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8" r:id="rId3"/>
    <p:sldId id="267" r:id="rId4"/>
    <p:sldId id="264" r:id="rId5"/>
    <p:sldId id="278" r:id="rId6"/>
    <p:sldId id="268" r:id="rId7"/>
    <p:sldId id="269" r:id="rId8"/>
    <p:sldId id="272" r:id="rId9"/>
    <p:sldId id="271" r:id="rId10"/>
    <p:sldId id="270" r:id="rId11"/>
    <p:sldId id="274" r:id="rId12"/>
    <p:sldId id="275" r:id="rId13"/>
    <p:sldId id="276" r:id="rId14"/>
    <p:sldId id="277" r:id="rId15"/>
    <p:sldId id="289" r:id="rId16"/>
    <p:sldId id="29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58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72" y="72"/>
      </p:cViewPr>
      <p:guideLst>
        <p:guide orient="horz" pos="2142"/>
        <p:guide pos="11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79CD1BC-BF4C-4D43-8ECB-C4A0944BBFFE}" type="datetimeFigureOut">
              <a:rPr lang="en-US" altLang="en-US"/>
              <a:pPr>
                <a:defRPr/>
              </a:pPr>
              <a:t>1/10/2017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9E237F-540B-4240-842F-7E0B13A81A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613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8B660FE-F059-41B0-A149-74B171A772B9}" type="datetimeFigureOut">
              <a:rPr lang="en-US" altLang="en-US"/>
              <a:pPr>
                <a:defRPr/>
              </a:pPr>
              <a:t>1/10/2017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CD4313D-44CF-4120-813B-4C0CE23DB5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170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ILT_Brand_Guidelines_v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r="18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483" y="752245"/>
            <a:ext cx="4757082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482" y="4105473"/>
            <a:ext cx="4202745" cy="65458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92813" y="6346825"/>
            <a:ext cx="2895600" cy="365125"/>
          </a:xfrm>
        </p:spPr>
        <p:txBody>
          <a:bodyPr/>
          <a:lstStyle>
            <a:lvl1pPr algn="r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675" y="6356350"/>
            <a:ext cx="4357688" cy="365125"/>
          </a:xfrm>
        </p:spPr>
        <p:txBody>
          <a:bodyPr/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8DBD2B-7569-414A-A92C-85324524CE8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Optional presentation title (can be removed in page master)</a:t>
            </a:r>
          </a:p>
        </p:txBody>
      </p:sp>
    </p:spTree>
    <p:extLst>
      <p:ext uri="{BB962C8B-B14F-4D97-AF65-F5344CB8AC3E}">
        <p14:creationId xmlns:p14="http://schemas.microsoft.com/office/powerpoint/2010/main" val="7631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82" y="684213"/>
            <a:ext cx="8229600" cy="1143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82" y="2065338"/>
            <a:ext cx="8229600" cy="40608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D5A7-613B-4517-9195-7B7D1F047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091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675" y="509588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47675" y="3989388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47675" y="6346825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Arr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45332" r="16541" b="12361"/>
          <a:stretch>
            <a:fillRect/>
          </a:stretch>
        </p:blipFill>
        <p:spPr bwMode="auto">
          <a:xfrm>
            <a:off x="292100" y="5106988"/>
            <a:ext cx="27654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rr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4" t="17445" r="3973" b="53882"/>
          <a:stretch>
            <a:fillRect/>
          </a:stretch>
        </p:blipFill>
        <p:spPr bwMode="auto">
          <a:xfrm>
            <a:off x="6940550" y="1201738"/>
            <a:ext cx="21018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60" y="596654"/>
            <a:ext cx="4873354" cy="1362075"/>
          </a:xfrm>
        </p:spPr>
        <p:txBody>
          <a:bodyPr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648" y="4024743"/>
            <a:ext cx="7672788" cy="108249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13438" y="6357938"/>
            <a:ext cx="2895600" cy="365125"/>
          </a:xfrm>
        </p:spPr>
        <p:txBody>
          <a:bodyPr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675" y="634682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EC68D7-5E59-437E-BA47-50E1D5C89B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625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82" y="683439"/>
            <a:ext cx="8352522" cy="1143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482" y="2066118"/>
            <a:ext cx="4038600" cy="41405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6118"/>
            <a:ext cx="4038600" cy="41405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8644-06F6-44AB-A618-87CDD4B165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86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45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Untitled-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0"/>
            <a:ext cx="5132387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4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65338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343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2B0B4B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2B0B4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DB10B1-632A-45D6-A0C5-3B70463155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675" y="509588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7675" y="6346825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696" r:id="rId3"/>
    <p:sldLayoutId id="2147483694" r:id="rId4"/>
    <p:sldLayoutId id="2147483697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377825" y="742950"/>
            <a:ext cx="4757738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dirty="0" smtClean="0">
                <a:latin typeface="Arail" charset="0"/>
              </a:rPr>
              <a:t>Business Plan</a:t>
            </a:r>
            <a:br>
              <a:rPr lang="en-US" altLang="en-US" sz="3200" dirty="0" smtClean="0">
                <a:latin typeface="Arail" charset="0"/>
              </a:rPr>
            </a:br>
            <a:r>
              <a:rPr lang="en-US" altLang="en-US" sz="3200" dirty="0" smtClean="0">
                <a:latin typeface="Arail" charset="0"/>
              </a:rPr>
              <a:t>2015 – 2020</a:t>
            </a:r>
            <a:br>
              <a:rPr lang="en-US" altLang="en-US" sz="3200" dirty="0" smtClean="0">
                <a:latin typeface="Arail" charset="0"/>
              </a:rPr>
            </a:br>
            <a:endParaRPr lang="en-US" altLang="en-US" sz="3200" dirty="0" smtClean="0">
              <a:latin typeface="Arial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377825" y="4095750"/>
            <a:ext cx="4202113" cy="984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Country name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dirty="0" smtClean="0">
                <a:solidFill>
                  <a:srgbClr val="FFFFFF"/>
                </a:solidFill>
              </a:rPr>
              <a:t>www.ciltinternational.org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Challenges for the industry in </a:t>
            </a:r>
            <a:r>
              <a:rPr lang="en-GB" altLang="en-US" i="1" dirty="0" smtClean="0">
                <a:latin typeface="Arial" pitchFamily="34" charset="0"/>
                <a:cs typeface="Arial" pitchFamily="34" charset="0"/>
              </a:rPr>
              <a:t>Country name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Refer to government / consultancy reports.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www.ciltinternational.org</a:t>
            </a:r>
            <a:endParaRPr lang="en-US" dirty="0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1C9EBB3-7B3C-4672-AC01-C5EBC8D6F945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10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GB" altLang="en-US" i="1" dirty="0" smtClean="0">
                <a:latin typeface="Arial" pitchFamily="34" charset="0"/>
                <a:cs typeface="Arial" pitchFamily="34" charset="0"/>
              </a:rPr>
              <a:t>Name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Transportation and Logistics Vision 2017 - 2019</a:t>
            </a:r>
            <a:endParaRPr lang="en-GB" altLang="en-US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How are you planning to meet the opportunities and challenges</a:t>
            </a:r>
          </a:p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Where will your main focus areas be?</a:t>
            </a:r>
          </a:p>
          <a:p>
            <a:pPr marL="628650" lvl="5" indent="263525">
              <a:buClr>
                <a:schemeClr val="accent2"/>
              </a:buClr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Prioritise the focus areas that will yield the greatest benefits for 	your CILT branch.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marL="176213" lvl="5" indent="-176213">
              <a:buClr>
                <a:schemeClr val="accent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Look at choosing between sectors e.g. does CILT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focus on all transport and logistics sectors – ports, aviation, transport planning, roads, rails, supply chain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focus on one or two of these? 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focus on cross sector areas e.g. food distribution, chilled distribution, health and safety, best practice, MHE training etc. </a:t>
            </a:r>
          </a:p>
          <a:p>
            <a:pPr marL="176213" lvl="5" indent="0">
              <a:buClr>
                <a:schemeClr val="accent2"/>
              </a:buClr>
              <a:buNone/>
            </a:pP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www.ciltinternational.org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EC8DA8-049A-4981-94B4-87DDD1B89F8E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11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Key Focus </a:t>
            </a:r>
            <a:r>
              <a:rPr lang="en-US" altLang="en-US" dirty="0" smtClean="0">
                <a:ea typeface="ＭＳ Ｐゴシック" pitchFamily="34" charset="-128"/>
              </a:rPr>
              <a:t>Areas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ISSUES (define the </a:t>
            </a:r>
            <a:r>
              <a:rPr lang="en-US" dirty="0" smtClean="0"/>
              <a:t>problems </a:t>
            </a:r>
            <a:r>
              <a:rPr lang="en-US" dirty="0"/>
              <a:t>as you see </a:t>
            </a:r>
            <a:r>
              <a:rPr lang="en-US" dirty="0" smtClean="0"/>
              <a:t>them.)</a:t>
            </a:r>
          </a:p>
          <a:p>
            <a:pPr>
              <a:defRPr/>
            </a:pPr>
            <a:r>
              <a:rPr lang="en-US" dirty="0" smtClean="0"/>
              <a:t>One area per slide (</a:t>
            </a:r>
            <a:r>
              <a:rPr lang="en-US" dirty="0" smtClean="0"/>
              <a:t>eg</a:t>
            </a:r>
            <a:r>
              <a:rPr lang="en-US" dirty="0" smtClean="0"/>
              <a:t>. Membership, Communications etc.)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STRATEGIES </a:t>
            </a:r>
            <a:r>
              <a:rPr lang="en-US" dirty="0"/>
              <a:t>(how you plan to fix the problems)</a:t>
            </a:r>
          </a:p>
          <a:p>
            <a:r>
              <a:rPr lang="en-GB" dirty="0" smtClean="0"/>
              <a:t>eg</a:t>
            </a:r>
            <a:r>
              <a:rPr lang="en-GB" dirty="0" smtClean="0"/>
              <a:t>. </a:t>
            </a:r>
            <a:r>
              <a:rPr lang="en-GB" dirty="0" smtClean="0"/>
              <a:t>Awareness Campaign, Newsletter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www.ciltinternational.org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58644-06F6-44AB-A618-87CDD4B1656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03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Example Key </a:t>
            </a:r>
            <a:r>
              <a:rPr lang="en-US" altLang="en-US" dirty="0">
                <a:ea typeface="ＭＳ Ｐゴシック" pitchFamily="34" charset="-128"/>
              </a:rPr>
              <a:t>Focus </a:t>
            </a:r>
            <a:r>
              <a:rPr lang="en-US" altLang="en-US" dirty="0" smtClean="0">
                <a:ea typeface="ＭＳ Ｐゴシック" pitchFamily="34" charset="-128"/>
              </a:rPr>
              <a:t>Area 1: Membership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ISSUES </a:t>
            </a:r>
          </a:p>
          <a:p>
            <a:pPr>
              <a:defRPr/>
            </a:pPr>
            <a:r>
              <a:rPr lang="en-US" dirty="0" smtClean="0"/>
              <a:t>Attracting more corporate members.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STRATEGIES</a:t>
            </a:r>
            <a:endParaRPr lang="en-US" dirty="0"/>
          </a:p>
          <a:p>
            <a:r>
              <a:rPr lang="en-GB" dirty="0" smtClean="0"/>
              <a:t>Targeted awareness </a:t>
            </a:r>
            <a:r>
              <a:rPr lang="en-GB" dirty="0"/>
              <a:t>c</a:t>
            </a:r>
            <a:r>
              <a:rPr lang="en-GB" dirty="0" smtClean="0"/>
              <a:t>ampaign</a:t>
            </a:r>
          </a:p>
          <a:p>
            <a:r>
              <a:rPr lang="en-GB" dirty="0" smtClean="0"/>
              <a:t>Direct mailing</a:t>
            </a:r>
          </a:p>
          <a:p>
            <a:r>
              <a:rPr lang="en-GB" dirty="0" smtClean="0"/>
              <a:t>Increased CILT presence at industry events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www.ciltinternational.org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58644-06F6-44AB-A618-87CDD4B1656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6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Focus Area Template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ISSUES </a:t>
            </a:r>
          </a:p>
          <a:p>
            <a:pPr>
              <a:defRPr/>
            </a:pPr>
            <a:r>
              <a:rPr lang="en-US" dirty="0" smtClean="0"/>
              <a:t>To be completed…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STRATEGIES</a:t>
            </a:r>
            <a:endParaRPr lang="en-US" dirty="0"/>
          </a:p>
          <a:p>
            <a:r>
              <a:rPr lang="en-GB" dirty="0" smtClean="0"/>
              <a:t>To be completed…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www.ciltinternational.org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58644-06F6-44AB-A618-87CDD4B1656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16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Name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Marketing Plan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H</a:t>
            </a:r>
            <a:r>
              <a:rPr lang="en-US" altLang="en-US" dirty="0" smtClean="0">
                <a:ea typeface="ＭＳ Ｐゴシック" pitchFamily="34" charset="-128"/>
              </a:rPr>
              <a:t>ow </a:t>
            </a:r>
            <a:r>
              <a:rPr lang="en-US" altLang="en-US" dirty="0">
                <a:ea typeface="ＭＳ Ｐゴシック" pitchFamily="34" charset="-128"/>
              </a:rPr>
              <a:t>you will present the </a:t>
            </a:r>
            <a:r>
              <a:rPr lang="en-US" altLang="en-US" dirty="0" err="1">
                <a:ea typeface="ＭＳ Ｐゴシック" pitchFamily="34" charset="-128"/>
              </a:rPr>
              <a:t>organisation</a:t>
            </a:r>
            <a:r>
              <a:rPr lang="en-US" altLang="en-US" dirty="0">
                <a:ea typeface="ＭＳ Ｐゴシック" pitchFamily="34" charset="-128"/>
              </a:rPr>
              <a:t> to potential members and </a:t>
            </a:r>
            <a:r>
              <a:rPr lang="en-US" altLang="en-US" dirty="0" smtClean="0">
                <a:ea typeface="ＭＳ Ｐゴシック" pitchFamily="34" charset="-128"/>
              </a:rPr>
              <a:t>corporates?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Name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Operational Plan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How </a:t>
            </a:r>
            <a:r>
              <a:rPr lang="en-US" altLang="en-US" dirty="0">
                <a:ea typeface="ＭＳ Ｐゴシック" pitchFamily="34" charset="-128"/>
              </a:rPr>
              <a:t>you will put the strategies into action and </a:t>
            </a:r>
            <a:r>
              <a:rPr lang="en-US" altLang="en-US" dirty="0" smtClean="0">
                <a:ea typeface="ＭＳ Ｐゴシック" pitchFamily="34" charset="-128"/>
              </a:rPr>
              <a:t>when?</a:t>
            </a:r>
          </a:p>
          <a:p>
            <a:r>
              <a:rPr lang="en-US" altLang="en-US" dirty="0">
                <a:ea typeface="ＭＳ Ｐゴシック" pitchFamily="34" charset="-128"/>
              </a:rPr>
              <a:t>S</a:t>
            </a:r>
            <a:r>
              <a:rPr lang="en-US" altLang="en-US" dirty="0" smtClean="0">
                <a:ea typeface="ＭＳ Ｐゴシック" pitchFamily="34" charset="-128"/>
              </a:rPr>
              <a:t>ome </a:t>
            </a:r>
            <a:r>
              <a:rPr lang="en-US" altLang="en-US" dirty="0">
                <a:ea typeface="ＭＳ Ｐゴシック" pitchFamily="34" charset="-128"/>
              </a:rPr>
              <a:t>form of time plan and </a:t>
            </a:r>
            <a:r>
              <a:rPr lang="en-US" altLang="en-US" dirty="0" smtClean="0">
                <a:ea typeface="ＭＳ Ｐゴシック" pitchFamily="34" charset="-128"/>
              </a:rPr>
              <a:t>commitment.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Name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Targets and Financials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Name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Targets from Memberships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needs to be income  per year  with the latest year as </a:t>
            </a:r>
            <a:r>
              <a:rPr lang="en-US" dirty="0" smtClean="0"/>
              <a:t>current. </a:t>
            </a:r>
          </a:p>
          <a:p>
            <a:r>
              <a:rPr lang="en-US" dirty="0" smtClean="0"/>
              <a:t>Projections </a:t>
            </a:r>
            <a:r>
              <a:rPr lang="en-US" dirty="0"/>
              <a:t>of how the income will grow over the period 2016 – 19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Name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Targets from Sponsorships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needs to be income  per year  with the latest year as </a:t>
            </a:r>
            <a:r>
              <a:rPr lang="en-US" dirty="0" smtClean="0"/>
              <a:t>current. </a:t>
            </a:r>
          </a:p>
          <a:p>
            <a:r>
              <a:rPr lang="en-US" dirty="0" smtClean="0"/>
              <a:t>Projections </a:t>
            </a:r>
            <a:r>
              <a:rPr lang="en-US" dirty="0"/>
              <a:t>of how the income will grow over the period 2016 – 19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GB" altLang="en-US" b="1" dirty="0">
                <a:latin typeface="Arial" pitchFamily="34" charset="0"/>
                <a:cs typeface="Arial" pitchFamily="34" charset="0"/>
              </a:rPr>
              <a:t>Our International Priorities for 2016 – </a:t>
            </a: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2017</a:t>
            </a:r>
            <a:r>
              <a:rPr lang="en-GB" alt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GB" altLang="en-US" b="1" dirty="0">
                <a:latin typeface="Arial" pitchFamily="34" charset="0"/>
                <a:cs typeface="Arial" pitchFamily="34" charset="0"/>
              </a:rPr>
            </a:br>
            <a:r>
              <a:rPr lang="en-GB" alt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GB" altLang="en-US" b="1" dirty="0">
                <a:latin typeface="Arial" pitchFamily="34" charset="0"/>
                <a:cs typeface="Arial" pitchFamily="34" charset="0"/>
              </a:rPr>
            </a:b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CILT </a:t>
            </a:r>
            <a:r>
              <a:rPr lang="en-GB" altLang="en-US" i="1" dirty="0">
                <a:latin typeface="Arial" pitchFamily="34" charset="0"/>
                <a:cs typeface="Arial" pitchFamily="34" charset="0"/>
              </a:rPr>
              <a:t>Country Name’s 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Business Plan is set in the context of the International Growth 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Strategy 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announced in Montreal in May 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2016.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Name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Targets from Education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needs to be income  per year  with the latest year as </a:t>
            </a:r>
            <a:r>
              <a:rPr lang="en-US" dirty="0" smtClean="0"/>
              <a:t>current. </a:t>
            </a:r>
          </a:p>
          <a:p>
            <a:r>
              <a:rPr lang="en-US" dirty="0" smtClean="0"/>
              <a:t>Projections </a:t>
            </a:r>
            <a:r>
              <a:rPr lang="en-US" dirty="0"/>
              <a:t>of how the income will grow over the period 2016 – 19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Name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Targets from Events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needs to be income  per year  with the latest year as </a:t>
            </a:r>
            <a:r>
              <a:rPr lang="en-US" dirty="0" smtClean="0"/>
              <a:t>current. </a:t>
            </a:r>
          </a:p>
          <a:p>
            <a:r>
              <a:rPr lang="en-US" dirty="0" smtClean="0"/>
              <a:t>Projections </a:t>
            </a:r>
            <a:r>
              <a:rPr lang="en-US" dirty="0"/>
              <a:t>of how the income will grow over the period 2016 – 19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Name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Overall Profit and Loss for 2016 - 19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needs to </a:t>
            </a:r>
            <a:r>
              <a:rPr lang="en-US" dirty="0" smtClean="0"/>
              <a:t>be costs </a:t>
            </a:r>
            <a:r>
              <a:rPr lang="en-US" dirty="0"/>
              <a:t>income  per year  with the latest year as </a:t>
            </a:r>
            <a:r>
              <a:rPr lang="en-US" dirty="0" smtClean="0"/>
              <a:t>current. </a:t>
            </a:r>
          </a:p>
          <a:p>
            <a:r>
              <a:rPr lang="en-US" dirty="0" smtClean="0"/>
              <a:t>Projections </a:t>
            </a:r>
            <a:r>
              <a:rPr lang="en-US" dirty="0"/>
              <a:t>of how the income will </a:t>
            </a:r>
            <a:r>
              <a:rPr lang="en-US" dirty="0" smtClean="0"/>
              <a:t>change </a:t>
            </a:r>
            <a:r>
              <a:rPr lang="en-US" dirty="0"/>
              <a:t>over the period 2016 – 19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pPr marL="0" indent="0">
              <a:buNone/>
            </a:pP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368300" y="596900"/>
            <a:ext cx="4872038" cy="1362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>
          <a:xfrm>
            <a:off x="385763" y="4024313"/>
            <a:ext cx="7772400" cy="2085975"/>
          </a:xfrm>
        </p:spPr>
        <p:txBody>
          <a:bodyPr/>
          <a:lstStyle/>
          <a:p>
            <a:pPr eaLnBrk="1" hangingPunct="1"/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T: +44 (0) 1536 740162 </a:t>
            </a:r>
            <a:br>
              <a:rPr lang="en-US" alt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1600" dirty="0" smtClean="0">
                <a:solidFill>
                  <a:srgbClr val="2B0B4B"/>
                </a:solidFill>
                <a:latin typeface="Arial" pitchFamily="34" charset="0"/>
                <a:cs typeface="Arial" pitchFamily="34" charset="0"/>
              </a:rPr>
              <a:t>E: 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info@ciltinternational.org</a:t>
            </a:r>
            <a:br>
              <a:rPr lang="en-US" alt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Charity Registration Number: 313376</a:t>
            </a:r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chemeClr val="tx2"/>
                </a:solidFill>
              </a:rPr>
              <a:t>www.ciltinternational.org</a:t>
            </a:r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C4A7D79-BC4B-48E9-AD14-19AC6A8EB23F}" type="slidenum">
              <a:rPr lang="en-US" altLang="en-US" sz="11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24"/>
          <p:cNvSpPr>
            <a:spLocks noChangeArrowheads="1"/>
          </p:cNvSpPr>
          <p:nvPr/>
        </p:nvSpPr>
        <p:spPr bwMode="auto">
          <a:xfrm>
            <a:off x="6951663" y="785813"/>
            <a:ext cx="1019175" cy="514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000" b="1" dirty="0">
                <a:solidFill>
                  <a:srgbClr val="000000"/>
                </a:solidFill>
                <a:latin typeface="Verdana" pitchFamily="34" charset="0"/>
                <a:sym typeface="Gill Sans"/>
              </a:rPr>
              <a:t>Fit for Future Growth </a:t>
            </a: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2978150" y="420688"/>
            <a:ext cx="306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179388" indent="-179388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79388" indent="-179388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79388" indent="-179388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79388" indent="-179388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636588" indent="-179388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1093788" indent="-179388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1550988" indent="-179388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2008188" indent="-179388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>
                <a:solidFill>
                  <a:srgbClr val="A27C4A"/>
                </a:solidFill>
                <a:latin typeface="Calibri" pitchFamily="34" charset="0"/>
              </a:rPr>
              <a:t>First Choice in the Profession</a:t>
            </a:r>
            <a:r>
              <a:rPr lang="en-GB" altLang="en-US" sz="1700" b="1" dirty="0">
                <a:solidFill>
                  <a:srgbClr val="A27C4A"/>
                </a:solidFill>
                <a:latin typeface="Calibri" pitchFamily="34" charset="0"/>
              </a:rPr>
              <a:t/>
            </a:r>
            <a:br>
              <a:rPr lang="en-GB" altLang="en-US" sz="1700" b="1" dirty="0">
                <a:solidFill>
                  <a:srgbClr val="A27C4A"/>
                </a:solidFill>
                <a:latin typeface="Calibri" pitchFamily="34" charset="0"/>
              </a:rPr>
            </a:br>
            <a:r>
              <a:rPr lang="en-GB" altLang="en-US" sz="1700" b="1" dirty="0">
                <a:solidFill>
                  <a:srgbClr val="A27C4A"/>
                </a:solidFill>
                <a:latin typeface="Calibri" pitchFamily="34" charset="0"/>
              </a:rPr>
              <a:t>                               </a:t>
            </a:r>
          </a:p>
        </p:txBody>
      </p:sp>
      <p:sp>
        <p:nvSpPr>
          <p:cNvPr id="7172" name="Rectangle 16"/>
          <p:cNvSpPr>
            <a:spLocks noChangeArrowheads="1"/>
          </p:cNvSpPr>
          <p:nvPr/>
        </p:nvSpPr>
        <p:spPr bwMode="auto">
          <a:xfrm>
            <a:off x="7089775" y="1652588"/>
            <a:ext cx="114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5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c</a:t>
            </a:r>
            <a:endParaRPr lang="en-GB" altLang="en-US" sz="1500" b="1" dirty="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grpSp>
        <p:nvGrpSpPr>
          <p:cNvPr id="60" name="Group 70"/>
          <p:cNvGrpSpPr>
            <a:grpSpLocks/>
          </p:cNvGrpSpPr>
          <p:nvPr/>
        </p:nvGrpSpPr>
        <p:grpSpPr bwMode="auto">
          <a:xfrm>
            <a:off x="992278" y="1351327"/>
            <a:ext cx="2337569" cy="547688"/>
            <a:chOff x="1136" y="2355"/>
            <a:chExt cx="2180" cy="483"/>
          </a:xfrm>
          <a:solidFill>
            <a:schemeClr val="accent4">
              <a:lumMod val="75000"/>
            </a:schemeClr>
          </a:solidFill>
        </p:grpSpPr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1136" y="2355"/>
              <a:ext cx="2169" cy="467"/>
            </a:xfrm>
            <a:custGeom>
              <a:avLst/>
              <a:gdLst>
                <a:gd name="T0" fmla="*/ 88 w 12908"/>
                <a:gd name="T1" fmla="*/ 0 h 2884"/>
                <a:gd name="T2" fmla="*/ 0 w 12908"/>
                <a:gd name="T3" fmla="*/ 85 h 2884"/>
                <a:gd name="T4" fmla="*/ 0 w 12908"/>
                <a:gd name="T5" fmla="*/ 382 h 2884"/>
                <a:gd name="T6" fmla="*/ 88 w 12908"/>
                <a:gd name="T7" fmla="*/ 467 h 2884"/>
                <a:gd name="T8" fmla="*/ 2081 w 12908"/>
                <a:gd name="T9" fmla="*/ 467 h 2884"/>
                <a:gd name="T10" fmla="*/ 2169 w 12908"/>
                <a:gd name="T11" fmla="*/ 382 h 2884"/>
                <a:gd name="T12" fmla="*/ 2169 w 12908"/>
                <a:gd name="T13" fmla="*/ 85 h 2884"/>
                <a:gd name="T14" fmla="*/ 2081 w 12908"/>
                <a:gd name="T15" fmla="*/ 0 h 2884"/>
                <a:gd name="T16" fmla="*/ 88 w 12908"/>
                <a:gd name="T17" fmla="*/ 0 h 2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08" h="2884">
                  <a:moveTo>
                    <a:pt x="525" y="0"/>
                  </a:moveTo>
                  <a:cubicBezTo>
                    <a:pt x="235" y="0"/>
                    <a:pt x="0" y="236"/>
                    <a:pt x="0" y="525"/>
                  </a:cubicBezTo>
                  <a:lnTo>
                    <a:pt x="0" y="2359"/>
                  </a:lnTo>
                  <a:cubicBezTo>
                    <a:pt x="0" y="2649"/>
                    <a:pt x="235" y="2884"/>
                    <a:pt x="525" y="2884"/>
                  </a:cubicBezTo>
                  <a:lnTo>
                    <a:pt x="12383" y="2884"/>
                  </a:lnTo>
                  <a:cubicBezTo>
                    <a:pt x="12673" y="2884"/>
                    <a:pt x="12908" y="2649"/>
                    <a:pt x="12908" y="2359"/>
                  </a:cubicBezTo>
                  <a:lnTo>
                    <a:pt x="12908" y="525"/>
                  </a:lnTo>
                  <a:cubicBezTo>
                    <a:pt x="12908" y="236"/>
                    <a:pt x="12673" y="0"/>
                    <a:pt x="12383" y="0"/>
                  </a:cubicBezTo>
                  <a:lnTo>
                    <a:pt x="525" y="0"/>
                  </a:lnTo>
                  <a:close/>
                </a:path>
              </a:pathLst>
            </a:custGeom>
            <a:grpFill/>
            <a:ln w="0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3000" dirty="0">
                <a:solidFill>
                  <a:srgbClr val="00206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147" y="2371"/>
              <a:ext cx="2169" cy="467"/>
            </a:xfrm>
            <a:custGeom>
              <a:avLst/>
              <a:gdLst>
                <a:gd name="T0" fmla="*/ 88 w 12908"/>
                <a:gd name="T1" fmla="*/ 0 h 2884"/>
                <a:gd name="T2" fmla="*/ 0 w 12908"/>
                <a:gd name="T3" fmla="*/ 85 h 2884"/>
                <a:gd name="T4" fmla="*/ 0 w 12908"/>
                <a:gd name="T5" fmla="*/ 382 h 2884"/>
                <a:gd name="T6" fmla="*/ 88 w 12908"/>
                <a:gd name="T7" fmla="*/ 467 h 2884"/>
                <a:gd name="T8" fmla="*/ 2081 w 12908"/>
                <a:gd name="T9" fmla="*/ 467 h 2884"/>
                <a:gd name="T10" fmla="*/ 2169 w 12908"/>
                <a:gd name="T11" fmla="*/ 382 h 2884"/>
                <a:gd name="T12" fmla="*/ 2169 w 12908"/>
                <a:gd name="T13" fmla="*/ 85 h 2884"/>
                <a:gd name="T14" fmla="*/ 2081 w 12908"/>
                <a:gd name="T15" fmla="*/ 0 h 2884"/>
                <a:gd name="T16" fmla="*/ 88 w 12908"/>
                <a:gd name="T17" fmla="*/ 0 h 2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08" h="2884">
                  <a:moveTo>
                    <a:pt x="525" y="0"/>
                  </a:moveTo>
                  <a:cubicBezTo>
                    <a:pt x="235" y="0"/>
                    <a:pt x="0" y="236"/>
                    <a:pt x="0" y="525"/>
                  </a:cubicBezTo>
                  <a:lnTo>
                    <a:pt x="0" y="2359"/>
                  </a:lnTo>
                  <a:cubicBezTo>
                    <a:pt x="0" y="2649"/>
                    <a:pt x="235" y="2884"/>
                    <a:pt x="525" y="2884"/>
                  </a:cubicBezTo>
                  <a:lnTo>
                    <a:pt x="12383" y="2884"/>
                  </a:lnTo>
                  <a:cubicBezTo>
                    <a:pt x="12673" y="2884"/>
                    <a:pt x="12908" y="2649"/>
                    <a:pt x="12908" y="2359"/>
                  </a:cubicBezTo>
                  <a:lnTo>
                    <a:pt x="12908" y="525"/>
                  </a:lnTo>
                  <a:cubicBezTo>
                    <a:pt x="12908" y="236"/>
                    <a:pt x="12673" y="0"/>
                    <a:pt x="12383" y="0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 w="19050" cap="rnd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dirty="0">
                <a:sym typeface="Gill Sans" charset="0"/>
              </a:endParaRPr>
            </a:p>
          </p:txBody>
        </p:sp>
      </p:grpSp>
      <p:sp>
        <p:nvSpPr>
          <p:cNvPr id="7174" name="Rectangle 71"/>
          <p:cNvSpPr>
            <a:spLocks noChangeArrowheads="1"/>
          </p:cNvSpPr>
          <p:nvPr/>
        </p:nvSpPr>
        <p:spPr bwMode="auto">
          <a:xfrm>
            <a:off x="1666875" y="1403350"/>
            <a:ext cx="977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5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GROWTH</a:t>
            </a:r>
            <a:endParaRPr lang="en-GB" altLang="en-US" sz="1500" b="1" dirty="0">
              <a:solidFill>
                <a:srgbClr val="000000"/>
              </a:solidFill>
              <a:latin typeface="Verdana" pitchFamily="34" charset="0"/>
              <a:sym typeface="Gill Sans"/>
            </a:endParaRPr>
          </a:p>
        </p:txBody>
      </p:sp>
      <p:grpSp>
        <p:nvGrpSpPr>
          <p:cNvPr id="64" name="Group 74"/>
          <p:cNvGrpSpPr>
            <a:grpSpLocks/>
          </p:cNvGrpSpPr>
          <p:nvPr/>
        </p:nvGrpSpPr>
        <p:grpSpPr bwMode="auto">
          <a:xfrm>
            <a:off x="3413300" y="1351326"/>
            <a:ext cx="2193890" cy="529545"/>
            <a:chOff x="3376" y="2355"/>
            <a:chExt cx="2096" cy="467"/>
          </a:xfrm>
          <a:solidFill>
            <a:srgbClr val="002060"/>
          </a:solidFill>
        </p:grpSpPr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3376" y="2355"/>
              <a:ext cx="2096" cy="467"/>
            </a:xfrm>
            <a:custGeom>
              <a:avLst/>
              <a:gdLst>
                <a:gd name="T0" fmla="*/ 101 w 12475"/>
                <a:gd name="T1" fmla="*/ 0 h 2884"/>
                <a:gd name="T2" fmla="*/ 0 w 12475"/>
                <a:gd name="T3" fmla="*/ 97 h 2884"/>
                <a:gd name="T4" fmla="*/ 0 w 12475"/>
                <a:gd name="T5" fmla="*/ 370 h 2884"/>
                <a:gd name="T6" fmla="*/ 101 w 12475"/>
                <a:gd name="T7" fmla="*/ 467 h 2884"/>
                <a:gd name="T8" fmla="*/ 1995 w 12475"/>
                <a:gd name="T9" fmla="*/ 467 h 2884"/>
                <a:gd name="T10" fmla="*/ 2096 w 12475"/>
                <a:gd name="T11" fmla="*/ 370 h 2884"/>
                <a:gd name="T12" fmla="*/ 2096 w 12475"/>
                <a:gd name="T13" fmla="*/ 97 h 2884"/>
                <a:gd name="T14" fmla="*/ 1995 w 12475"/>
                <a:gd name="T15" fmla="*/ 0 h 2884"/>
                <a:gd name="T16" fmla="*/ 101 w 12475"/>
                <a:gd name="T17" fmla="*/ 0 h 2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75" h="2884">
                  <a:moveTo>
                    <a:pt x="600" y="0"/>
                  </a:moveTo>
                  <a:cubicBezTo>
                    <a:pt x="269" y="0"/>
                    <a:pt x="0" y="269"/>
                    <a:pt x="0" y="600"/>
                  </a:cubicBezTo>
                  <a:lnTo>
                    <a:pt x="0" y="2284"/>
                  </a:lnTo>
                  <a:cubicBezTo>
                    <a:pt x="0" y="2615"/>
                    <a:pt x="269" y="2884"/>
                    <a:pt x="600" y="2884"/>
                  </a:cubicBezTo>
                  <a:lnTo>
                    <a:pt x="11875" y="2884"/>
                  </a:lnTo>
                  <a:cubicBezTo>
                    <a:pt x="12207" y="2884"/>
                    <a:pt x="12475" y="2615"/>
                    <a:pt x="12475" y="2284"/>
                  </a:cubicBezTo>
                  <a:lnTo>
                    <a:pt x="12475" y="600"/>
                  </a:lnTo>
                  <a:cubicBezTo>
                    <a:pt x="12475" y="269"/>
                    <a:pt x="12207" y="0"/>
                    <a:pt x="11875" y="0"/>
                  </a:cubicBezTo>
                  <a:lnTo>
                    <a:pt x="600" y="0"/>
                  </a:lnTo>
                  <a:close/>
                </a:path>
              </a:pathLst>
            </a:custGeom>
            <a:grpFill/>
            <a:ln w="0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30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3376" y="2355"/>
              <a:ext cx="2096" cy="467"/>
            </a:xfrm>
            <a:custGeom>
              <a:avLst/>
              <a:gdLst>
                <a:gd name="T0" fmla="*/ 101 w 12475"/>
                <a:gd name="T1" fmla="*/ 0 h 2884"/>
                <a:gd name="T2" fmla="*/ 0 w 12475"/>
                <a:gd name="T3" fmla="*/ 97 h 2884"/>
                <a:gd name="T4" fmla="*/ 0 w 12475"/>
                <a:gd name="T5" fmla="*/ 370 h 2884"/>
                <a:gd name="T6" fmla="*/ 101 w 12475"/>
                <a:gd name="T7" fmla="*/ 467 h 2884"/>
                <a:gd name="T8" fmla="*/ 1995 w 12475"/>
                <a:gd name="T9" fmla="*/ 467 h 2884"/>
                <a:gd name="T10" fmla="*/ 2096 w 12475"/>
                <a:gd name="T11" fmla="*/ 370 h 2884"/>
                <a:gd name="T12" fmla="*/ 2096 w 12475"/>
                <a:gd name="T13" fmla="*/ 97 h 2884"/>
                <a:gd name="T14" fmla="*/ 1995 w 12475"/>
                <a:gd name="T15" fmla="*/ 0 h 2884"/>
                <a:gd name="T16" fmla="*/ 101 w 12475"/>
                <a:gd name="T17" fmla="*/ 0 h 2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75" h="2884">
                  <a:moveTo>
                    <a:pt x="600" y="0"/>
                  </a:moveTo>
                  <a:cubicBezTo>
                    <a:pt x="269" y="0"/>
                    <a:pt x="0" y="269"/>
                    <a:pt x="0" y="600"/>
                  </a:cubicBezTo>
                  <a:lnTo>
                    <a:pt x="0" y="2284"/>
                  </a:lnTo>
                  <a:cubicBezTo>
                    <a:pt x="0" y="2615"/>
                    <a:pt x="269" y="2884"/>
                    <a:pt x="600" y="2884"/>
                  </a:cubicBezTo>
                  <a:lnTo>
                    <a:pt x="11875" y="2884"/>
                  </a:lnTo>
                  <a:cubicBezTo>
                    <a:pt x="12207" y="2884"/>
                    <a:pt x="12475" y="2615"/>
                    <a:pt x="12475" y="2284"/>
                  </a:cubicBezTo>
                  <a:lnTo>
                    <a:pt x="12475" y="600"/>
                  </a:lnTo>
                  <a:cubicBezTo>
                    <a:pt x="12475" y="269"/>
                    <a:pt x="12207" y="0"/>
                    <a:pt x="11875" y="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 w="19050" cap="rnd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30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176" name="Rectangle 75"/>
          <p:cNvSpPr>
            <a:spLocks noChangeArrowheads="1"/>
          </p:cNvSpPr>
          <p:nvPr/>
        </p:nvSpPr>
        <p:spPr bwMode="auto">
          <a:xfrm>
            <a:off x="3840163" y="1403350"/>
            <a:ext cx="1330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5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CAPABILITY</a:t>
            </a:r>
            <a:endParaRPr lang="en-GB" altLang="en-US" sz="1500" b="1" dirty="0">
              <a:solidFill>
                <a:srgbClr val="000000"/>
              </a:solidFill>
              <a:latin typeface="Verdana" pitchFamily="34" charset="0"/>
              <a:sym typeface="Gill Sans"/>
            </a:endParaRPr>
          </a:p>
        </p:txBody>
      </p:sp>
      <p:grpSp>
        <p:nvGrpSpPr>
          <p:cNvPr id="68" name="Group 78"/>
          <p:cNvGrpSpPr>
            <a:grpSpLocks/>
          </p:cNvGrpSpPr>
          <p:nvPr/>
        </p:nvGrpSpPr>
        <p:grpSpPr bwMode="auto">
          <a:xfrm>
            <a:off x="5691975" y="1351324"/>
            <a:ext cx="2279719" cy="528410"/>
            <a:chOff x="5562" y="2357"/>
            <a:chExt cx="2178" cy="466"/>
          </a:xfrm>
          <a:solidFill>
            <a:srgbClr val="002060"/>
          </a:solidFill>
        </p:grpSpPr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5562" y="2357"/>
              <a:ext cx="2178" cy="466"/>
            </a:xfrm>
            <a:custGeom>
              <a:avLst/>
              <a:gdLst>
                <a:gd name="T0" fmla="*/ 88 w 6483"/>
                <a:gd name="T1" fmla="*/ 0 h 1441"/>
                <a:gd name="T2" fmla="*/ 0 w 6483"/>
                <a:gd name="T3" fmla="*/ 85 h 1441"/>
                <a:gd name="T4" fmla="*/ 0 w 6483"/>
                <a:gd name="T5" fmla="*/ 381 h 1441"/>
                <a:gd name="T6" fmla="*/ 88 w 6483"/>
                <a:gd name="T7" fmla="*/ 466 h 1441"/>
                <a:gd name="T8" fmla="*/ 2090 w 6483"/>
                <a:gd name="T9" fmla="*/ 466 h 1441"/>
                <a:gd name="T10" fmla="*/ 2178 w 6483"/>
                <a:gd name="T11" fmla="*/ 381 h 1441"/>
                <a:gd name="T12" fmla="*/ 2178 w 6483"/>
                <a:gd name="T13" fmla="*/ 85 h 1441"/>
                <a:gd name="T14" fmla="*/ 2090 w 6483"/>
                <a:gd name="T15" fmla="*/ 0 h 1441"/>
                <a:gd name="T16" fmla="*/ 88 w 6483"/>
                <a:gd name="T17" fmla="*/ 0 h 1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3" h="1441">
                  <a:moveTo>
                    <a:pt x="262" y="0"/>
                  </a:moveTo>
                  <a:cubicBezTo>
                    <a:pt x="118" y="0"/>
                    <a:pt x="0" y="117"/>
                    <a:pt x="0" y="262"/>
                  </a:cubicBezTo>
                  <a:lnTo>
                    <a:pt x="0" y="1179"/>
                  </a:lnTo>
                  <a:cubicBezTo>
                    <a:pt x="0" y="1324"/>
                    <a:pt x="118" y="1441"/>
                    <a:pt x="262" y="1441"/>
                  </a:cubicBezTo>
                  <a:lnTo>
                    <a:pt x="6221" y="1441"/>
                  </a:lnTo>
                  <a:cubicBezTo>
                    <a:pt x="6366" y="1441"/>
                    <a:pt x="6483" y="1324"/>
                    <a:pt x="6483" y="1179"/>
                  </a:cubicBezTo>
                  <a:lnTo>
                    <a:pt x="6483" y="262"/>
                  </a:lnTo>
                  <a:cubicBezTo>
                    <a:pt x="6483" y="117"/>
                    <a:pt x="6366" y="0"/>
                    <a:pt x="6221" y="0"/>
                  </a:cubicBez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30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5562" y="2357"/>
              <a:ext cx="2178" cy="466"/>
            </a:xfrm>
            <a:custGeom>
              <a:avLst/>
              <a:gdLst>
                <a:gd name="T0" fmla="*/ 88 w 6483"/>
                <a:gd name="T1" fmla="*/ 0 h 1441"/>
                <a:gd name="T2" fmla="*/ 0 w 6483"/>
                <a:gd name="T3" fmla="*/ 85 h 1441"/>
                <a:gd name="T4" fmla="*/ 0 w 6483"/>
                <a:gd name="T5" fmla="*/ 381 h 1441"/>
                <a:gd name="T6" fmla="*/ 88 w 6483"/>
                <a:gd name="T7" fmla="*/ 466 h 1441"/>
                <a:gd name="T8" fmla="*/ 2090 w 6483"/>
                <a:gd name="T9" fmla="*/ 466 h 1441"/>
                <a:gd name="T10" fmla="*/ 2178 w 6483"/>
                <a:gd name="T11" fmla="*/ 381 h 1441"/>
                <a:gd name="T12" fmla="*/ 2178 w 6483"/>
                <a:gd name="T13" fmla="*/ 85 h 1441"/>
                <a:gd name="T14" fmla="*/ 2090 w 6483"/>
                <a:gd name="T15" fmla="*/ 0 h 1441"/>
                <a:gd name="T16" fmla="*/ 88 w 6483"/>
                <a:gd name="T17" fmla="*/ 0 h 1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3" h="1441">
                  <a:moveTo>
                    <a:pt x="262" y="0"/>
                  </a:moveTo>
                  <a:cubicBezTo>
                    <a:pt x="118" y="0"/>
                    <a:pt x="0" y="117"/>
                    <a:pt x="0" y="262"/>
                  </a:cubicBezTo>
                  <a:lnTo>
                    <a:pt x="0" y="1179"/>
                  </a:lnTo>
                  <a:cubicBezTo>
                    <a:pt x="0" y="1324"/>
                    <a:pt x="118" y="1441"/>
                    <a:pt x="262" y="1441"/>
                  </a:cubicBezTo>
                  <a:lnTo>
                    <a:pt x="6221" y="1441"/>
                  </a:lnTo>
                  <a:cubicBezTo>
                    <a:pt x="6366" y="1441"/>
                    <a:pt x="6483" y="1324"/>
                    <a:pt x="6483" y="1179"/>
                  </a:cubicBezTo>
                  <a:lnTo>
                    <a:pt x="6483" y="262"/>
                  </a:lnTo>
                  <a:cubicBezTo>
                    <a:pt x="6483" y="117"/>
                    <a:pt x="6366" y="0"/>
                    <a:pt x="6221" y="0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 w="17463" cap="rnd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30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178" name="Rectangle 79"/>
          <p:cNvSpPr>
            <a:spLocks noChangeArrowheads="1"/>
          </p:cNvSpPr>
          <p:nvPr/>
        </p:nvSpPr>
        <p:spPr bwMode="auto">
          <a:xfrm>
            <a:off x="6261100" y="1403350"/>
            <a:ext cx="1495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5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GOVERNANCE</a:t>
            </a:r>
            <a:endParaRPr lang="en-GB" altLang="en-US" sz="1500" b="1" dirty="0">
              <a:solidFill>
                <a:srgbClr val="000000"/>
              </a:solidFill>
              <a:latin typeface="Verdana" pitchFamily="34" charset="0"/>
              <a:sym typeface="Gill Sans"/>
            </a:endParaRPr>
          </a:p>
        </p:txBody>
      </p:sp>
      <p:sp>
        <p:nvSpPr>
          <p:cNvPr id="7179" name="Freeform 118"/>
          <p:cNvSpPr>
            <a:spLocks/>
          </p:cNvSpPr>
          <p:nvPr/>
        </p:nvSpPr>
        <p:spPr bwMode="auto">
          <a:xfrm>
            <a:off x="3346450" y="2673350"/>
            <a:ext cx="2317750" cy="3284538"/>
          </a:xfrm>
          <a:custGeom>
            <a:avLst/>
            <a:gdLst>
              <a:gd name="T0" fmla="*/ 46613174 w 12475"/>
              <a:gd name="T1" fmla="*/ 0 h 13634"/>
              <a:gd name="T2" fmla="*/ 0 w 12475"/>
              <a:gd name="T3" fmla="*/ 68817586 h 13634"/>
              <a:gd name="T4" fmla="*/ 0 w 12475"/>
              <a:gd name="T5" fmla="*/ 928342607 h 13634"/>
              <a:gd name="T6" fmla="*/ 46613174 w 12475"/>
              <a:gd name="T7" fmla="*/ 997087144 h 13634"/>
              <a:gd name="T8" fmla="*/ 571394472 w 12475"/>
              <a:gd name="T9" fmla="*/ 997087144 h 13634"/>
              <a:gd name="T10" fmla="*/ 617958060 w 12475"/>
              <a:gd name="T11" fmla="*/ 928342607 h 13634"/>
              <a:gd name="T12" fmla="*/ 617958060 w 12475"/>
              <a:gd name="T13" fmla="*/ 68817586 h 13634"/>
              <a:gd name="T14" fmla="*/ 571394472 w 12475"/>
              <a:gd name="T15" fmla="*/ 0 h 13634"/>
              <a:gd name="T16" fmla="*/ 46613174 w 12475"/>
              <a:gd name="T17" fmla="*/ 0 h 13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75" h="13634">
                <a:moveTo>
                  <a:pt x="941" y="0"/>
                </a:moveTo>
                <a:cubicBezTo>
                  <a:pt x="422" y="0"/>
                  <a:pt x="0" y="421"/>
                  <a:pt x="0" y="941"/>
                </a:cubicBezTo>
                <a:lnTo>
                  <a:pt x="0" y="12694"/>
                </a:lnTo>
                <a:cubicBezTo>
                  <a:pt x="0" y="13213"/>
                  <a:pt x="422" y="13634"/>
                  <a:pt x="941" y="13634"/>
                </a:cubicBezTo>
                <a:lnTo>
                  <a:pt x="11535" y="13634"/>
                </a:lnTo>
                <a:cubicBezTo>
                  <a:pt x="12054" y="13634"/>
                  <a:pt x="12475" y="13213"/>
                  <a:pt x="12475" y="12694"/>
                </a:cubicBezTo>
                <a:lnTo>
                  <a:pt x="12475" y="941"/>
                </a:lnTo>
                <a:cubicBezTo>
                  <a:pt x="12475" y="421"/>
                  <a:pt x="12054" y="0"/>
                  <a:pt x="11535" y="0"/>
                </a:cubicBezTo>
                <a:lnTo>
                  <a:pt x="941" y="0"/>
                </a:lnTo>
                <a:close/>
              </a:path>
            </a:pathLst>
          </a:custGeom>
          <a:noFill/>
          <a:ln w="27051" cap="rnd">
            <a:solidFill>
              <a:srgbClr val="66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300" tIns="32649" rIns="65300" bIns="32649"/>
          <a:lstStyle/>
          <a:p>
            <a:endParaRPr lang="en-GB" dirty="0"/>
          </a:p>
        </p:txBody>
      </p:sp>
      <p:grpSp>
        <p:nvGrpSpPr>
          <p:cNvPr id="7180" name="Group 121"/>
          <p:cNvGrpSpPr>
            <a:grpSpLocks/>
          </p:cNvGrpSpPr>
          <p:nvPr/>
        </p:nvGrpSpPr>
        <p:grpSpPr bwMode="auto">
          <a:xfrm>
            <a:off x="992188" y="2665415"/>
            <a:ext cx="2260600" cy="3292473"/>
            <a:chOff x="1115" y="2821"/>
            <a:chExt cx="2159" cy="2206"/>
          </a:xfrm>
        </p:grpSpPr>
        <p:sp>
          <p:nvSpPr>
            <p:cNvPr id="7203" name="Freeform 119"/>
            <p:cNvSpPr>
              <a:spLocks/>
            </p:cNvSpPr>
            <p:nvPr/>
          </p:nvSpPr>
          <p:spPr bwMode="auto">
            <a:xfrm>
              <a:off x="1115" y="2821"/>
              <a:ext cx="2159" cy="2206"/>
            </a:xfrm>
            <a:custGeom>
              <a:avLst/>
              <a:gdLst>
                <a:gd name="T0" fmla="*/ 27 w 12850"/>
                <a:gd name="T1" fmla="*/ 0 h 13634"/>
                <a:gd name="T2" fmla="*/ 0 w 12850"/>
                <a:gd name="T3" fmla="*/ 25 h 13634"/>
                <a:gd name="T4" fmla="*/ 0 w 12850"/>
                <a:gd name="T5" fmla="*/ 332 h 13634"/>
                <a:gd name="T6" fmla="*/ 27 w 12850"/>
                <a:gd name="T7" fmla="*/ 357 h 13634"/>
                <a:gd name="T8" fmla="*/ 335 w 12850"/>
                <a:gd name="T9" fmla="*/ 357 h 13634"/>
                <a:gd name="T10" fmla="*/ 363 w 12850"/>
                <a:gd name="T11" fmla="*/ 332 h 13634"/>
                <a:gd name="T12" fmla="*/ 363 w 12850"/>
                <a:gd name="T13" fmla="*/ 25 h 13634"/>
                <a:gd name="T14" fmla="*/ 335 w 12850"/>
                <a:gd name="T15" fmla="*/ 0 h 13634"/>
                <a:gd name="T16" fmla="*/ 27 w 12850"/>
                <a:gd name="T17" fmla="*/ 0 h 136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50" h="13634">
                  <a:moveTo>
                    <a:pt x="968" y="0"/>
                  </a:moveTo>
                  <a:cubicBezTo>
                    <a:pt x="433" y="0"/>
                    <a:pt x="0" y="434"/>
                    <a:pt x="0" y="969"/>
                  </a:cubicBezTo>
                  <a:lnTo>
                    <a:pt x="0" y="12665"/>
                  </a:lnTo>
                  <a:cubicBezTo>
                    <a:pt x="0" y="13200"/>
                    <a:pt x="433" y="13634"/>
                    <a:pt x="968" y="13634"/>
                  </a:cubicBezTo>
                  <a:lnTo>
                    <a:pt x="11881" y="13634"/>
                  </a:lnTo>
                  <a:cubicBezTo>
                    <a:pt x="12416" y="13634"/>
                    <a:pt x="12850" y="13200"/>
                    <a:pt x="12850" y="12665"/>
                  </a:cubicBezTo>
                  <a:lnTo>
                    <a:pt x="12850" y="969"/>
                  </a:lnTo>
                  <a:cubicBezTo>
                    <a:pt x="12850" y="434"/>
                    <a:pt x="12416" y="0"/>
                    <a:pt x="11881" y="0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04" name="Freeform 120"/>
            <p:cNvSpPr>
              <a:spLocks/>
            </p:cNvSpPr>
            <p:nvPr/>
          </p:nvSpPr>
          <p:spPr bwMode="auto">
            <a:xfrm>
              <a:off x="1115" y="2821"/>
              <a:ext cx="2159" cy="2206"/>
            </a:xfrm>
            <a:custGeom>
              <a:avLst/>
              <a:gdLst>
                <a:gd name="T0" fmla="*/ 27 w 12850"/>
                <a:gd name="T1" fmla="*/ 0 h 13634"/>
                <a:gd name="T2" fmla="*/ 0 w 12850"/>
                <a:gd name="T3" fmla="*/ 25 h 13634"/>
                <a:gd name="T4" fmla="*/ 0 w 12850"/>
                <a:gd name="T5" fmla="*/ 332 h 13634"/>
                <a:gd name="T6" fmla="*/ 27 w 12850"/>
                <a:gd name="T7" fmla="*/ 357 h 13634"/>
                <a:gd name="T8" fmla="*/ 335 w 12850"/>
                <a:gd name="T9" fmla="*/ 357 h 13634"/>
                <a:gd name="T10" fmla="*/ 363 w 12850"/>
                <a:gd name="T11" fmla="*/ 332 h 13634"/>
                <a:gd name="T12" fmla="*/ 363 w 12850"/>
                <a:gd name="T13" fmla="*/ 25 h 13634"/>
                <a:gd name="T14" fmla="*/ 335 w 12850"/>
                <a:gd name="T15" fmla="*/ 0 h 13634"/>
                <a:gd name="T16" fmla="*/ 27 w 12850"/>
                <a:gd name="T17" fmla="*/ 0 h 136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50" h="13634">
                  <a:moveTo>
                    <a:pt x="968" y="0"/>
                  </a:moveTo>
                  <a:cubicBezTo>
                    <a:pt x="433" y="0"/>
                    <a:pt x="0" y="434"/>
                    <a:pt x="0" y="969"/>
                  </a:cubicBezTo>
                  <a:lnTo>
                    <a:pt x="0" y="12665"/>
                  </a:lnTo>
                  <a:cubicBezTo>
                    <a:pt x="0" y="13200"/>
                    <a:pt x="433" y="13634"/>
                    <a:pt x="968" y="13634"/>
                  </a:cubicBezTo>
                  <a:lnTo>
                    <a:pt x="11881" y="13634"/>
                  </a:lnTo>
                  <a:cubicBezTo>
                    <a:pt x="12416" y="13634"/>
                    <a:pt x="12850" y="13200"/>
                    <a:pt x="12850" y="12665"/>
                  </a:cubicBezTo>
                  <a:lnTo>
                    <a:pt x="12850" y="969"/>
                  </a:lnTo>
                  <a:cubicBezTo>
                    <a:pt x="12850" y="434"/>
                    <a:pt x="12416" y="0"/>
                    <a:pt x="11881" y="0"/>
                  </a:cubicBezTo>
                  <a:lnTo>
                    <a:pt x="968" y="0"/>
                  </a:lnTo>
                  <a:close/>
                </a:path>
              </a:pathLst>
            </a:custGeom>
            <a:noFill/>
            <a:ln w="26988" cap="rnd">
              <a:solidFill>
                <a:srgbClr val="66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9" name="AutoShape 216"/>
          <p:cNvSpPr>
            <a:spLocks noChangeArrowheads="1"/>
          </p:cNvSpPr>
          <p:nvPr/>
        </p:nvSpPr>
        <p:spPr bwMode="auto">
          <a:xfrm>
            <a:off x="2225675" y="785813"/>
            <a:ext cx="1092200" cy="514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/>
          <a:p>
            <a:pPr algn="ctr">
              <a:defRPr/>
            </a:pPr>
            <a:r>
              <a:rPr lang="en-GB" sz="100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 Focus Marke</a:t>
            </a:r>
            <a:r>
              <a:rPr lang="en-GB" sz="105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ts</a:t>
            </a:r>
          </a:p>
        </p:txBody>
      </p:sp>
      <p:sp>
        <p:nvSpPr>
          <p:cNvPr id="7182" name="AutoShape 218"/>
          <p:cNvSpPr>
            <a:spLocks noChangeArrowheads="1"/>
          </p:cNvSpPr>
          <p:nvPr/>
        </p:nvSpPr>
        <p:spPr bwMode="auto">
          <a:xfrm>
            <a:off x="992189" y="785813"/>
            <a:ext cx="1210468" cy="514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100" b="1" dirty="0">
                <a:solidFill>
                  <a:srgbClr val="000000"/>
                </a:solidFill>
                <a:latin typeface="Verdana" pitchFamily="34" charset="0"/>
                <a:sym typeface="Gill Sans"/>
              </a:rPr>
              <a:t>3 Year growth targets</a:t>
            </a:r>
            <a:endParaRPr lang="en-GB" altLang="en-US" b="1" dirty="0">
              <a:solidFill>
                <a:srgbClr val="000000"/>
              </a:solidFill>
              <a:latin typeface="Verdana" pitchFamily="34" charset="0"/>
              <a:sym typeface="Gill Sans"/>
            </a:endParaRPr>
          </a:p>
        </p:txBody>
      </p:sp>
      <p:sp>
        <p:nvSpPr>
          <p:cNvPr id="82" name="AutoShape 221"/>
          <p:cNvSpPr>
            <a:spLocks noChangeArrowheads="1"/>
          </p:cNvSpPr>
          <p:nvPr/>
        </p:nvSpPr>
        <p:spPr bwMode="auto">
          <a:xfrm>
            <a:off x="3413125" y="785813"/>
            <a:ext cx="2136775" cy="514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/>
          <a:p>
            <a:pPr algn="ctr">
              <a:defRPr/>
            </a:pPr>
            <a:r>
              <a:rPr lang="en-GB" sz="105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Global Capabilities</a:t>
            </a:r>
          </a:p>
        </p:txBody>
      </p:sp>
      <p:sp>
        <p:nvSpPr>
          <p:cNvPr id="7184" name="AutoShape 223"/>
          <p:cNvSpPr>
            <a:spLocks noChangeArrowheads="1"/>
          </p:cNvSpPr>
          <p:nvPr/>
        </p:nvSpPr>
        <p:spPr bwMode="auto">
          <a:xfrm>
            <a:off x="5691188" y="785813"/>
            <a:ext cx="1235075" cy="514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000" b="1" dirty="0">
                <a:solidFill>
                  <a:srgbClr val="000000"/>
                </a:solidFill>
                <a:latin typeface="Verdana" pitchFamily="34" charset="0"/>
                <a:sym typeface="Gill Sans"/>
              </a:rPr>
              <a:t>Regional &amp; Global Structures</a:t>
            </a:r>
          </a:p>
        </p:txBody>
      </p:sp>
      <p:sp>
        <p:nvSpPr>
          <p:cNvPr id="87" name="AutoShape 228"/>
          <p:cNvSpPr>
            <a:spLocks noChangeArrowheads="1"/>
          </p:cNvSpPr>
          <p:nvPr/>
        </p:nvSpPr>
        <p:spPr bwMode="auto">
          <a:xfrm>
            <a:off x="992188" y="1970088"/>
            <a:ext cx="2278062" cy="5651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/>
          <a:p>
            <a:pPr algn="ctr">
              <a:defRPr/>
            </a:pPr>
            <a:r>
              <a:rPr lang="en-GB" sz="105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“</a:t>
            </a:r>
            <a:r>
              <a:rPr lang="en-GB" sz="100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Creating &amp; Championing the programmes  for growth in countries </a:t>
            </a:r>
            <a:r>
              <a:rPr lang="en-GB" sz="105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and regions”</a:t>
            </a:r>
          </a:p>
        </p:txBody>
      </p:sp>
      <p:sp>
        <p:nvSpPr>
          <p:cNvPr id="89" name="AutoShape 233"/>
          <p:cNvSpPr>
            <a:spLocks noChangeArrowheads="1"/>
          </p:cNvSpPr>
          <p:nvPr/>
        </p:nvSpPr>
        <p:spPr bwMode="auto">
          <a:xfrm>
            <a:off x="3413125" y="1970088"/>
            <a:ext cx="2230438" cy="5651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/>
          <a:p>
            <a:pPr algn="ctr">
              <a:defRPr/>
            </a:pPr>
            <a:r>
              <a:rPr lang="en-GB" sz="105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“Service Provision in Education, Membership &amp; Finance” </a:t>
            </a:r>
          </a:p>
        </p:txBody>
      </p:sp>
      <p:sp>
        <p:nvSpPr>
          <p:cNvPr id="7187" name="AutoShape 235"/>
          <p:cNvSpPr>
            <a:spLocks noChangeArrowheads="1"/>
          </p:cNvSpPr>
          <p:nvPr/>
        </p:nvSpPr>
        <p:spPr bwMode="auto">
          <a:xfrm>
            <a:off x="5740400" y="1970088"/>
            <a:ext cx="2232025" cy="5651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000" b="1" dirty="0">
                <a:solidFill>
                  <a:srgbClr val="000000"/>
                </a:solidFill>
                <a:latin typeface="Verdana" pitchFamily="34" charset="0"/>
                <a:sym typeface="Gill Sans"/>
              </a:rPr>
              <a:t>“Guardianship of the Charter &amp; Leadership of the Institute ” </a:t>
            </a:r>
          </a:p>
        </p:txBody>
      </p:sp>
      <p:sp>
        <p:nvSpPr>
          <p:cNvPr id="7188" name="Text Box 271"/>
          <p:cNvSpPr txBox="1">
            <a:spLocks noChangeArrowheads="1"/>
          </p:cNvSpPr>
          <p:nvPr/>
        </p:nvSpPr>
        <p:spPr bwMode="auto">
          <a:xfrm rot="-880026">
            <a:off x="119063" y="128588"/>
            <a:ext cx="1212850" cy="742950"/>
          </a:xfrm>
          <a:prstGeom prst="rect">
            <a:avLst/>
          </a:prstGeom>
          <a:solidFill>
            <a:srgbClr val="A27C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0" tIns="32649" rIns="65300" bIns="32649">
            <a:spAutoFit/>
          </a:bodyPr>
          <a:lstStyle>
            <a:lvl1pPr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2016 -17 CILT International Priorities </a:t>
            </a:r>
            <a:endParaRPr lang="en-GB" altLang="en-US" sz="1100" dirty="0">
              <a:solidFill>
                <a:srgbClr val="FFFFFF"/>
              </a:solidFill>
              <a:latin typeface="Verdana" pitchFamily="34" charset="0"/>
              <a:sym typeface="Gill Sans"/>
            </a:endParaRPr>
          </a:p>
        </p:txBody>
      </p:sp>
      <p:sp>
        <p:nvSpPr>
          <p:cNvPr id="7189" name="Text Box 287"/>
          <p:cNvSpPr txBox="1">
            <a:spLocks noChangeArrowheads="1"/>
          </p:cNvSpPr>
          <p:nvPr/>
        </p:nvSpPr>
        <p:spPr bwMode="auto">
          <a:xfrm rot="877773">
            <a:off x="7786688" y="242888"/>
            <a:ext cx="1293812" cy="434975"/>
          </a:xfrm>
          <a:prstGeom prst="rect">
            <a:avLst/>
          </a:prstGeom>
          <a:solidFill>
            <a:srgbClr val="A27C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0" tIns="32649" rIns="65300" bIns="32649">
            <a:spAutoFit/>
          </a:bodyPr>
          <a:lstStyle>
            <a:lvl1pPr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Partner for Life</a:t>
            </a:r>
          </a:p>
        </p:txBody>
      </p:sp>
      <p:sp>
        <p:nvSpPr>
          <p:cNvPr id="95" name="AutoShape 300"/>
          <p:cNvSpPr>
            <a:spLocks noChangeArrowheads="1"/>
          </p:cNvSpPr>
          <p:nvPr/>
        </p:nvSpPr>
        <p:spPr bwMode="auto">
          <a:xfrm>
            <a:off x="1989138" y="1674813"/>
            <a:ext cx="427037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65300" tIns="32649" rIns="65300" bIns="32649" anchor="ctr"/>
          <a:lstStyle/>
          <a:p>
            <a:pPr algn="ctr">
              <a:defRPr/>
            </a:pPr>
            <a:endParaRPr lang="en-US" sz="3000" dirty="0">
              <a:solidFill>
                <a:schemeClr val="accent2">
                  <a:lumMod val="60000"/>
                  <a:lumOff val="40000"/>
                </a:scheme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6" name="AutoShape 301"/>
          <p:cNvSpPr>
            <a:spLocks noChangeArrowheads="1"/>
          </p:cNvSpPr>
          <p:nvPr/>
        </p:nvSpPr>
        <p:spPr bwMode="auto">
          <a:xfrm>
            <a:off x="4275138" y="1671638"/>
            <a:ext cx="427037" cy="3079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65300" tIns="32649" rIns="65300" bIns="32649" anchor="ctr"/>
          <a:lstStyle/>
          <a:p>
            <a:pPr algn="ctr">
              <a:defRPr/>
            </a:pPr>
            <a:endParaRPr lang="en-US" sz="30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" name="AutoShape 302"/>
          <p:cNvSpPr>
            <a:spLocks noChangeArrowheads="1"/>
          </p:cNvSpPr>
          <p:nvPr/>
        </p:nvSpPr>
        <p:spPr bwMode="auto">
          <a:xfrm>
            <a:off x="6594475" y="1660525"/>
            <a:ext cx="427038" cy="3095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65300" tIns="32649" rIns="65300" bIns="32649" anchor="ctr"/>
          <a:lstStyle/>
          <a:p>
            <a:pPr algn="ctr">
              <a:defRPr/>
            </a:pPr>
            <a:endParaRPr lang="en-US" sz="3000" dirty="0">
              <a:solidFill>
                <a:srgbClr val="7030A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193" name="Text Box 271"/>
          <p:cNvSpPr txBox="1">
            <a:spLocks noChangeArrowheads="1"/>
          </p:cNvSpPr>
          <p:nvPr/>
        </p:nvSpPr>
        <p:spPr bwMode="auto">
          <a:xfrm>
            <a:off x="2444750" y="5957888"/>
            <a:ext cx="4167188" cy="434975"/>
          </a:xfrm>
          <a:prstGeom prst="rect">
            <a:avLst/>
          </a:prstGeom>
          <a:solidFill>
            <a:srgbClr val="A27C4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65300" tIns="32649" rIns="65300" bIns="32649">
            <a:spAutoFit/>
          </a:bodyPr>
          <a:lstStyle>
            <a:lvl1pPr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First Choice for Transport &amp; Supply Chain Professionals</a:t>
            </a:r>
          </a:p>
        </p:txBody>
      </p:sp>
      <p:sp>
        <p:nvSpPr>
          <p:cNvPr id="7194" name="AutoShape 221"/>
          <p:cNvSpPr>
            <a:spLocks noChangeArrowheads="1"/>
          </p:cNvSpPr>
          <p:nvPr/>
        </p:nvSpPr>
        <p:spPr bwMode="auto">
          <a:xfrm>
            <a:off x="1406211" y="87313"/>
            <a:ext cx="6347139" cy="40322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0" tIns="32649" rIns="65300" bIns="32649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 dirty="0">
                <a:solidFill>
                  <a:srgbClr val="604A7B"/>
                </a:solidFill>
                <a:latin typeface="Verdana" pitchFamily="34" charset="0"/>
                <a:sym typeface="Gill Sans"/>
              </a:rPr>
              <a:t>Creating the Pathway to be the leading Professional Organisation for all in</a:t>
            </a:r>
          </a:p>
          <a:p>
            <a:pPr algn="ctr" eaLnBrk="1" hangingPunct="1"/>
            <a:r>
              <a:rPr lang="en-GB" altLang="en-US" sz="1200" b="1" dirty="0">
                <a:solidFill>
                  <a:srgbClr val="604A7B"/>
                </a:solidFill>
                <a:latin typeface="Verdana" pitchFamily="34" charset="0"/>
                <a:sym typeface="Gill Sans"/>
              </a:rPr>
              <a:t>Supply Chain, Logistics and Transport   </a:t>
            </a:r>
          </a:p>
        </p:txBody>
      </p:sp>
      <p:sp>
        <p:nvSpPr>
          <p:cNvPr id="7195" name="Rectangle 107"/>
          <p:cNvSpPr>
            <a:spLocks noChangeArrowheads="1"/>
          </p:cNvSpPr>
          <p:nvPr/>
        </p:nvSpPr>
        <p:spPr bwMode="auto">
          <a:xfrm>
            <a:off x="3232150" y="4333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7196" name="Rectangle 110"/>
          <p:cNvSpPr>
            <a:spLocks noChangeArrowheads="1"/>
          </p:cNvSpPr>
          <p:nvPr/>
        </p:nvSpPr>
        <p:spPr bwMode="auto">
          <a:xfrm>
            <a:off x="3389313" y="2795588"/>
            <a:ext cx="21463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Global Corporate approach agreed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Global Membership Database capability begun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Branch in a Box functionality in place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International database &amp; email systems set up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Web site language capability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Existing &amp; New branch sites created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Senior Members Network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Education Processes embedded &amp; enforced</a:t>
            </a:r>
            <a:endParaRPr lang="en-GB" alt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44450" y="1068388"/>
            <a:ext cx="860425" cy="261937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rgbClr val="A27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1438" y="1570038"/>
            <a:ext cx="877887" cy="20796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A27C4A"/>
                </a:solidFill>
              </a:rPr>
              <a:t>Priorities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1438" y="2689225"/>
            <a:ext cx="833437" cy="219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rgbClr val="A27C4A"/>
                </a:solidFill>
              </a:rPr>
              <a:t>Objective</a:t>
            </a:r>
            <a:r>
              <a:rPr lang="en-GB" sz="1200" dirty="0">
                <a:solidFill>
                  <a:srgbClr val="A27C4A"/>
                </a:solidFill>
              </a:rPr>
              <a:t>s</a:t>
            </a:r>
          </a:p>
        </p:txBody>
      </p:sp>
      <p:sp>
        <p:nvSpPr>
          <p:cNvPr id="7200" name="Rectangle 2"/>
          <p:cNvSpPr>
            <a:spLocks noChangeArrowheads="1"/>
          </p:cNvSpPr>
          <p:nvPr/>
        </p:nvSpPr>
        <p:spPr bwMode="auto">
          <a:xfrm>
            <a:off x="1011659" y="2742407"/>
            <a:ext cx="22161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Regional Structures developed &amp; implemented in 2 regions – Africa &amp; SE Asia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Membership growth focus in countries with 3 year trends &amp; targets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Global Corporate Membership Programme created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Delivery Focus on Education providers &amp; growth of business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Global Marketing of Education products  - focus on how &amp; the delivery of growth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Corporate Growth in China supported &amp; developed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India Growth plan created &amp; agreed with CILT India</a:t>
            </a:r>
          </a:p>
        </p:txBody>
      </p:sp>
      <p:sp>
        <p:nvSpPr>
          <p:cNvPr id="7201" name="Rectangle 4"/>
          <p:cNvSpPr>
            <a:spLocks noChangeArrowheads="1"/>
          </p:cNvSpPr>
          <p:nvPr/>
        </p:nvSpPr>
        <p:spPr bwMode="auto">
          <a:xfrm>
            <a:off x="5734050" y="2673350"/>
            <a:ext cx="22558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IMC role &amp; membership developed into an effective unit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IVP roles reviewed alongside regional developments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Supporting the creation of value by reviewing &amp; developing global relationships between countries, regions and International &amp; working further on their definition and governance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Review of Delegation Agreements &amp; audit capabilities in light of East African issues</a:t>
            </a:r>
          </a:p>
        </p:txBody>
      </p:sp>
      <p:sp>
        <p:nvSpPr>
          <p:cNvPr id="7202" name="Freeform 118"/>
          <p:cNvSpPr>
            <a:spLocks/>
          </p:cNvSpPr>
          <p:nvPr/>
        </p:nvSpPr>
        <p:spPr bwMode="auto">
          <a:xfrm>
            <a:off x="5770563" y="2689225"/>
            <a:ext cx="2219325" cy="3268663"/>
          </a:xfrm>
          <a:custGeom>
            <a:avLst/>
            <a:gdLst>
              <a:gd name="T0" fmla="*/ 44646607 w 12475"/>
              <a:gd name="T1" fmla="*/ 0 h 13634"/>
              <a:gd name="T2" fmla="*/ 0 w 12475"/>
              <a:gd name="T3" fmla="*/ 68729270 h 13634"/>
              <a:gd name="T4" fmla="*/ 0 w 12475"/>
              <a:gd name="T5" fmla="*/ 927151225 h 13634"/>
              <a:gd name="T6" fmla="*/ 44646607 w 12475"/>
              <a:gd name="T7" fmla="*/ 995807539 h 13634"/>
              <a:gd name="T8" fmla="*/ 547287868 w 12475"/>
              <a:gd name="T9" fmla="*/ 995807539 h 13634"/>
              <a:gd name="T10" fmla="*/ 591886981 w 12475"/>
              <a:gd name="T11" fmla="*/ 927151225 h 13634"/>
              <a:gd name="T12" fmla="*/ 591886981 w 12475"/>
              <a:gd name="T13" fmla="*/ 68729270 h 13634"/>
              <a:gd name="T14" fmla="*/ 547287868 w 12475"/>
              <a:gd name="T15" fmla="*/ 0 h 13634"/>
              <a:gd name="T16" fmla="*/ 44646607 w 12475"/>
              <a:gd name="T17" fmla="*/ 0 h 13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75" h="13634">
                <a:moveTo>
                  <a:pt x="941" y="0"/>
                </a:moveTo>
                <a:cubicBezTo>
                  <a:pt x="422" y="0"/>
                  <a:pt x="0" y="421"/>
                  <a:pt x="0" y="941"/>
                </a:cubicBezTo>
                <a:lnTo>
                  <a:pt x="0" y="12694"/>
                </a:lnTo>
                <a:cubicBezTo>
                  <a:pt x="0" y="13213"/>
                  <a:pt x="422" y="13634"/>
                  <a:pt x="941" y="13634"/>
                </a:cubicBezTo>
                <a:lnTo>
                  <a:pt x="11535" y="13634"/>
                </a:lnTo>
                <a:cubicBezTo>
                  <a:pt x="12054" y="13634"/>
                  <a:pt x="12475" y="13213"/>
                  <a:pt x="12475" y="12694"/>
                </a:cubicBezTo>
                <a:lnTo>
                  <a:pt x="12475" y="941"/>
                </a:lnTo>
                <a:cubicBezTo>
                  <a:pt x="12475" y="421"/>
                  <a:pt x="12054" y="0"/>
                  <a:pt x="11535" y="0"/>
                </a:cubicBezTo>
                <a:lnTo>
                  <a:pt x="941" y="0"/>
                </a:lnTo>
                <a:close/>
              </a:path>
            </a:pathLst>
          </a:custGeom>
          <a:noFill/>
          <a:ln w="27051" cap="rnd">
            <a:solidFill>
              <a:srgbClr val="66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300" tIns="32649" rIns="65300" bIns="32649"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International Priorities 2016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Regional Structures developed &amp; implemented in 2 regions – Africa &amp; SE Asia</a:t>
            </a:r>
          </a:p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Membership growth focus on countries with 3 year trends and targets</a:t>
            </a:r>
          </a:p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Global Corporate Membership Programme created</a:t>
            </a:r>
          </a:p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Delivery Focus on Education providers &amp; growth of business</a:t>
            </a:r>
          </a:p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Global Marketing of Education products  - focus on how &amp; the delivery of growth </a:t>
            </a:r>
          </a:p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Corporate Growth in China supported &amp; developed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Name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Business Plan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 smtClean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GB" altLang="en-US" i="1" dirty="0" smtClean="0">
                <a:latin typeface="Arial" pitchFamily="34" charset="0"/>
                <a:cs typeface="Arial" pitchFamily="34" charset="0"/>
              </a:rPr>
              <a:t>Name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Vision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To be……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www.ciltinternational.org</a:t>
            </a:r>
            <a:endParaRPr lang="en-US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FCBB2FE-9C91-43D4-8199-8E2504B35F69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6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GB" altLang="en-US" i="1" dirty="0" smtClean="0">
                <a:latin typeface="Arial" pitchFamily="34" charset="0"/>
                <a:cs typeface="Arial" pitchFamily="34" charset="0"/>
              </a:rPr>
              <a:t>Name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Objectives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www.ciltinternational.org</a:t>
            </a:r>
            <a:endParaRPr lang="en-US" dirty="0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5DF86A3-1899-44BD-813A-2F2CB2EBA2AB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7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CILT </a:t>
            </a:r>
            <a:r>
              <a:rPr lang="en-GB" altLang="en-US" i="1" dirty="0" smtClean="0">
                <a:latin typeface="Arial" pitchFamily="34" charset="0"/>
                <a:cs typeface="Arial" pitchFamily="34" charset="0"/>
              </a:rPr>
              <a:t>Name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Background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www.ciltinternational.org</a:t>
            </a:r>
            <a:endParaRPr lang="en-US" dirty="0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70EC88C-029D-4D67-A015-9C1A8958B0DB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8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Transportation and Logistics in </a:t>
            </a:r>
            <a:r>
              <a:rPr lang="en-GB" altLang="en-US" i="1" dirty="0" smtClean="0">
                <a:latin typeface="Arial" pitchFamily="34" charset="0"/>
                <a:cs typeface="Arial" pitchFamily="34" charset="0"/>
              </a:rPr>
              <a:t>Country </a:t>
            </a:r>
            <a:r>
              <a:rPr lang="en-GB" altLang="en-US" i="1" dirty="0" smtClean="0">
                <a:latin typeface="Arial" pitchFamily="34" charset="0"/>
                <a:cs typeface="Arial" pitchFamily="34" charset="0"/>
              </a:rPr>
              <a:t>Name</a:t>
            </a:r>
            <a:endParaRPr lang="en-GB" altLang="en-US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Profile of Sectors</a:t>
            </a:r>
          </a:p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Percentage of GDP spent</a:t>
            </a:r>
          </a:p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Growth Measures</a:t>
            </a:r>
          </a:p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Number of professionals employed</a:t>
            </a:r>
          </a:p>
          <a:p>
            <a:r>
              <a:rPr lang="en-GB" altLang="en-US" dirty="0" smtClean="0">
                <a:latin typeface="Arial" pitchFamily="34" charset="0"/>
                <a:cs typeface="Arial" pitchFamily="34" charset="0"/>
              </a:rPr>
              <a:t>Training potential</a:t>
            </a:r>
          </a:p>
          <a:p>
            <a:r>
              <a:rPr lang="en-GB" altLang="en-US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tc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www.ciltinternational.org</a:t>
            </a:r>
            <a:endParaRPr lang="en-US" dirty="0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4D66FF1-9189-4CFF-96A0-4AF7B473D552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9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6">
      <a:dk1>
        <a:sysClr val="windowText" lastClr="000000"/>
      </a:dk1>
      <a:lt1>
        <a:sysClr val="window" lastClr="FFFFFF"/>
      </a:lt1>
      <a:dk2>
        <a:srgbClr val="2B0B4B"/>
      </a:dk2>
      <a:lt2>
        <a:srgbClr val="D4D2D2"/>
      </a:lt2>
      <a:accent1>
        <a:srgbClr val="2B0B4B"/>
      </a:accent1>
      <a:accent2>
        <a:srgbClr val="AD874F"/>
      </a:accent2>
      <a:accent3>
        <a:srgbClr val="B62549"/>
      </a:accent3>
      <a:accent4>
        <a:srgbClr val="B7D41F"/>
      </a:accent4>
      <a:accent5>
        <a:srgbClr val="00A8E5"/>
      </a:accent5>
      <a:accent6>
        <a:srgbClr val="FFD200"/>
      </a:accent6>
      <a:hlink>
        <a:srgbClr val="58595B"/>
      </a:hlink>
      <a:folHlink>
        <a:srgbClr val="2A0B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792</Words>
  <Application>Microsoft Office PowerPoint</Application>
  <PresentationFormat>On-screen Show (4:3)</PresentationFormat>
  <Paragraphs>159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Business Plan 2015 – 2020 </vt:lpstr>
      <vt:lpstr>Our International Priorities for 2016 – 2017  </vt:lpstr>
      <vt:lpstr>PowerPoint Presentation</vt:lpstr>
      <vt:lpstr>International Priorities 2016</vt:lpstr>
      <vt:lpstr>CILT Name Business Plan</vt:lpstr>
      <vt:lpstr>CILT Name Vision</vt:lpstr>
      <vt:lpstr>CILT Name Objectives</vt:lpstr>
      <vt:lpstr>CILT Name Background</vt:lpstr>
      <vt:lpstr>Transportation and Logistics in Country Name</vt:lpstr>
      <vt:lpstr>Challenges for the industry in Country name</vt:lpstr>
      <vt:lpstr>CILT Name Transportation and Logistics Vision 2017 - 2019</vt:lpstr>
      <vt:lpstr>Key Focus Areas</vt:lpstr>
      <vt:lpstr>Example Key Focus Area 1: Membership</vt:lpstr>
      <vt:lpstr>Focus Area Template</vt:lpstr>
      <vt:lpstr>CILT Name Marketing Plan</vt:lpstr>
      <vt:lpstr>CILT Name Operational Plan</vt:lpstr>
      <vt:lpstr>CILT Name Targets and Financials</vt:lpstr>
      <vt:lpstr>CILT Name Targets from Memberships</vt:lpstr>
      <vt:lpstr>CILT Name Targets from Sponsorships</vt:lpstr>
      <vt:lpstr>CILT Name Targets from Education</vt:lpstr>
      <vt:lpstr>CILT Name Targets from Events</vt:lpstr>
      <vt:lpstr>CILT Name Overall Profit and Loss for 2016 - 19</vt:lpstr>
      <vt:lpstr>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Rothwell</dc:creator>
  <cp:lastModifiedBy>Jasper Cook</cp:lastModifiedBy>
  <cp:revision>49</cp:revision>
  <dcterms:created xsi:type="dcterms:W3CDTF">2016-06-01T07:21:54Z</dcterms:created>
  <dcterms:modified xsi:type="dcterms:W3CDTF">2017-01-11T14:54:16Z</dcterms:modified>
</cp:coreProperties>
</file>