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8" r:id="rId3"/>
    <p:sldId id="267" r:id="rId4"/>
    <p:sldId id="264" r:id="rId5"/>
    <p:sldId id="278" r:id="rId6"/>
    <p:sldId id="268" r:id="rId7"/>
    <p:sldId id="269" r:id="rId8"/>
    <p:sldId id="272" r:id="rId9"/>
    <p:sldId id="271" r:id="rId10"/>
    <p:sldId id="270" r:id="rId11"/>
    <p:sldId id="274" r:id="rId12"/>
    <p:sldId id="275" r:id="rId13"/>
    <p:sldId id="276" r:id="rId14"/>
    <p:sldId id="277" r:id="rId15"/>
    <p:sldId id="289" r:id="rId16"/>
    <p:sldId id="290" r:id="rId17"/>
    <p:sldId id="281" r:id="rId18"/>
    <p:sldId id="282" r:id="rId19"/>
    <p:sldId id="283" r:id="rId20"/>
    <p:sldId id="284" r:id="rId21"/>
    <p:sldId id="285" r:id="rId22"/>
    <p:sldId id="286" r:id="rId23"/>
    <p:sldId id="287" r:id="rId24"/>
    <p:sldId id="258"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6" d="100"/>
          <a:sy n="86" d="100"/>
        </p:scale>
        <p:origin x="-900" y="660"/>
      </p:cViewPr>
      <p:guideLst>
        <p:guide orient="horz" pos="2142"/>
        <p:guide pos="11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79CD1BC-BF4C-4D43-8ECB-C4A0944BBFFE}" type="datetimeFigureOut">
              <a:rPr lang="en-US" altLang="en-US"/>
              <a:pPr>
                <a:defRPr/>
              </a:pPr>
              <a:t>6/23/2017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D9E237F-540B-4240-842F-7E0B13A81AF6}" type="slidenum">
              <a:rPr lang="en-US" altLang="en-US"/>
              <a:pPr>
                <a:defRPr/>
              </a:pPr>
              <a:t>‹#›</a:t>
            </a:fld>
            <a:endParaRPr lang="en-US" altLang="en-US" dirty="0"/>
          </a:p>
        </p:txBody>
      </p:sp>
    </p:spTree>
    <p:extLst>
      <p:ext uri="{BB962C8B-B14F-4D97-AF65-F5344CB8AC3E}">
        <p14:creationId xmlns:p14="http://schemas.microsoft.com/office/powerpoint/2010/main" val="2616135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C8B660FE-F059-41B0-A149-74B171A772B9}" type="datetimeFigureOut">
              <a:rPr lang="en-US" altLang="en-US"/>
              <a:pPr>
                <a:defRPr/>
              </a:pPr>
              <a:t>6/23/2017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6CD4313D-44CF-4120-813B-4C0CE23DB5E9}" type="slidenum">
              <a:rPr lang="en-US" altLang="en-US"/>
              <a:pPr>
                <a:defRPr/>
              </a:pPr>
              <a:t>‹#›</a:t>
            </a:fld>
            <a:endParaRPr lang="en-US" altLang="en-US" dirty="0"/>
          </a:p>
        </p:txBody>
      </p:sp>
    </p:spTree>
    <p:extLst>
      <p:ext uri="{BB962C8B-B14F-4D97-AF65-F5344CB8AC3E}">
        <p14:creationId xmlns:p14="http://schemas.microsoft.com/office/powerpoint/2010/main" val="2141703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ILT_Brand_Guidelines_v7.jpg"/>
          <p:cNvPicPr>
            <a:picLocks noChangeAspect="1"/>
          </p:cNvPicPr>
          <p:nvPr userDrawn="1"/>
        </p:nvPicPr>
        <p:blipFill>
          <a:blip r:embed="rId2">
            <a:extLst>
              <a:ext uri="{28A0092B-C50C-407E-A947-70E740481C1C}">
                <a14:useLocalDpi xmlns:a14="http://schemas.microsoft.com/office/drawing/2010/main" val="0"/>
              </a:ext>
            </a:extLst>
          </a:blip>
          <a:srcRect l="3873" r="186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483" y="752245"/>
            <a:ext cx="4757082" cy="1470025"/>
          </a:xfrm>
        </p:spPr>
        <p:txBody>
          <a:bodyPr>
            <a:normAutofit/>
          </a:bodyPr>
          <a:lstStyle>
            <a:lvl1pPr algn="l">
              <a:defRPr sz="3600">
                <a:solidFill>
                  <a:schemeClr val="bg1"/>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54482" y="4105473"/>
            <a:ext cx="4202745" cy="654584"/>
          </a:xfrm>
        </p:spPr>
        <p:txBody>
          <a:bodyPr>
            <a:norm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5" name="Footer Placeholder 4"/>
          <p:cNvSpPr>
            <a:spLocks noGrp="1"/>
          </p:cNvSpPr>
          <p:nvPr>
            <p:ph type="ftr" sz="quarter" idx="10"/>
          </p:nvPr>
        </p:nvSpPr>
        <p:spPr>
          <a:xfrm>
            <a:off x="5992813" y="6346825"/>
            <a:ext cx="2895600" cy="365125"/>
          </a:xfrm>
        </p:spPr>
        <p:txBody>
          <a:bodyPr/>
          <a:lstStyle>
            <a:lvl1pPr algn="r">
              <a:defRPr sz="1000">
                <a:solidFill>
                  <a:srgbClr val="FFFFFF"/>
                </a:solidFill>
                <a:latin typeface="Arial"/>
                <a:cs typeface="Arial"/>
              </a:defRPr>
            </a:lvl1pPr>
          </a:lstStyle>
          <a:p>
            <a:pPr>
              <a:defRPr/>
            </a:pPr>
            <a:r>
              <a:rPr lang="en-US" dirty="0"/>
              <a:t>www.ciltinternational.org</a:t>
            </a:r>
          </a:p>
        </p:txBody>
      </p:sp>
      <p:sp>
        <p:nvSpPr>
          <p:cNvPr id="6" name="Slide Number Placeholder 5"/>
          <p:cNvSpPr>
            <a:spLocks noGrp="1"/>
          </p:cNvSpPr>
          <p:nvPr>
            <p:ph type="sldNum" sz="quarter" idx="11"/>
          </p:nvPr>
        </p:nvSpPr>
        <p:spPr>
          <a:xfrm>
            <a:off x="447675" y="6356350"/>
            <a:ext cx="4357688" cy="365125"/>
          </a:xfrm>
        </p:spPr>
        <p:txBody>
          <a:bodyPr/>
          <a:lstStyle>
            <a:lvl1pPr>
              <a:defRPr sz="1000" smtClean="0">
                <a:solidFill>
                  <a:srgbClr val="FFFFFF"/>
                </a:solidFill>
              </a:defRPr>
            </a:lvl1pPr>
          </a:lstStyle>
          <a:p>
            <a:pPr>
              <a:defRPr/>
            </a:pPr>
            <a:fld id="{818DBD2B-7569-414A-A92C-85324524CE84}" type="slidenum">
              <a:rPr lang="en-US" altLang="en-US"/>
              <a:pPr>
                <a:defRPr/>
              </a:pPr>
              <a:t>‹#›</a:t>
            </a:fld>
            <a:r>
              <a:rPr lang="en-US" altLang="en-US" dirty="0"/>
              <a:t> Optional presentation title (can be removed in page master)</a:t>
            </a:r>
          </a:p>
        </p:txBody>
      </p:sp>
    </p:spTree>
    <p:extLst>
      <p:ext uri="{BB962C8B-B14F-4D97-AF65-F5344CB8AC3E}">
        <p14:creationId xmlns:p14="http://schemas.microsoft.com/office/powerpoint/2010/main" val="7631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1143000"/>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354482" y="2065338"/>
            <a:ext cx="8229600" cy="40608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5" name="Slide Number Placeholder 5"/>
          <p:cNvSpPr>
            <a:spLocks noGrp="1"/>
          </p:cNvSpPr>
          <p:nvPr>
            <p:ph type="sldNum" sz="quarter" idx="11"/>
          </p:nvPr>
        </p:nvSpPr>
        <p:spPr/>
        <p:txBody>
          <a:bodyPr/>
          <a:lstStyle>
            <a:lvl1pPr>
              <a:defRPr/>
            </a:lvl1pPr>
          </a:lstStyle>
          <a:p>
            <a:pPr>
              <a:defRPr/>
            </a:pPr>
            <a:fld id="{25E5D5A7-613B-4517-9195-7B7D1F04701E}" type="slidenum">
              <a:rPr lang="en-US" altLang="en-US"/>
              <a:pPr>
                <a:defRPr/>
              </a:pPr>
              <a:t>‹#›</a:t>
            </a:fld>
            <a:endParaRPr lang="en-US" altLang="en-US" dirty="0"/>
          </a:p>
        </p:txBody>
      </p:sp>
    </p:spTree>
    <p:extLst>
      <p:ext uri="{BB962C8B-B14F-4D97-AF65-F5344CB8AC3E}">
        <p14:creationId xmlns:p14="http://schemas.microsoft.com/office/powerpoint/2010/main" val="35609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47675" y="39893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Arrow.png"/>
          <p:cNvPicPr>
            <a:picLocks noChangeAspect="1"/>
          </p:cNvPicPr>
          <p:nvPr userDrawn="1"/>
        </p:nvPicPr>
        <p:blipFill>
          <a:blip r:embed="rId2">
            <a:extLst>
              <a:ext uri="{28A0092B-C50C-407E-A947-70E740481C1C}">
                <a14:useLocalDpi xmlns:a14="http://schemas.microsoft.com/office/drawing/2010/main" val="0"/>
              </a:ext>
            </a:extLst>
          </a:blip>
          <a:srcRect l="14806" t="45332" r="16541" b="12361"/>
          <a:stretch>
            <a:fillRect/>
          </a:stretch>
        </p:blipFill>
        <p:spPr bwMode="auto">
          <a:xfrm>
            <a:off x="292100" y="5106988"/>
            <a:ext cx="27654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rrow.png"/>
          <p:cNvPicPr>
            <a:picLocks noChangeAspect="1"/>
          </p:cNvPicPr>
          <p:nvPr userDrawn="1"/>
        </p:nvPicPr>
        <p:blipFill>
          <a:blip r:embed="rId2">
            <a:extLst>
              <a:ext uri="{28A0092B-C50C-407E-A947-70E740481C1C}">
                <a14:useLocalDpi xmlns:a14="http://schemas.microsoft.com/office/drawing/2010/main" val="0"/>
              </a:ext>
            </a:extLst>
          </a:blip>
          <a:srcRect l="76134" t="17445" r="3973" b="53882"/>
          <a:stretch>
            <a:fillRect/>
          </a:stretch>
        </p:blipFill>
        <p:spPr bwMode="auto">
          <a:xfrm>
            <a:off x="6940550" y="1201738"/>
            <a:ext cx="210185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7760" y="596654"/>
            <a:ext cx="4873354" cy="1362075"/>
          </a:xfrm>
        </p:spPr>
        <p:txBody>
          <a:bodyPr/>
          <a:lstStyle>
            <a:lvl1pPr algn="l">
              <a:defRPr sz="4000" b="0" cap="none">
                <a:solidFill>
                  <a:schemeClr val="bg1"/>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385648" y="4024743"/>
            <a:ext cx="7672788" cy="1082497"/>
          </a:xfrm>
        </p:spPr>
        <p:txBody>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10" name="Footer Placeholder 4"/>
          <p:cNvSpPr>
            <a:spLocks noGrp="1"/>
          </p:cNvSpPr>
          <p:nvPr>
            <p:ph type="ftr" sz="quarter" idx="10"/>
          </p:nvPr>
        </p:nvSpPr>
        <p:spPr>
          <a:xfrm>
            <a:off x="5913438" y="6357938"/>
            <a:ext cx="2895600" cy="365125"/>
          </a:xfrm>
        </p:spPr>
        <p:txBody>
          <a:bodyPr/>
          <a:lstStyle>
            <a:lvl1pPr algn="r">
              <a:defRPr sz="1100">
                <a:solidFill>
                  <a:schemeClr val="tx2"/>
                </a:solidFill>
              </a:defRPr>
            </a:lvl1pPr>
          </a:lstStyle>
          <a:p>
            <a:pPr>
              <a:defRPr/>
            </a:pPr>
            <a:r>
              <a:rPr lang="en-US" dirty="0"/>
              <a:t>www.ciltinternational.org</a:t>
            </a:r>
          </a:p>
        </p:txBody>
      </p:sp>
      <p:sp>
        <p:nvSpPr>
          <p:cNvPr id="11" name="Slide Number Placeholder 5"/>
          <p:cNvSpPr>
            <a:spLocks noGrp="1"/>
          </p:cNvSpPr>
          <p:nvPr>
            <p:ph type="sldNum" sz="quarter" idx="11"/>
          </p:nvPr>
        </p:nvSpPr>
        <p:spPr>
          <a:xfrm>
            <a:off x="447675" y="6346825"/>
            <a:ext cx="2133600" cy="365125"/>
          </a:xfrm>
        </p:spPr>
        <p:txBody>
          <a:bodyPr/>
          <a:lstStyle>
            <a:lvl1pPr>
              <a:defRPr smtClean="0">
                <a:solidFill>
                  <a:schemeClr val="tx2"/>
                </a:solidFill>
              </a:defRPr>
            </a:lvl1pPr>
          </a:lstStyle>
          <a:p>
            <a:pPr>
              <a:defRPr/>
            </a:pPr>
            <a:fld id="{15EC68D7-5E59-437E-BA47-50E1D5C89B23}" type="slidenum">
              <a:rPr lang="en-US" altLang="en-US"/>
              <a:pPr>
                <a:defRPr/>
              </a:pPr>
              <a:t>‹#›</a:t>
            </a:fld>
            <a:endParaRPr lang="en-US" altLang="en-US" dirty="0"/>
          </a:p>
        </p:txBody>
      </p:sp>
    </p:spTree>
    <p:extLst>
      <p:ext uri="{BB962C8B-B14F-4D97-AF65-F5344CB8AC3E}">
        <p14:creationId xmlns:p14="http://schemas.microsoft.com/office/powerpoint/2010/main" val="282625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82" y="683439"/>
            <a:ext cx="8352522" cy="114300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354482"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066118"/>
            <a:ext cx="4038600" cy="4140541"/>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www.ciltinternational.org</a:t>
            </a:r>
          </a:p>
        </p:txBody>
      </p:sp>
      <p:sp>
        <p:nvSpPr>
          <p:cNvPr id="6" name="Slide Number Placeholder 5"/>
          <p:cNvSpPr>
            <a:spLocks noGrp="1"/>
          </p:cNvSpPr>
          <p:nvPr>
            <p:ph type="sldNum" sz="quarter" idx="11"/>
          </p:nvPr>
        </p:nvSpPr>
        <p:spPr/>
        <p:txBody>
          <a:bodyPr/>
          <a:lstStyle>
            <a:lvl1pPr>
              <a:defRPr/>
            </a:lvl1pPr>
          </a:lstStyle>
          <a:p>
            <a:pPr>
              <a:defRPr/>
            </a:pPr>
            <a:fld id="{6A858644-06F6-44AB-A618-87CDD4B16564}" type="slidenum">
              <a:rPr lang="en-US" altLang="en-US"/>
              <a:pPr>
                <a:defRPr/>
              </a:pPr>
              <a:t>‹#›</a:t>
            </a:fld>
            <a:endParaRPr lang="en-US" altLang="en-US" dirty="0"/>
          </a:p>
        </p:txBody>
      </p:sp>
    </p:spTree>
    <p:extLst>
      <p:ext uri="{BB962C8B-B14F-4D97-AF65-F5344CB8AC3E}">
        <p14:creationId xmlns:p14="http://schemas.microsoft.com/office/powerpoint/2010/main" val="118986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451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Untitled-1.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17963" y="0"/>
            <a:ext cx="5132387"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84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2065338"/>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5" name="Footer Placeholder 4"/>
          <p:cNvSpPr>
            <a:spLocks noGrp="1"/>
          </p:cNvSpPr>
          <p:nvPr>
            <p:ph type="ftr" sz="quarter" idx="3"/>
          </p:nvPr>
        </p:nvSpPr>
        <p:spPr>
          <a:xfrm>
            <a:off x="5913438" y="6356350"/>
            <a:ext cx="2895600" cy="365125"/>
          </a:xfrm>
          <a:prstGeom prst="rect">
            <a:avLst/>
          </a:prstGeom>
        </p:spPr>
        <p:txBody>
          <a:bodyPr vert="horz" lIns="91440" tIns="45720" rIns="91440" bIns="45720" rtlCol="0" anchor="ctr"/>
          <a:lstStyle>
            <a:lvl1pPr algn="r" fontAlgn="auto">
              <a:spcBef>
                <a:spcPts val="0"/>
              </a:spcBef>
              <a:spcAft>
                <a:spcPts val="0"/>
              </a:spcAft>
              <a:defRPr sz="1100">
                <a:solidFill>
                  <a:srgbClr val="2B0B4B"/>
                </a:solidFill>
                <a:latin typeface="Arial"/>
                <a:ea typeface="+mn-ea"/>
                <a:cs typeface="Arial"/>
              </a:defRPr>
            </a:lvl1pPr>
          </a:lstStyle>
          <a:p>
            <a:pPr>
              <a:defRPr/>
            </a:pPr>
            <a:r>
              <a:rPr lang="en-US" dirty="0"/>
              <a:t>www.ciltinternational.org</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smtClean="0">
                <a:solidFill>
                  <a:srgbClr val="2B0B4B"/>
                </a:solidFill>
                <a:latin typeface="Arial" pitchFamily="34" charset="0"/>
                <a:cs typeface="Arial" pitchFamily="34" charset="0"/>
              </a:defRPr>
            </a:lvl1pPr>
          </a:lstStyle>
          <a:p>
            <a:pPr>
              <a:defRPr/>
            </a:pPr>
            <a:fld id="{EDDB10B1-632A-45D6-A0C5-3B70463155EC}" type="slidenum">
              <a:rPr lang="en-US" altLang="en-US"/>
              <a:pPr>
                <a:defRPr/>
              </a:pPr>
              <a:t>‹#›</a:t>
            </a:fld>
            <a:endParaRPr lang="en-US" altLang="en-US" dirty="0"/>
          </a:p>
        </p:txBody>
      </p:sp>
      <p:cxnSp>
        <p:nvCxnSpPr>
          <p:cNvPr id="7" name="Straight Connector 6"/>
          <p:cNvCxnSpPr/>
          <p:nvPr userDrawn="1"/>
        </p:nvCxnSpPr>
        <p:spPr>
          <a:xfrm>
            <a:off x="447675" y="509588"/>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47675" y="6346825"/>
            <a:ext cx="8361363" cy="0"/>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3" r:id="rId2"/>
    <p:sldLayoutId id="2147483696" r:id="rId3"/>
    <p:sldLayoutId id="2147483694" r:id="rId4"/>
    <p:sldLayoutId id="2147483697" r:id="rId5"/>
  </p:sldLayoutIdLst>
  <p:hf hdr="0"/>
  <p:txStyles>
    <p:titleStyle>
      <a:lvl1pPr algn="l" defTabSz="457200" rtl="0" eaLnBrk="0" fontAlgn="base" hangingPunct="0">
        <a:spcBef>
          <a:spcPct val="0"/>
        </a:spcBef>
        <a:spcAft>
          <a:spcPct val="0"/>
        </a:spcAft>
        <a:defRPr sz="2800" kern="1200">
          <a:solidFill>
            <a:schemeClr val="tx2"/>
          </a:solidFill>
          <a:latin typeface="Arial"/>
          <a:ea typeface="MS PGothic" pitchFamily="34" charset="-128"/>
          <a:cs typeface="Arial"/>
        </a:defRPr>
      </a:lvl1pPr>
      <a:lvl2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chemeClr val="tx2"/>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chemeClr val="tx2"/>
          </a:solidFill>
          <a:latin typeface="Arial" charset="0"/>
          <a:ea typeface="ＭＳ Ｐゴシック" charset="0"/>
        </a:defRPr>
      </a:lvl6pPr>
      <a:lvl7pPr marL="914400" algn="l" defTabSz="457200" rtl="0" fontAlgn="base">
        <a:spcBef>
          <a:spcPct val="0"/>
        </a:spcBef>
        <a:spcAft>
          <a:spcPct val="0"/>
        </a:spcAft>
        <a:defRPr sz="2800">
          <a:solidFill>
            <a:schemeClr val="tx2"/>
          </a:solidFill>
          <a:latin typeface="Arial" charset="0"/>
          <a:ea typeface="ＭＳ Ｐゴシック" charset="0"/>
        </a:defRPr>
      </a:lvl7pPr>
      <a:lvl8pPr marL="1371600" algn="l" defTabSz="457200" rtl="0" fontAlgn="base">
        <a:spcBef>
          <a:spcPct val="0"/>
        </a:spcBef>
        <a:spcAft>
          <a:spcPct val="0"/>
        </a:spcAft>
        <a:defRPr sz="2800">
          <a:solidFill>
            <a:schemeClr val="tx2"/>
          </a:solidFill>
          <a:latin typeface="Arial" charset="0"/>
          <a:ea typeface="ＭＳ Ｐゴシック" charset="0"/>
        </a:defRPr>
      </a:lvl8pPr>
      <a:lvl9pPr marL="1828800" algn="l" defTabSz="457200" rtl="0" fontAlgn="base">
        <a:spcBef>
          <a:spcPct val="0"/>
        </a:spcBef>
        <a:spcAft>
          <a:spcPct val="0"/>
        </a:spcAft>
        <a:defRPr sz="2800">
          <a:solidFill>
            <a:schemeClr val="tx2"/>
          </a:solidFill>
          <a:latin typeface="Arial" charset="0"/>
          <a:ea typeface="ＭＳ Ｐゴシック" charset="0"/>
        </a:defRPr>
      </a:lvl9pPr>
    </p:titleStyle>
    <p:bodyStyle>
      <a:lvl1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1pPr>
      <a:lvl2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2pPr>
      <a:lvl3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3pPr>
      <a:lvl4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4pPr>
      <a:lvl5pPr marL="179388" indent="-179388" algn="l" defTabSz="457200" rtl="0" eaLnBrk="0" fontAlgn="base" hangingPunct="0">
        <a:spcBef>
          <a:spcPts val="1200"/>
        </a:spcBef>
        <a:spcAft>
          <a:spcPct val="0"/>
        </a:spcAft>
        <a:buClr>
          <a:schemeClr val="accent2"/>
        </a:buClr>
        <a:buFont typeface="Arial" pitchFamily="34" charset="0"/>
        <a:buChar char="•"/>
        <a:defRPr sz="20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7825" y="742950"/>
            <a:ext cx="4757738" cy="1470025"/>
          </a:xfrm>
        </p:spPr>
        <p:txBody>
          <a:bodyPr>
            <a:normAutofit fontScale="90000"/>
          </a:bodyPr>
          <a:lstStyle/>
          <a:p>
            <a:pPr eaLnBrk="1" hangingPunct="1">
              <a:defRPr/>
            </a:pPr>
            <a:r>
              <a:rPr lang="en-US" altLang="en-US" sz="3200" dirty="0" smtClean="0">
                <a:latin typeface="Arail" charset="0"/>
              </a:rPr>
              <a:t>Business Plan</a:t>
            </a:r>
            <a:br>
              <a:rPr lang="en-US" altLang="en-US" sz="3200" dirty="0" smtClean="0">
                <a:latin typeface="Arail" charset="0"/>
              </a:rPr>
            </a:br>
            <a:r>
              <a:rPr lang="en-US" altLang="en-US" sz="3200" dirty="0" smtClean="0">
                <a:latin typeface="Arail" charset="0"/>
              </a:rPr>
              <a:t>2015 – 2020</a:t>
            </a:r>
            <a:br>
              <a:rPr lang="en-US" altLang="en-US" sz="3200" dirty="0" smtClean="0">
                <a:latin typeface="Arail" charset="0"/>
              </a:rPr>
            </a:br>
            <a:endParaRPr lang="en-US" altLang="en-US" sz="3200" dirty="0" smtClean="0">
              <a:latin typeface="Arial" pitchFamily="34" charset="0"/>
            </a:endParaRPr>
          </a:p>
        </p:txBody>
      </p:sp>
      <p:sp>
        <p:nvSpPr>
          <p:cNvPr id="5123" name="Subtitle 2"/>
          <p:cNvSpPr>
            <a:spLocks noGrp="1"/>
          </p:cNvSpPr>
          <p:nvPr>
            <p:ph type="subTitle" idx="1"/>
          </p:nvPr>
        </p:nvSpPr>
        <p:spPr>
          <a:xfrm>
            <a:off x="377825" y="4095750"/>
            <a:ext cx="4202113" cy="984250"/>
          </a:xfrm>
        </p:spPr>
        <p:txBody>
          <a:bodyPr/>
          <a:lstStyle/>
          <a:p>
            <a:pPr eaLnBrk="1" hangingPunct="1"/>
            <a:r>
              <a:rPr lang="en-US" altLang="en-US" dirty="0" smtClean="0">
                <a:latin typeface="Arial" pitchFamily="34" charset="0"/>
                <a:cs typeface="Arial" pitchFamily="34" charset="0"/>
              </a:rPr>
              <a:t>CILT, NIGERIA</a:t>
            </a:r>
            <a:endParaRPr lang="en-US" altLang="en-US" i="1" dirty="0" smtClean="0">
              <a:latin typeface="Arial" pitchFamily="34" charset="0"/>
              <a:cs typeface="Arial" pitchFamily="34" charset="0"/>
            </a:endParaRPr>
          </a:p>
        </p:txBody>
      </p:sp>
      <p:sp>
        <p:nvSpPr>
          <p:cNvPr id="512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000" dirty="0" smtClean="0">
                <a:solidFill>
                  <a:srgbClr val="FFFFFF"/>
                </a:solidFill>
              </a:rPr>
              <a:t>www.ciltinternational.org</a:t>
            </a:r>
          </a:p>
        </p:txBody>
      </p:sp>
      <p:sp>
        <p:nvSpPr>
          <p:cNvPr id="512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endParaRPr lang="en-US" altLang="en-US" sz="1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4013" y="684213"/>
            <a:ext cx="8353425" cy="560693"/>
          </a:xfrm>
        </p:spPr>
        <p:txBody>
          <a:bodyPr/>
          <a:lstStyle/>
          <a:p>
            <a:r>
              <a:rPr lang="en-GB" altLang="en-US" dirty="0" smtClean="0">
                <a:latin typeface="Arial" pitchFamily="34" charset="0"/>
                <a:cs typeface="Arial" pitchFamily="34" charset="0"/>
              </a:rPr>
              <a:t>Challenges for the industry in Nigeria</a:t>
            </a:r>
            <a:r>
              <a:rPr lang="en-GB" altLang="en-US" i="1" dirty="0" smtClean="0">
                <a:latin typeface="Arial" pitchFamily="34" charset="0"/>
                <a:cs typeface="Arial" pitchFamily="34" charset="0"/>
              </a:rPr>
              <a:t> name</a:t>
            </a:r>
          </a:p>
        </p:txBody>
      </p:sp>
      <p:sp>
        <p:nvSpPr>
          <p:cNvPr id="14339" name="Content Placeholder 2"/>
          <p:cNvSpPr>
            <a:spLocks noGrp="1"/>
          </p:cNvSpPr>
          <p:nvPr>
            <p:ph sz="half" idx="1"/>
          </p:nvPr>
        </p:nvSpPr>
        <p:spPr>
          <a:xfrm>
            <a:off x="354013" y="1244906"/>
            <a:ext cx="8353425" cy="4962219"/>
          </a:xfrm>
        </p:spPr>
        <p:txBody>
          <a:bodyPr/>
          <a:lstStyle/>
          <a:p>
            <a:pPr marL="0" indent="0">
              <a:buNone/>
            </a:pPr>
            <a:endParaRPr lang="en-GB" altLang="en-US" dirty="0" smtClean="0">
              <a:latin typeface="Arial" pitchFamily="34" charset="0"/>
              <a:cs typeface="Arial" pitchFamily="34" charset="0"/>
            </a:endParaRPr>
          </a:p>
          <a:p>
            <a:pPr marL="0" indent="0">
              <a:buNone/>
            </a:pPr>
            <a:endParaRPr lang="en-GB" altLang="en-US" dirty="0">
              <a:latin typeface="Arial" pitchFamily="34" charset="0"/>
              <a:cs typeface="Arial" pitchFamily="34" charset="0"/>
            </a:endParaRPr>
          </a:p>
          <a:p>
            <a:pPr marL="0" indent="0">
              <a:buNone/>
            </a:pPr>
            <a:r>
              <a:rPr lang="en-GB" altLang="en-US" dirty="0" smtClean="0">
                <a:latin typeface="Arial" pitchFamily="34" charset="0"/>
                <a:cs typeface="Arial" pitchFamily="34" charset="0"/>
              </a:rPr>
              <a:t>- </a:t>
            </a:r>
            <a:r>
              <a:rPr lang="en-GB" altLang="en-US" dirty="0">
                <a:latin typeface="Arial" pitchFamily="34" charset="0"/>
                <a:cs typeface="Arial" pitchFamily="34" charset="0"/>
              </a:rPr>
              <a:t>Training contracts are now difficult due to competitive bidding process and the requirements that are purely private sector based and not really suiting </a:t>
            </a:r>
            <a:r>
              <a:rPr lang="en-GB" altLang="en-US" dirty="0" smtClean="0">
                <a:latin typeface="Arial" pitchFamily="34" charset="0"/>
                <a:cs typeface="Arial" pitchFamily="34" charset="0"/>
              </a:rPr>
              <a:t>a </a:t>
            </a:r>
            <a:r>
              <a:rPr lang="en-GB" altLang="en-US" dirty="0">
                <a:latin typeface="Arial" pitchFamily="34" charset="0"/>
                <a:cs typeface="Arial" pitchFamily="34" charset="0"/>
              </a:rPr>
              <a:t>non-profit making organization, like the CILT.</a:t>
            </a:r>
          </a:p>
          <a:p>
            <a:pPr marL="0" indent="0">
              <a:buNone/>
            </a:pPr>
            <a:endParaRPr lang="en-GB" altLang="en-US" dirty="0" smtClean="0">
              <a:latin typeface="Arial" pitchFamily="34" charset="0"/>
              <a:cs typeface="Arial" pitchFamily="34" charset="0"/>
            </a:endParaRPr>
          </a:p>
          <a:p>
            <a:pPr marL="0" indent="0">
              <a:buNone/>
            </a:pPr>
            <a:endParaRPr lang="en-GB" altLang="en-US"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43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1C9EBB3-7B3C-4672-AC01-C5EBC8D6F945}" type="slidenum">
              <a:rPr lang="en-US" altLang="en-US">
                <a:solidFill>
                  <a:srgbClr val="2B0B4B"/>
                </a:solidFill>
                <a:latin typeface="Arial" pitchFamily="34" charset="0"/>
              </a:rPr>
              <a:pPr eaLnBrk="1" hangingPunct="1"/>
              <a:t>10</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CILT Nigeria Transportation and Logistics Vision 2017 - 2019</a:t>
            </a:r>
            <a:endParaRPr lang="en-GB" altLang="en-US" i="1" dirty="0" smtClean="0">
              <a:latin typeface="Arial" pitchFamily="34" charset="0"/>
              <a:cs typeface="Arial" pitchFamily="34" charset="0"/>
            </a:endParaRPr>
          </a:p>
        </p:txBody>
      </p:sp>
      <p:sp>
        <p:nvSpPr>
          <p:cNvPr id="15363" name="Content Placeholder 2"/>
          <p:cNvSpPr>
            <a:spLocks noGrp="1"/>
          </p:cNvSpPr>
          <p:nvPr>
            <p:ph sz="half" idx="1"/>
          </p:nvPr>
        </p:nvSpPr>
        <p:spPr>
          <a:xfrm>
            <a:off x="231355" y="2065338"/>
            <a:ext cx="8577684" cy="4141787"/>
          </a:xfrm>
        </p:spPr>
        <p:txBody>
          <a:bodyPr>
            <a:normAutofit fontScale="85000" lnSpcReduction="20000"/>
          </a:bodyPr>
          <a:lstStyle/>
          <a:p>
            <a:pPr algn="ctr"/>
            <a:r>
              <a:rPr lang="en-GB" altLang="en-US" sz="3000" dirty="0" smtClean="0">
                <a:latin typeface="Arial" pitchFamily="34" charset="0"/>
                <a:cs typeface="Arial" pitchFamily="34" charset="0"/>
              </a:rPr>
              <a:t>How are you planning to meet the opportunities and challenges</a:t>
            </a:r>
          </a:p>
          <a:p>
            <a:pPr>
              <a:spcBef>
                <a:spcPts val="0"/>
              </a:spcBef>
            </a:pPr>
            <a:r>
              <a:rPr lang="en-GB" altLang="en-US" sz="2300" dirty="0" smtClean="0">
                <a:latin typeface="Arial" pitchFamily="34" charset="0"/>
                <a:cs typeface="Arial" pitchFamily="34" charset="0"/>
              </a:rPr>
              <a:t>Creating more awareness campaigns</a:t>
            </a:r>
          </a:p>
          <a:p>
            <a:pPr>
              <a:spcBef>
                <a:spcPts val="0"/>
              </a:spcBef>
            </a:pPr>
            <a:r>
              <a:rPr lang="en-GB" altLang="en-US" sz="2300" dirty="0" smtClean="0">
                <a:latin typeface="Arial" pitchFamily="34" charset="0"/>
                <a:cs typeface="Arial" pitchFamily="34" charset="0"/>
              </a:rPr>
              <a:t>Designing more appealing products that are modal specific</a:t>
            </a:r>
          </a:p>
          <a:p>
            <a:pPr>
              <a:spcBef>
                <a:spcPts val="0"/>
              </a:spcBef>
              <a:buFontTx/>
              <a:buChar char="-"/>
            </a:pPr>
            <a:r>
              <a:rPr lang="en-GB" altLang="en-US" sz="2300" dirty="0" smtClean="0">
                <a:latin typeface="Arial" pitchFamily="34" charset="0"/>
                <a:cs typeface="Arial" pitchFamily="34" charset="0"/>
              </a:rPr>
              <a:t>Exploring greater partnerships and </a:t>
            </a:r>
            <a:r>
              <a:rPr lang="en-GB" altLang="en-US" sz="2300" dirty="0" err="1" smtClean="0">
                <a:latin typeface="Arial" pitchFamily="34" charset="0"/>
                <a:cs typeface="Arial" pitchFamily="34" charset="0"/>
              </a:rPr>
              <a:t>MoUs</a:t>
            </a:r>
            <a:r>
              <a:rPr lang="en-GB" altLang="en-US" sz="2300" dirty="0" smtClean="0">
                <a:latin typeface="Arial" pitchFamily="34" charset="0"/>
                <a:cs typeface="Arial" pitchFamily="34" charset="0"/>
              </a:rPr>
              <a:t> with Corporate Organizations</a:t>
            </a:r>
          </a:p>
          <a:p>
            <a:pPr marL="0" indent="0">
              <a:spcBef>
                <a:spcPts val="0"/>
              </a:spcBef>
              <a:buNone/>
            </a:pPr>
            <a:r>
              <a:rPr lang="en-GB" altLang="en-US" sz="2300" dirty="0" smtClean="0">
                <a:latin typeface="Arial" pitchFamily="34" charset="0"/>
                <a:cs typeface="Arial" pitchFamily="34" charset="0"/>
              </a:rPr>
              <a:t>- Sustaining the enthusiasm and  energy in </a:t>
            </a:r>
            <a:r>
              <a:rPr lang="en-GB" altLang="en-US" sz="2300" dirty="0" err="1" smtClean="0">
                <a:latin typeface="Arial" pitchFamily="34" charset="0"/>
                <a:cs typeface="Arial" pitchFamily="34" charset="0"/>
              </a:rPr>
              <a:t>WiLAT</a:t>
            </a:r>
            <a:r>
              <a:rPr lang="en-GB" altLang="en-US" sz="2300" dirty="0" smtClean="0">
                <a:latin typeface="Arial" pitchFamily="34" charset="0"/>
                <a:cs typeface="Arial" pitchFamily="34" charset="0"/>
              </a:rPr>
              <a:t> and in </a:t>
            </a:r>
            <a:r>
              <a:rPr lang="en-GB" altLang="en-US" sz="2300" dirty="0" err="1" smtClean="0">
                <a:latin typeface="Arial" pitchFamily="34" charset="0"/>
                <a:cs typeface="Arial" pitchFamily="34" charset="0"/>
              </a:rPr>
              <a:t>theYoung</a:t>
            </a:r>
            <a:r>
              <a:rPr lang="en-GB" altLang="en-US" sz="2300" dirty="0" smtClean="0">
                <a:latin typeface="Arial" pitchFamily="34" charset="0"/>
                <a:cs typeface="Arial" pitchFamily="34" charset="0"/>
              </a:rPr>
              <a:t> Professionals</a:t>
            </a:r>
          </a:p>
          <a:p>
            <a:pPr>
              <a:spcBef>
                <a:spcPts val="0"/>
              </a:spcBef>
            </a:pPr>
            <a:r>
              <a:rPr lang="en-GB" altLang="en-US" sz="2300" dirty="0" smtClean="0">
                <a:latin typeface="Arial" pitchFamily="34" charset="0"/>
                <a:cs typeface="Arial" pitchFamily="34" charset="0"/>
              </a:rPr>
              <a:t>Where will your main focus areas be?- Engaging school leavers with degree in other disciplines and running an introductory entry programmes for them. (including an awareness programme)</a:t>
            </a:r>
          </a:p>
          <a:p>
            <a:pPr marL="176213" lvl="5" indent="-176213">
              <a:spcBef>
                <a:spcPts val="0"/>
              </a:spcBef>
              <a:buClr>
                <a:schemeClr val="accent2"/>
              </a:buClr>
            </a:pPr>
            <a:r>
              <a:rPr lang="en-US" sz="2300" dirty="0" smtClean="0">
                <a:latin typeface="Arial" panose="020B0604020202020204" pitchFamily="34" charset="0"/>
                <a:cs typeface="Arial" panose="020B0604020202020204" pitchFamily="34" charset="0"/>
              </a:rPr>
              <a:t>Look at choosing between sectors e.g. does CILT Nigeria focus on all transport and logistics sectors – ports, aviation, transport planning, roads, rails, supply chain </a:t>
            </a:r>
            <a:r>
              <a:rPr lang="en-US" sz="2300" dirty="0" err="1" smtClean="0">
                <a:latin typeface="Arial" panose="020B0604020202020204" pitchFamily="34" charset="0"/>
                <a:cs typeface="Arial" panose="020B0604020202020204" pitchFamily="34" charset="0"/>
              </a:rPr>
              <a:t>etc</a:t>
            </a:r>
            <a:r>
              <a:rPr lang="en-US" sz="2300" dirty="0" smtClean="0">
                <a:latin typeface="Arial" panose="020B0604020202020204" pitchFamily="34" charset="0"/>
                <a:cs typeface="Arial" panose="020B0604020202020204" pitchFamily="34" charset="0"/>
              </a:rPr>
              <a:t>?</a:t>
            </a:r>
          </a:p>
          <a:p>
            <a:pPr marL="0" lvl="5" indent="0">
              <a:spcBef>
                <a:spcPts val="0"/>
              </a:spcBef>
              <a:buClr>
                <a:schemeClr val="accent2"/>
              </a:buClr>
              <a:buNone/>
            </a:pP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CILT, Nigeria focuses more on the above and less on cross sectional areas.</a:t>
            </a:r>
          </a:p>
          <a:p>
            <a:pPr marL="0" lvl="5" indent="0">
              <a:spcBef>
                <a:spcPts val="0"/>
              </a:spcBef>
              <a:buClr>
                <a:schemeClr val="accent2"/>
              </a:buClr>
              <a:buNone/>
            </a:pPr>
            <a:r>
              <a:rPr lang="en-US" sz="2300" dirty="0" smtClean="0">
                <a:latin typeface="Arial" panose="020B0604020202020204" pitchFamily="34" charset="0"/>
                <a:cs typeface="Arial" panose="020B0604020202020204" pitchFamily="34" charset="0"/>
              </a:rPr>
              <a:t>  </a:t>
            </a:r>
          </a:p>
          <a:p>
            <a:pPr marL="176213" lvl="5" indent="0">
              <a:buClr>
                <a:schemeClr val="accent2"/>
              </a:buClr>
              <a:buNone/>
            </a:pPr>
            <a:endParaRPr lang="en-GB" altLang="en-US" dirty="0" smtClean="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536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FEC8DA8-049A-4981-94B4-87DDD1B89F8E}" type="slidenum">
              <a:rPr lang="en-US" altLang="en-US">
                <a:solidFill>
                  <a:srgbClr val="2B0B4B"/>
                </a:solidFill>
                <a:latin typeface="Arial" pitchFamily="34" charset="0"/>
              </a:rPr>
              <a:pPr eaLnBrk="1" hangingPunct="1"/>
              <a:t>11</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2" y="495759"/>
            <a:ext cx="8229600" cy="815249"/>
          </a:xfrm>
        </p:spPr>
        <p:txBody>
          <a:bodyPr/>
          <a:lstStyle/>
          <a:p>
            <a:r>
              <a:rPr lang="en-US" altLang="en-US" dirty="0">
                <a:ea typeface="ＭＳ Ｐゴシック" pitchFamily="34" charset="-128"/>
              </a:rPr>
              <a:t>Key Focus </a:t>
            </a:r>
            <a:r>
              <a:rPr lang="en-US" altLang="en-US" dirty="0" smtClean="0">
                <a:ea typeface="ＭＳ Ｐゴシック" pitchFamily="34" charset="-128"/>
              </a:rPr>
              <a:t>Areas</a:t>
            </a:r>
            <a:endParaRPr lang="en-GB" dirty="0"/>
          </a:p>
        </p:txBody>
      </p:sp>
      <p:sp>
        <p:nvSpPr>
          <p:cNvPr id="9" name="Content Placeholder 8"/>
          <p:cNvSpPr>
            <a:spLocks noGrp="1"/>
          </p:cNvSpPr>
          <p:nvPr>
            <p:ph idx="1"/>
          </p:nvPr>
        </p:nvSpPr>
        <p:spPr>
          <a:xfrm>
            <a:off x="354482" y="1123720"/>
            <a:ext cx="8229600" cy="5002444"/>
          </a:xfrm>
        </p:spPr>
        <p:txBody>
          <a:bodyPr/>
          <a:lstStyle/>
          <a:p>
            <a:pPr marL="0" indent="0">
              <a:buNone/>
              <a:defRPr/>
            </a:pPr>
            <a:r>
              <a:rPr lang="en-US" sz="1600" dirty="0" smtClean="0"/>
              <a:t>ISSUES </a:t>
            </a:r>
          </a:p>
          <a:p>
            <a:pPr marL="0" indent="0">
              <a:spcBef>
                <a:spcPts val="600"/>
              </a:spcBef>
              <a:buNone/>
              <a:defRPr/>
            </a:pPr>
            <a:r>
              <a:rPr lang="en-US" sz="1600" dirty="0" smtClean="0"/>
              <a:t>	- The low number of examination students from the universities who write our 	professional examinations.</a:t>
            </a:r>
          </a:p>
          <a:p>
            <a:pPr marL="0" indent="0">
              <a:spcBef>
                <a:spcPts val="600"/>
              </a:spcBef>
              <a:buNone/>
              <a:defRPr/>
            </a:pPr>
            <a:r>
              <a:rPr lang="en-US" sz="1600" dirty="0" smtClean="0"/>
              <a:t>	-  The sudden non-recognition of CILT International’s certificates by the Federal 	Ministry of Education.</a:t>
            </a:r>
          </a:p>
          <a:p>
            <a:pPr marL="0" indent="0">
              <a:spcBef>
                <a:spcPts val="600"/>
              </a:spcBef>
              <a:buNone/>
              <a:defRPr/>
            </a:pPr>
            <a:r>
              <a:rPr lang="en-US" sz="1600" dirty="0" smtClean="0"/>
              <a:t>	-  The absence of career a path for holders of transport qualifications in the </a:t>
            </a:r>
            <a:r>
              <a:rPr lang="en-US" sz="1600" dirty="0" err="1" smtClean="0"/>
              <a:t>Fedral</a:t>
            </a:r>
            <a:r>
              <a:rPr lang="en-US" sz="1600" dirty="0" smtClean="0"/>
              <a:t> 	and State’s Civil Service. </a:t>
            </a:r>
          </a:p>
          <a:p>
            <a:pPr marL="0" indent="0">
              <a:spcBef>
                <a:spcPts val="600"/>
              </a:spcBef>
              <a:buNone/>
              <a:defRPr/>
            </a:pPr>
            <a:r>
              <a:rPr lang="en-US" sz="1600" dirty="0"/>
              <a:t>	</a:t>
            </a:r>
            <a:r>
              <a:rPr lang="en-US" sz="1600" dirty="0" smtClean="0"/>
              <a:t>- Absence of government’s recognition of the Institute in terms of its listing as an 	entry point for employment</a:t>
            </a:r>
          </a:p>
          <a:p>
            <a:pPr marL="0" indent="0">
              <a:spcBef>
                <a:spcPts val="600"/>
              </a:spcBef>
              <a:buNone/>
              <a:defRPr/>
            </a:pPr>
            <a:r>
              <a:rPr lang="en-US" sz="1600" dirty="0"/>
              <a:t>	</a:t>
            </a:r>
            <a:r>
              <a:rPr lang="en-US" sz="1600" dirty="0" smtClean="0"/>
              <a:t>- Absence of a subsisting law that will legally empower the institute to execute its 	functions.</a:t>
            </a:r>
            <a:endParaRPr lang="en-US" sz="1600" dirty="0"/>
          </a:p>
          <a:p>
            <a:pPr marL="0" indent="0">
              <a:buNone/>
              <a:defRPr/>
            </a:pPr>
            <a:r>
              <a:rPr lang="en-US" sz="1600" dirty="0" smtClean="0"/>
              <a:t>STRATEGIES –</a:t>
            </a:r>
          </a:p>
          <a:p>
            <a:pPr marL="0" indent="0">
              <a:spcBef>
                <a:spcPts val="600"/>
              </a:spcBef>
              <a:buNone/>
              <a:defRPr/>
            </a:pPr>
            <a:r>
              <a:rPr lang="en-US" sz="1600" dirty="0"/>
              <a:t>	</a:t>
            </a:r>
            <a:r>
              <a:rPr lang="en-US" sz="1600" dirty="0" smtClean="0"/>
              <a:t>- Getting government institutions’ buy-ins into the Institute’s </a:t>
            </a:r>
            <a:r>
              <a:rPr lang="en-US" sz="1600" dirty="0" err="1" smtClean="0"/>
              <a:t>programmes</a:t>
            </a:r>
            <a:r>
              <a:rPr lang="en-US" sz="1600" dirty="0" smtClean="0"/>
              <a:t>.</a:t>
            </a:r>
          </a:p>
          <a:p>
            <a:pPr marL="0" indent="0">
              <a:spcBef>
                <a:spcPts val="600"/>
              </a:spcBef>
              <a:buNone/>
              <a:defRPr/>
            </a:pPr>
            <a:r>
              <a:rPr lang="en-US" sz="1600" dirty="0" smtClean="0"/>
              <a:t>	- Identifying the information use characteristics of both the Government</a:t>
            </a:r>
            <a:r>
              <a:rPr lang="en-US" sz="1600" dirty="0"/>
              <a:t> </a:t>
            </a:r>
            <a:r>
              <a:rPr lang="en-US" sz="1600" dirty="0" smtClean="0"/>
              <a:t>and to use 	them to access them.</a:t>
            </a:r>
          </a:p>
          <a:p>
            <a:pPr marL="0" indent="0">
              <a:spcBef>
                <a:spcPts val="600"/>
              </a:spcBef>
              <a:buNone/>
              <a:defRPr/>
            </a:pPr>
            <a:r>
              <a:rPr lang="en-US" sz="1600" dirty="0" smtClean="0"/>
              <a:t>	-Corporate organizations and the target members with which to reach out to them.</a:t>
            </a:r>
          </a:p>
          <a:p>
            <a:pPr>
              <a:spcBef>
                <a:spcPts val="600"/>
              </a:spcBef>
              <a:buFontTx/>
              <a:buChar char="-"/>
              <a:defRPr/>
            </a:pPr>
            <a:r>
              <a:rPr lang="en-US" sz="1600" dirty="0" smtClean="0"/>
              <a:t>Adopting social media platforms; discussion forums; Town Hall meetings and awareness drives; including Newsletter etc.</a:t>
            </a: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12</a:t>
            </a:fld>
            <a:endParaRPr lang="en-US" altLang="en-US" dirty="0"/>
          </a:p>
        </p:txBody>
      </p:sp>
    </p:spTree>
    <p:extLst>
      <p:ext uri="{BB962C8B-B14F-4D97-AF65-F5344CB8AC3E}">
        <p14:creationId xmlns:p14="http://schemas.microsoft.com/office/powerpoint/2010/main" val="214033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2" y="506776"/>
            <a:ext cx="8229600" cy="517793"/>
          </a:xfrm>
        </p:spPr>
        <p:txBody>
          <a:bodyPr/>
          <a:lstStyle/>
          <a:p>
            <a:r>
              <a:rPr lang="en-US" altLang="en-US" dirty="0" smtClean="0">
                <a:ea typeface="ＭＳ Ｐゴシック" pitchFamily="34" charset="-128"/>
              </a:rPr>
              <a:t>Example Key </a:t>
            </a:r>
            <a:r>
              <a:rPr lang="en-US" altLang="en-US" dirty="0">
                <a:ea typeface="ＭＳ Ｐゴシック" pitchFamily="34" charset="-128"/>
              </a:rPr>
              <a:t>Focus </a:t>
            </a:r>
            <a:r>
              <a:rPr lang="en-US" altLang="en-US" dirty="0" smtClean="0">
                <a:ea typeface="ＭＳ Ｐゴシック" pitchFamily="34" charset="-128"/>
              </a:rPr>
              <a:t>Area 1: Membership</a:t>
            </a:r>
            <a:endParaRPr lang="en-GB" dirty="0"/>
          </a:p>
        </p:txBody>
      </p:sp>
      <p:sp>
        <p:nvSpPr>
          <p:cNvPr id="9" name="Content Placeholder 8"/>
          <p:cNvSpPr>
            <a:spLocks noGrp="1"/>
          </p:cNvSpPr>
          <p:nvPr>
            <p:ph idx="1"/>
          </p:nvPr>
        </p:nvSpPr>
        <p:spPr>
          <a:xfrm>
            <a:off x="354481" y="1024570"/>
            <a:ext cx="8370877" cy="5696906"/>
          </a:xfrm>
        </p:spPr>
        <p:txBody>
          <a:bodyPr/>
          <a:lstStyle/>
          <a:p>
            <a:pPr marL="0" indent="0">
              <a:spcBef>
                <a:spcPts val="600"/>
              </a:spcBef>
              <a:buNone/>
              <a:defRPr/>
            </a:pPr>
            <a:r>
              <a:rPr lang="en-US" sz="1700" dirty="0" smtClean="0"/>
              <a:t>ISSUES -  Attracting more corporate members.</a:t>
            </a:r>
          </a:p>
          <a:p>
            <a:pPr marL="0" indent="0">
              <a:spcBef>
                <a:spcPts val="600"/>
              </a:spcBef>
              <a:buNone/>
              <a:defRPr/>
            </a:pPr>
            <a:r>
              <a:rPr lang="en-US" sz="1700" dirty="0" smtClean="0"/>
              <a:t>	- The feeling that there is no immediate bottom line benefit through 	membership.</a:t>
            </a:r>
          </a:p>
          <a:p>
            <a:pPr marL="0" indent="0">
              <a:spcBef>
                <a:spcPts val="600"/>
              </a:spcBef>
              <a:buNone/>
              <a:defRPr/>
            </a:pPr>
            <a:r>
              <a:rPr lang="en-US" sz="1700" dirty="0" smtClean="0"/>
              <a:t>	- The expectation that CILT will act as a pressure group or quasi-union to 	drive the course of the Corporate Members.</a:t>
            </a:r>
          </a:p>
          <a:p>
            <a:pPr marL="0" indent="0">
              <a:spcBef>
                <a:spcPts val="600"/>
              </a:spcBef>
              <a:buNone/>
              <a:defRPr/>
            </a:pPr>
            <a:r>
              <a:rPr lang="en-US" sz="1700" dirty="0" smtClean="0"/>
              <a:t>	- The feeling that CILT will be a source for loans to them or may guarantee 	- The feeling that CILT will address all their growth problems including 	helping with information on competitors</a:t>
            </a:r>
          </a:p>
          <a:p>
            <a:pPr marL="0" indent="0">
              <a:spcBef>
                <a:spcPts val="600"/>
              </a:spcBef>
              <a:buNone/>
              <a:defRPr/>
            </a:pPr>
            <a:r>
              <a:rPr lang="en-US" sz="1700" dirty="0"/>
              <a:t>	</a:t>
            </a:r>
            <a:r>
              <a:rPr lang="en-US" sz="1700" dirty="0" smtClean="0"/>
              <a:t>STRATEGIES </a:t>
            </a:r>
          </a:p>
          <a:p>
            <a:pPr marL="0" indent="0">
              <a:spcBef>
                <a:spcPts val="600"/>
              </a:spcBef>
              <a:buNone/>
              <a:defRPr/>
            </a:pPr>
            <a:r>
              <a:rPr lang="en-US" sz="1700" dirty="0" smtClean="0"/>
              <a:t>	-Sharing research results</a:t>
            </a:r>
          </a:p>
          <a:p>
            <a:pPr marL="0" indent="0">
              <a:spcBef>
                <a:spcPts val="600"/>
              </a:spcBef>
              <a:buNone/>
              <a:defRPr/>
            </a:pPr>
            <a:r>
              <a:rPr lang="en-US" sz="1700" dirty="0"/>
              <a:t>	- Currently exploring </a:t>
            </a:r>
            <a:r>
              <a:rPr lang="en-US" sz="1700" dirty="0" smtClean="0"/>
              <a:t>the window of Break </a:t>
            </a:r>
            <a:r>
              <a:rPr lang="en-US" sz="1700" dirty="0"/>
              <a:t>Fast Meetings to </a:t>
            </a:r>
            <a:r>
              <a:rPr lang="en-US" sz="1700" dirty="0" smtClean="0"/>
              <a:t>connect to them </a:t>
            </a:r>
            <a:endParaRPr lang="en-US" sz="1700" dirty="0"/>
          </a:p>
          <a:p>
            <a:pPr marL="0" indent="0">
              <a:spcBef>
                <a:spcPts val="600"/>
              </a:spcBef>
              <a:buNone/>
              <a:defRPr/>
            </a:pPr>
            <a:r>
              <a:rPr lang="en-US" sz="1700" dirty="0" smtClean="0"/>
              <a:t>	- Advert of their profiles and logos in our publications</a:t>
            </a:r>
          </a:p>
          <a:p>
            <a:pPr marL="0" indent="0">
              <a:spcBef>
                <a:spcPts val="600"/>
              </a:spcBef>
              <a:buNone/>
              <a:defRPr/>
            </a:pPr>
            <a:r>
              <a:rPr lang="en-US" sz="1700" dirty="0" smtClean="0"/>
              <a:t>	- Offering free services in their recruitment panels</a:t>
            </a:r>
          </a:p>
          <a:p>
            <a:pPr marL="0" indent="0">
              <a:spcBef>
                <a:spcPts val="600"/>
              </a:spcBef>
              <a:buNone/>
              <a:defRPr/>
            </a:pPr>
            <a:r>
              <a:rPr lang="en-US" sz="1700" dirty="0" smtClean="0"/>
              <a:t>	- Recommending suitable professionals for direct recruitments</a:t>
            </a:r>
          </a:p>
          <a:p>
            <a:pPr marL="0" indent="0">
              <a:spcBef>
                <a:spcPts val="600"/>
              </a:spcBef>
              <a:buNone/>
              <a:defRPr/>
            </a:pPr>
            <a:r>
              <a:rPr lang="en-US" sz="1700" dirty="0" smtClean="0"/>
              <a:t>	- Exposing them to wider connections and networking</a:t>
            </a:r>
          </a:p>
          <a:p>
            <a:pPr marL="0" indent="0">
              <a:spcBef>
                <a:spcPts val="600"/>
              </a:spcBef>
              <a:buNone/>
              <a:defRPr/>
            </a:pPr>
            <a:r>
              <a:rPr lang="en-US" sz="1700" dirty="0" smtClean="0"/>
              <a:t>	- </a:t>
            </a:r>
            <a:r>
              <a:rPr lang="en-GB" sz="1700" dirty="0" smtClean="0"/>
              <a:t>Targeted awareness campaign that will include regularly featuring them in our news items like in events, adverts on banners at our events, or adverts in our magazines</a:t>
            </a: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13</a:t>
            </a:fld>
            <a:endParaRPr lang="en-US" altLang="en-US" dirty="0"/>
          </a:p>
        </p:txBody>
      </p:sp>
    </p:spTree>
    <p:extLst>
      <p:ext uri="{BB962C8B-B14F-4D97-AF65-F5344CB8AC3E}">
        <p14:creationId xmlns:p14="http://schemas.microsoft.com/office/powerpoint/2010/main" val="1376676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2" y="684213"/>
            <a:ext cx="8229600" cy="781030"/>
          </a:xfrm>
        </p:spPr>
        <p:txBody>
          <a:bodyPr/>
          <a:lstStyle/>
          <a:p>
            <a:r>
              <a:rPr lang="en-US" altLang="en-US" dirty="0" smtClean="0">
                <a:ea typeface="ＭＳ Ｐゴシック" pitchFamily="34" charset="-128"/>
              </a:rPr>
              <a:t>Focus Area Template</a:t>
            </a:r>
            <a:endParaRPr lang="en-GB" dirty="0"/>
          </a:p>
        </p:txBody>
      </p:sp>
      <p:sp>
        <p:nvSpPr>
          <p:cNvPr id="9" name="Content Placeholder 8"/>
          <p:cNvSpPr>
            <a:spLocks noGrp="1"/>
          </p:cNvSpPr>
          <p:nvPr>
            <p:ph idx="1"/>
          </p:nvPr>
        </p:nvSpPr>
        <p:spPr>
          <a:xfrm>
            <a:off x="354482" y="1630496"/>
            <a:ext cx="8229600" cy="4725854"/>
          </a:xfrm>
        </p:spPr>
        <p:txBody>
          <a:bodyPr/>
          <a:lstStyle/>
          <a:p>
            <a:pPr marL="0" indent="0">
              <a:buNone/>
              <a:defRPr/>
            </a:pPr>
            <a:r>
              <a:rPr lang="en-US" dirty="0" smtClean="0"/>
              <a:t>ISSUES – Education</a:t>
            </a:r>
          </a:p>
          <a:p>
            <a:pPr marL="0" indent="0">
              <a:spcBef>
                <a:spcPts val="600"/>
              </a:spcBef>
              <a:buNone/>
              <a:defRPr/>
            </a:pPr>
            <a:r>
              <a:rPr lang="en-US" dirty="0"/>
              <a:t>	</a:t>
            </a:r>
            <a:r>
              <a:rPr lang="en-US" dirty="0" smtClean="0"/>
              <a:t>- Absence of courses in the current examination scheme that 	specifically addresses sectors like aviation and railways.</a:t>
            </a:r>
          </a:p>
          <a:p>
            <a:pPr marL="0" indent="0">
              <a:spcBef>
                <a:spcPts val="600"/>
              </a:spcBef>
              <a:buNone/>
              <a:defRPr/>
            </a:pPr>
            <a:r>
              <a:rPr lang="en-US" dirty="0" smtClean="0"/>
              <a:t>	- The non-introduction of Modular Courses to appeal to the 	industry.</a:t>
            </a:r>
          </a:p>
          <a:p>
            <a:pPr marL="0" indent="0">
              <a:spcBef>
                <a:spcPts val="600"/>
              </a:spcBef>
              <a:buNone/>
              <a:defRPr/>
            </a:pPr>
            <a:r>
              <a:rPr lang="en-US" dirty="0"/>
              <a:t>	</a:t>
            </a:r>
            <a:r>
              <a:rPr lang="en-US" dirty="0" smtClean="0"/>
              <a:t>- The current curriculum appears to have been sub-divided a lot 	that they appear to be generic.</a:t>
            </a:r>
          </a:p>
          <a:p>
            <a:pPr marL="0" indent="0">
              <a:spcBef>
                <a:spcPts val="600"/>
              </a:spcBef>
              <a:buNone/>
              <a:defRPr/>
            </a:pPr>
            <a:r>
              <a:rPr lang="en-US" dirty="0" smtClean="0"/>
              <a:t>	- Non-conclusion of the examination fees for Re-Sit Candidates</a:t>
            </a:r>
            <a:endParaRPr lang="en-US" dirty="0"/>
          </a:p>
          <a:p>
            <a:pPr marL="0" indent="0">
              <a:buNone/>
              <a:defRPr/>
            </a:pPr>
            <a:r>
              <a:rPr lang="en-US" dirty="0" smtClean="0"/>
              <a:t>STRATEGIES</a:t>
            </a:r>
          </a:p>
          <a:p>
            <a:pPr marL="0" indent="0">
              <a:buNone/>
              <a:defRPr/>
            </a:pPr>
            <a:r>
              <a:rPr lang="en-US" dirty="0"/>
              <a:t>	</a:t>
            </a:r>
            <a:r>
              <a:rPr lang="en-US" dirty="0" smtClean="0"/>
              <a:t>- Greater interaction and communication flow in order to bridge the 	huge divide between candidates and employers of </a:t>
            </a:r>
            <a:r>
              <a:rPr lang="en-US" dirty="0" err="1" smtClean="0"/>
              <a:t>labour</a:t>
            </a:r>
            <a:r>
              <a:rPr lang="en-US" dirty="0" smtClean="0"/>
              <a:t>, who are 	still evaluating the products from CILT.</a:t>
            </a:r>
          </a:p>
          <a:p>
            <a:pPr marL="0" indent="0">
              <a:buNone/>
              <a:defRPr/>
            </a:pPr>
            <a:r>
              <a:rPr lang="en-US" dirty="0"/>
              <a:t>	</a:t>
            </a:r>
            <a:r>
              <a:rPr lang="en-US" dirty="0" smtClean="0"/>
              <a:t>- To establish Certificate of Professional Competency.</a:t>
            </a:r>
            <a:endParaRPr lang="en-GB" dirty="0" smtClean="0"/>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6" name="Slide Number Placeholder 5"/>
          <p:cNvSpPr>
            <a:spLocks noGrp="1"/>
          </p:cNvSpPr>
          <p:nvPr>
            <p:ph type="sldNum" sz="quarter" idx="11"/>
          </p:nvPr>
        </p:nvSpPr>
        <p:spPr/>
        <p:txBody>
          <a:bodyPr/>
          <a:lstStyle/>
          <a:p>
            <a:pPr>
              <a:defRPr/>
            </a:pPr>
            <a:fld id="{6A858644-06F6-44AB-A618-87CDD4B16564}" type="slidenum">
              <a:rPr lang="en-US" altLang="en-US" smtClean="0"/>
              <a:pPr>
                <a:defRPr/>
              </a:pPr>
              <a:t>14</a:t>
            </a:fld>
            <a:endParaRPr lang="en-US" altLang="en-US" dirty="0"/>
          </a:p>
        </p:txBody>
      </p:sp>
    </p:spTree>
    <p:extLst>
      <p:ext uri="{BB962C8B-B14F-4D97-AF65-F5344CB8AC3E}">
        <p14:creationId xmlns:p14="http://schemas.microsoft.com/office/powerpoint/2010/main" val="229161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527642"/>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Marketing Plan</a:t>
            </a:r>
          </a:p>
        </p:txBody>
      </p:sp>
      <p:sp>
        <p:nvSpPr>
          <p:cNvPr id="8195" name="Content Placeholder 2"/>
          <p:cNvSpPr>
            <a:spLocks noGrp="1"/>
          </p:cNvSpPr>
          <p:nvPr>
            <p:ph sz="half" idx="1"/>
          </p:nvPr>
        </p:nvSpPr>
        <p:spPr>
          <a:xfrm>
            <a:off x="354013" y="1399142"/>
            <a:ext cx="8353425" cy="4807983"/>
          </a:xfrm>
        </p:spPr>
        <p:txBody>
          <a:bodyPr>
            <a:normAutofit/>
          </a:bodyPr>
          <a:lstStyle/>
          <a:p>
            <a:pPr marL="0" indent="0">
              <a:buNone/>
            </a:pPr>
            <a:r>
              <a:rPr lang="en-US" altLang="en-US" dirty="0" smtClean="0">
                <a:ea typeface="ＭＳ Ｐゴシック" pitchFamily="34" charset="-128"/>
              </a:rPr>
              <a:t>	-  The opportunity of conferences</a:t>
            </a:r>
          </a:p>
          <a:p>
            <a:pPr marL="0" indent="0">
              <a:buNone/>
            </a:pPr>
            <a:r>
              <a:rPr lang="en-US" altLang="en-US" dirty="0">
                <a:ea typeface="ＭＳ Ｐゴシック" pitchFamily="34" charset="-128"/>
              </a:rPr>
              <a:t>	</a:t>
            </a:r>
            <a:r>
              <a:rPr lang="en-US" altLang="en-US" dirty="0" smtClean="0">
                <a:ea typeface="ＭＳ Ｐゴシック" pitchFamily="34" charset="-128"/>
              </a:rPr>
              <a:t>- Workshops</a:t>
            </a:r>
          </a:p>
          <a:p>
            <a:pPr marL="0" indent="0">
              <a:buNone/>
            </a:pPr>
            <a:r>
              <a:rPr lang="en-US" altLang="en-US" dirty="0">
                <a:ea typeface="ＭＳ Ｐゴシック" pitchFamily="34" charset="-128"/>
              </a:rPr>
              <a:t>	</a:t>
            </a:r>
            <a:r>
              <a:rPr lang="en-US" altLang="en-US" dirty="0" smtClean="0">
                <a:ea typeface="ＭＳ Ｐゴシック" pitchFamily="34" charset="-128"/>
              </a:rPr>
              <a:t>- Implant </a:t>
            </a:r>
            <a:r>
              <a:rPr lang="en-US" altLang="en-US" dirty="0" err="1" smtClean="0">
                <a:ea typeface="ＭＳ Ｐゴシック" pitchFamily="34" charset="-128"/>
              </a:rPr>
              <a:t>programmes</a:t>
            </a:r>
            <a:endParaRPr lang="en-US" altLang="en-US" dirty="0" smtClean="0">
              <a:ea typeface="ＭＳ Ｐゴシック" pitchFamily="34" charset="-128"/>
            </a:endParaRPr>
          </a:p>
          <a:p>
            <a:pPr marL="0" indent="0">
              <a:buNone/>
            </a:pPr>
            <a:r>
              <a:rPr lang="en-US" altLang="en-US" dirty="0">
                <a:ea typeface="ＭＳ Ｐゴシック" pitchFamily="34" charset="-128"/>
              </a:rPr>
              <a:t>	</a:t>
            </a:r>
            <a:r>
              <a:rPr lang="en-US" altLang="en-US" dirty="0" smtClean="0">
                <a:ea typeface="ＭＳ Ｐゴシック" pitchFamily="34" charset="-128"/>
              </a:rPr>
              <a:t>- Publications</a:t>
            </a:r>
          </a:p>
          <a:p>
            <a:pPr marL="0" indent="0">
              <a:buNone/>
            </a:pPr>
            <a:r>
              <a:rPr lang="en-US" altLang="en-US" dirty="0">
                <a:ea typeface="ＭＳ Ｐゴシック" pitchFamily="34" charset="-128"/>
              </a:rPr>
              <a:t>	</a:t>
            </a:r>
            <a:r>
              <a:rPr lang="en-US" altLang="en-US" dirty="0" smtClean="0">
                <a:ea typeface="ＭＳ Ｐゴシック" pitchFamily="34" charset="-128"/>
              </a:rPr>
              <a:t>- Organization specific MPDP</a:t>
            </a:r>
          </a:p>
          <a:p>
            <a:pPr marL="0" indent="0">
              <a:buNone/>
            </a:pPr>
            <a:r>
              <a:rPr lang="en-US" altLang="en-US" dirty="0">
                <a:ea typeface="ＭＳ Ｐゴシック" pitchFamily="34" charset="-128"/>
              </a:rPr>
              <a:t>	</a:t>
            </a:r>
            <a:r>
              <a:rPr lang="en-US" altLang="en-US" dirty="0" smtClean="0">
                <a:ea typeface="ＭＳ Ｐゴシック" pitchFamily="34" charset="-128"/>
              </a:rPr>
              <a:t>- Organizing specific exams schedules like Certificate od 	Professional Competence, 	CPC</a:t>
            </a:r>
          </a:p>
          <a:p>
            <a:pPr marL="0" indent="0">
              <a:buNone/>
            </a:pPr>
            <a:r>
              <a:rPr lang="en-US" altLang="en-US" dirty="0">
                <a:ea typeface="ＭＳ Ｐゴシック" pitchFamily="34" charset="-128"/>
              </a:rPr>
              <a:t>	</a:t>
            </a:r>
            <a:r>
              <a:rPr lang="en-US" altLang="en-US" dirty="0" smtClean="0">
                <a:ea typeface="ＭＳ Ｐゴシック" pitchFamily="34" charset="-128"/>
              </a:rPr>
              <a:t>- </a:t>
            </a:r>
            <a:r>
              <a:rPr lang="en-US" altLang="en-US" dirty="0" err="1" smtClean="0">
                <a:ea typeface="ＭＳ Ｐゴシック" pitchFamily="34" charset="-128"/>
              </a:rPr>
              <a:t>WiLAT</a:t>
            </a:r>
            <a:r>
              <a:rPr lang="en-US" altLang="en-US" dirty="0" smtClean="0">
                <a:ea typeface="ＭＳ Ｐゴシック" pitchFamily="34" charset="-128"/>
              </a:rPr>
              <a:t> and YPs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15</a:t>
            </a:fld>
            <a:endParaRPr lang="en-US" altLang="en-US" sz="1100" dirty="0">
              <a:solidFill>
                <a:srgbClr val="2B0B4B"/>
              </a:solidFill>
            </a:endParaRPr>
          </a:p>
        </p:txBody>
      </p:sp>
    </p:spTree>
    <p:extLst>
      <p:ext uri="{BB962C8B-B14F-4D97-AF65-F5344CB8AC3E}">
        <p14:creationId xmlns:p14="http://schemas.microsoft.com/office/powerpoint/2010/main" val="300387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527642"/>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Operational Plan</a:t>
            </a:r>
          </a:p>
        </p:txBody>
      </p:sp>
      <p:sp>
        <p:nvSpPr>
          <p:cNvPr id="8195" name="Content Placeholder 2"/>
          <p:cNvSpPr>
            <a:spLocks noGrp="1"/>
          </p:cNvSpPr>
          <p:nvPr>
            <p:ph sz="half" idx="1"/>
          </p:nvPr>
        </p:nvSpPr>
        <p:spPr>
          <a:xfrm>
            <a:off x="354013" y="1366092"/>
            <a:ext cx="8353425" cy="4841033"/>
          </a:xfrm>
        </p:spPr>
        <p:txBody>
          <a:bodyPr>
            <a:normAutofit/>
          </a:bodyPr>
          <a:lstStyle/>
          <a:p>
            <a:pPr marL="0" indent="0">
              <a:buNone/>
            </a:pPr>
            <a:r>
              <a:rPr lang="en-US" altLang="en-US" dirty="0" smtClean="0">
                <a:ea typeface="ＭＳ Ｐゴシック" pitchFamily="34" charset="-128"/>
              </a:rPr>
              <a:t>	</a:t>
            </a:r>
            <a:endParaRPr lang="en-US" altLang="en-US" dirty="0">
              <a:ea typeface="ＭＳ Ｐゴシック" pitchFamily="34" charset="-128"/>
            </a:endParaRPr>
          </a:p>
          <a:p>
            <a:pPr marL="0" indent="0">
              <a:buNone/>
            </a:pPr>
            <a:r>
              <a:rPr lang="en-US" altLang="en-US" dirty="0" smtClean="0">
                <a:ea typeface="ＭＳ Ｐゴシック" pitchFamily="34" charset="-128"/>
              </a:rPr>
              <a:t>	- Personal/Direct Marketing</a:t>
            </a:r>
          </a:p>
          <a:p>
            <a:pPr marL="0" indent="0">
              <a:buNone/>
            </a:pPr>
            <a:r>
              <a:rPr lang="en-US" altLang="en-US" dirty="0">
                <a:ea typeface="ＭＳ Ｐゴシック" pitchFamily="34" charset="-128"/>
              </a:rPr>
              <a:t>	</a:t>
            </a:r>
            <a:r>
              <a:rPr lang="en-US" altLang="en-US" dirty="0" smtClean="0">
                <a:ea typeface="ＭＳ Ｐゴシック" pitchFamily="34" charset="-128"/>
              </a:rPr>
              <a:t>- More courtesy visits</a:t>
            </a:r>
          </a:p>
          <a:p>
            <a:pPr marL="0" indent="0">
              <a:buNone/>
            </a:pPr>
            <a:r>
              <a:rPr lang="en-US" altLang="en-US" dirty="0">
                <a:ea typeface="ＭＳ Ｐゴシック" pitchFamily="34" charset="-128"/>
              </a:rPr>
              <a:t>	</a:t>
            </a:r>
            <a:r>
              <a:rPr lang="en-US" altLang="en-US" dirty="0" smtClean="0">
                <a:ea typeface="ＭＳ Ｐゴシック" pitchFamily="34" charset="-128"/>
              </a:rPr>
              <a:t>- Refresher courses for employable hands for the industry</a:t>
            </a:r>
          </a:p>
          <a:p>
            <a:pPr marL="0" indent="0">
              <a:buNone/>
            </a:pPr>
            <a:r>
              <a:rPr lang="en-US" altLang="en-US" dirty="0" smtClean="0">
                <a:ea typeface="ＭＳ Ｐゴシック" pitchFamily="34" charset="-128"/>
              </a:rPr>
              <a:t>	- </a:t>
            </a:r>
            <a:r>
              <a:rPr lang="en-US" altLang="en-US" dirty="0" err="1" smtClean="0">
                <a:ea typeface="ＭＳ Ｐゴシック" pitchFamily="34" charset="-128"/>
              </a:rPr>
              <a:t>Programme</a:t>
            </a:r>
            <a:r>
              <a:rPr lang="en-US" altLang="en-US" dirty="0" smtClean="0">
                <a:ea typeface="ＭＳ Ｐゴシック" pitchFamily="34" charset="-128"/>
              </a:rPr>
              <a:t> Calendar</a:t>
            </a:r>
          </a:p>
          <a:p>
            <a:pPr marL="0" indent="0">
              <a:buNone/>
            </a:pPr>
            <a:r>
              <a:rPr lang="en-US" altLang="en-US" dirty="0">
                <a:ea typeface="ＭＳ Ｐゴシック" pitchFamily="34" charset="-128"/>
              </a:rPr>
              <a:t>	</a:t>
            </a:r>
            <a:r>
              <a:rPr lang="en-US" altLang="en-US" dirty="0" smtClean="0">
                <a:ea typeface="ＭＳ Ｐゴシック" pitchFamily="34" charset="-128"/>
              </a:rPr>
              <a:t>- Publicity awareness campaign</a:t>
            </a:r>
          </a:p>
          <a:p>
            <a:pPr marL="0" indent="0">
              <a:buNone/>
            </a:pPr>
            <a:r>
              <a:rPr lang="en-US" altLang="en-US" dirty="0">
                <a:ea typeface="ＭＳ Ｐゴシック" pitchFamily="34" charset="-128"/>
              </a:rPr>
              <a:t>	</a:t>
            </a:r>
            <a:r>
              <a:rPr lang="en-US" altLang="en-US" dirty="0" smtClean="0">
                <a:ea typeface="ＭＳ Ｐゴシック" pitchFamily="34" charset="-128"/>
              </a:rPr>
              <a:t>- Corporate Membership intervention</a:t>
            </a:r>
          </a:p>
          <a:p>
            <a:pPr marL="0" indent="0">
              <a:buNone/>
            </a:pPr>
            <a:r>
              <a:rPr lang="en-US" altLang="en-US" dirty="0">
                <a:ea typeface="ＭＳ Ｐゴシック" pitchFamily="34" charset="-128"/>
              </a:rPr>
              <a:t>	</a:t>
            </a:r>
            <a:r>
              <a:rPr lang="en-US" altLang="en-US" dirty="0" smtClean="0">
                <a:ea typeface="ＭＳ Ｐゴシック" pitchFamily="34" charset="-128"/>
              </a:rPr>
              <a:t>- Devising appropriate Membership </a:t>
            </a:r>
            <a:r>
              <a:rPr lang="en-US" altLang="en-US" smtClean="0">
                <a:ea typeface="ＭＳ Ｐゴシック" pitchFamily="34" charset="-128"/>
              </a:rPr>
              <a:t>contacts.</a:t>
            </a:r>
            <a:endParaRPr lang="en-US" altLang="en-US" dirty="0" smtClean="0">
              <a:ea typeface="ＭＳ Ｐゴシック" pitchFamily="34" charset="-128"/>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16</a:t>
            </a:fld>
            <a:endParaRPr lang="en-US" altLang="en-US" sz="1100" dirty="0">
              <a:solidFill>
                <a:srgbClr val="2B0B4B"/>
              </a:solidFill>
            </a:endParaRPr>
          </a:p>
        </p:txBody>
      </p:sp>
    </p:spTree>
    <p:extLst>
      <p:ext uri="{BB962C8B-B14F-4D97-AF65-F5344CB8AC3E}">
        <p14:creationId xmlns:p14="http://schemas.microsoft.com/office/powerpoint/2010/main" val="2567703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692895"/>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Targets and Financials</a:t>
            </a:r>
          </a:p>
        </p:txBody>
      </p:sp>
      <p:sp>
        <p:nvSpPr>
          <p:cNvPr id="8195" name="Content Placeholder 2"/>
          <p:cNvSpPr>
            <a:spLocks noGrp="1"/>
          </p:cNvSpPr>
          <p:nvPr>
            <p:ph sz="half" idx="1"/>
          </p:nvPr>
        </p:nvSpPr>
        <p:spPr>
          <a:xfrm>
            <a:off x="354013" y="1553378"/>
            <a:ext cx="8353425" cy="4653747"/>
          </a:xfrm>
        </p:spPr>
        <p:txBody>
          <a:bodyPr/>
          <a:lstStyle/>
          <a:p>
            <a:pPr lvl="3"/>
            <a:r>
              <a:rPr lang="en-GB" altLang="en-US" dirty="0" smtClean="0">
                <a:latin typeface="Arial" pitchFamily="34" charset="0"/>
                <a:cs typeface="Arial" pitchFamily="34" charset="0"/>
              </a:rPr>
              <a:t>Projections to guide planning</a:t>
            </a:r>
          </a:p>
          <a:p>
            <a:pPr marL="0" lvl="3" indent="0">
              <a:buNone/>
            </a:pPr>
            <a:r>
              <a:rPr lang="en-GB" altLang="en-US" dirty="0" smtClean="0">
                <a:latin typeface="Arial" pitchFamily="34" charset="0"/>
                <a:cs typeface="Arial" pitchFamily="34" charset="0"/>
              </a:rPr>
              <a:t>Year				Local Workshops			National Conference</a:t>
            </a:r>
          </a:p>
          <a:p>
            <a:pPr marL="0" indent="0">
              <a:buNone/>
            </a:pPr>
            <a:r>
              <a:rPr lang="en-GB" altLang="en-US" dirty="0" smtClean="0">
                <a:latin typeface="Arial" pitchFamily="34" charset="0"/>
                <a:cs typeface="Arial" pitchFamily="34" charset="0"/>
              </a:rPr>
              <a:t>2016				12,000,000						Nil</a:t>
            </a:r>
          </a:p>
          <a:p>
            <a:pPr marL="0" indent="0">
              <a:buNone/>
            </a:pPr>
            <a:r>
              <a:rPr lang="en-GB" altLang="en-US" dirty="0" smtClean="0">
                <a:latin typeface="Arial" pitchFamily="34" charset="0"/>
                <a:cs typeface="Arial" pitchFamily="34" charset="0"/>
              </a:rPr>
              <a:t>2017				14,000,000					5,000,000</a:t>
            </a:r>
          </a:p>
          <a:p>
            <a:pPr marL="0" indent="0">
              <a:buNone/>
            </a:pPr>
            <a:r>
              <a:rPr lang="en-GB" altLang="en-US" dirty="0">
                <a:latin typeface="Arial" pitchFamily="34" charset="0"/>
                <a:cs typeface="Arial" pitchFamily="34" charset="0"/>
              </a:rPr>
              <a:t> </a:t>
            </a:r>
            <a:r>
              <a:rPr lang="en-GB" altLang="en-US" dirty="0" smtClean="0">
                <a:latin typeface="Arial" pitchFamily="34" charset="0"/>
                <a:cs typeface="Arial" pitchFamily="34" charset="0"/>
              </a:rPr>
              <a:t>2018				17,000,000					6,500,000</a:t>
            </a:r>
          </a:p>
          <a:p>
            <a:pPr marL="0" indent="0">
              <a:buNone/>
            </a:pPr>
            <a:r>
              <a:rPr lang="en-GB" altLang="en-US" dirty="0" smtClean="0">
                <a:latin typeface="Arial" pitchFamily="34" charset="0"/>
                <a:cs typeface="Arial" pitchFamily="34" charset="0"/>
              </a:rPr>
              <a:t>2019				20,000,000					8,000,000</a:t>
            </a:r>
          </a:p>
          <a:p>
            <a:pPr marL="0" indent="0">
              <a:buNone/>
            </a:pPr>
            <a:endParaRPr lang="en-GB" altLang="en-US" dirty="0" smtClean="0">
              <a:latin typeface="Arial" pitchFamily="34" charset="0"/>
              <a:cs typeface="Arial" pitchFamily="34" charset="0"/>
            </a:endParaRPr>
          </a:p>
          <a:p>
            <a:pPr marL="0" indent="0">
              <a:buNone/>
            </a:pPr>
            <a:r>
              <a:rPr lang="en-GB" altLang="en-US" dirty="0" smtClean="0">
                <a:latin typeface="Arial" pitchFamily="34" charset="0"/>
                <a:cs typeface="Arial" pitchFamily="34" charset="0"/>
              </a:rPr>
              <a:t>Remarks – Due to the series of postponements and the various changes in venue, it became apparent that members would not attend the AGM, if fees are charged, more so, if more members would have to pay for hotel and accommodation to attend the event.</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17</a:t>
            </a:fld>
            <a:endParaRPr lang="en-US" altLang="en-US" sz="1100" dirty="0">
              <a:solidFill>
                <a:srgbClr val="2B0B4B"/>
              </a:solidFill>
            </a:endParaRPr>
          </a:p>
        </p:txBody>
      </p:sp>
    </p:spTree>
    <p:extLst>
      <p:ext uri="{BB962C8B-B14F-4D97-AF65-F5344CB8AC3E}">
        <p14:creationId xmlns:p14="http://schemas.microsoft.com/office/powerpoint/2010/main" val="954071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626794"/>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Targets from Memberships</a:t>
            </a:r>
          </a:p>
        </p:txBody>
      </p:sp>
      <p:sp>
        <p:nvSpPr>
          <p:cNvPr id="8195" name="Content Placeholder 2"/>
          <p:cNvSpPr>
            <a:spLocks noGrp="1"/>
          </p:cNvSpPr>
          <p:nvPr>
            <p:ph sz="half" idx="1"/>
          </p:nvPr>
        </p:nvSpPr>
        <p:spPr>
          <a:xfrm>
            <a:off x="354013" y="1432194"/>
            <a:ext cx="8353425" cy="4774932"/>
          </a:xfrm>
        </p:spPr>
        <p:txBody>
          <a:bodyPr/>
          <a:lstStyle/>
          <a:p>
            <a:pPr marL="0" indent="0">
              <a:buNone/>
            </a:pPr>
            <a:r>
              <a:rPr lang="en-US" dirty="0" smtClean="0"/>
              <a:t>	2016			2017			2018			2019</a:t>
            </a:r>
          </a:p>
          <a:p>
            <a:pPr marL="0" indent="0">
              <a:buNone/>
            </a:pPr>
            <a:r>
              <a:rPr lang="en-US" dirty="0" smtClean="0"/>
              <a:t>	5,400,000		6,300,000		7,200,000		8,280,000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18</a:t>
            </a:fld>
            <a:endParaRPr lang="en-US" altLang="en-US" sz="1100" dirty="0">
              <a:solidFill>
                <a:srgbClr val="2B0B4B"/>
              </a:solidFill>
            </a:endParaRPr>
          </a:p>
        </p:txBody>
      </p:sp>
    </p:spTree>
    <p:extLst>
      <p:ext uri="{BB962C8B-B14F-4D97-AF65-F5344CB8AC3E}">
        <p14:creationId xmlns:p14="http://schemas.microsoft.com/office/powerpoint/2010/main" val="2217075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637811"/>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Targets from Sponsorships</a:t>
            </a:r>
          </a:p>
        </p:txBody>
      </p:sp>
      <p:sp>
        <p:nvSpPr>
          <p:cNvPr id="8195" name="Content Placeholder 2"/>
          <p:cNvSpPr>
            <a:spLocks noGrp="1"/>
          </p:cNvSpPr>
          <p:nvPr>
            <p:ph sz="half" idx="1"/>
          </p:nvPr>
        </p:nvSpPr>
        <p:spPr>
          <a:xfrm>
            <a:off x="354013" y="1322024"/>
            <a:ext cx="8353425" cy="4885101"/>
          </a:xfrm>
        </p:spPr>
        <p:txBody>
          <a:bodyPr/>
          <a:lstStyle/>
          <a:p>
            <a:pPr marL="0" indent="0">
              <a:buNone/>
            </a:pPr>
            <a:r>
              <a:rPr lang="en-US" dirty="0" smtClean="0"/>
              <a:t>This will be highly unpredictable because of the new government policy that discourages sponsorships or donations, noting that such expenditures needs first be on the budget and approved.</a:t>
            </a:r>
          </a:p>
          <a:p>
            <a:pPr marL="0" indent="0">
              <a:buNone/>
            </a:pPr>
            <a:r>
              <a:rPr lang="en-US" dirty="0" smtClean="0"/>
              <a:t> Projections </a:t>
            </a:r>
            <a:r>
              <a:rPr lang="en-US" dirty="0"/>
              <a:t>of how the income will grow over the period 2016 – </a:t>
            </a:r>
            <a:r>
              <a:rPr lang="en-US" dirty="0" smtClean="0"/>
              <a:t>19</a:t>
            </a:r>
          </a:p>
          <a:p>
            <a:pPr marL="0" indent="0">
              <a:buNone/>
            </a:pPr>
            <a:endParaRPr lang="en-US" altLang="en-US" dirty="0">
              <a:latin typeface="Arial" pitchFamily="34" charset="0"/>
              <a:cs typeface="Arial" pitchFamily="34" charset="0"/>
            </a:endParaRPr>
          </a:p>
          <a:p>
            <a:pPr marL="0" indent="0">
              <a:buNone/>
            </a:pPr>
            <a:r>
              <a:rPr lang="en-US" altLang="en-US" dirty="0" smtClean="0">
                <a:latin typeface="Arial" pitchFamily="34" charset="0"/>
                <a:cs typeface="Arial" pitchFamily="34" charset="0"/>
              </a:rPr>
              <a:t>	2016			2017			2018			2019</a:t>
            </a:r>
          </a:p>
          <a:p>
            <a:pPr marL="0" indent="0">
              <a:buNone/>
            </a:pPr>
            <a:r>
              <a:rPr lang="en-US" altLang="en-US" dirty="0" smtClean="0">
                <a:latin typeface="Arial" pitchFamily="34" charset="0"/>
                <a:cs typeface="Arial" pitchFamily="34" charset="0"/>
              </a:rPr>
              <a:t>	1,500,000		1,500,000		1,500,000		1,500,000</a:t>
            </a:r>
            <a:endParaRPr lang="en-GB" altLang="en-US" dirty="0" smtClean="0">
              <a:latin typeface="Arial" pitchFamily="34" charset="0"/>
              <a:cs typeface="Arial" pitchFamily="34" charset="0"/>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19</a:t>
            </a:fld>
            <a:endParaRPr lang="en-US" altLang="en-US" sz="1100" dirty="0">
              <a:solidFill>
                <a:srgbClr val="2B0B4B"/>
              </a:solidFill>
            </a:endParaRPr>
          </a:p>
        </p:txBody>
      </p:sp>
    </p:spTree>
    <p:extLst>
      <p:ext uri="{BB962C8B-B14F-4D97-AF65-F5344CB8AC3E}">
        <p14:creationId xmlns:p14="http://schemas.microsoft.com/office/powerpoint/2010/main" val="866980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GB" altLang="en-US" b="1" dirty="0">
                <a:latin typeface="Arial" pitchFamily="34" charset="0"/>
                <a:cs typeface="Arial" pitchFamily="34" charset="0"/>
              </a:rPr>
              <a:t>Our International Priorities for 2016 – </a:t>
            </a:r>
            <a:r>
              <a:rPr lang="en-GB" altLang="en-US" b="1" dirty="0" smtClean="0">
                <a:latin typeface="Arial" pitchFamily="34" charset="0"/>
                <a:cs typeface="Arial" pitchFamily="34" charset="0"/>
              </a:rPr>
              <a:t>2017</a:t>
            </a:r>
            <a:r>
              <a:rPr lang="en-GB" altLang="en-US" b="1" dirty="0">
                <a:latin typeface="Arial" pitchFamily="34" charset="0"/>
                <a:cs typeface="Arial" pitchFamily="34" charset="0"/>
              </a:rPr>
              <a:t/>
            </a:r>
            <a:br>
              <a:rPr lang="en-GB" altLang="en-US" b="1" dirty="0">
                <a:latin typeface="Arial" pitchFamily="34" charset="0"/>
                <a:cs typeface="Arial" pitchFamily="34" charset="0"/>
              </a:rPr>
            </a:br>
            <a:r>
              <a:rPr lang="en-GB" altLang="en-US" b="1" dirty="0">
                <a:latin typeface="Arial" pitchFamily="34" charset="0"/>
                <a:cs typeface="Arial" pitchFamily="34" charset="0"/>
              </a:rPr>
              <a:t/>
            </a:r>
            <a:br>
              <a:rPr lang="en-GB" altLang="en-US" b="1" dirty="0">
                <a:latin typeface="Arial" pitchFamily="34" charset="0"/>
                <a:cs typeface="Arial" pitchFamily="34" charset="0"/>
              </a:rPr>
            </a:br>
            <a:endParaRPr lang="en-US" altLang="en-US" dirty="0" smtClean="0">
              <a:latin typeface="Arial" pitchFamily="34" charset="0"/>
              <a:cs typeface="Arial" pitchFamily="34" charset="0"/>
            </a:endParaRPr>
          </a:p>
        </p:txBody>
      </p:sp>
      <p:sp>
        <p:nvSpPr>
          <p:cNvPr id="8195" name="Content Placeholder 2"/>
          <p:cNvSpPr>
            <a:spLocks noGrp="1"/>
          </p:cNvSpPr>
          <p:nvPr>
            <p:ph sz="half" idx="1"/>
          </p:nvPr>
        </p:nvSpPr>
        <p:spPr>
          <a:xfrm>
            <a:off x="354013" y="2065338"/>
            <a:ext cx="8353425" cy="4141787"/>
          </a:xfrm>
        </p:spPr>
        <p:txBody>
          <a:bodyPr/>
          <a:lstStyle/>
          <a:p>
            <a:r>
              <a:rPr lang="en-GB" altLang="en-US" dirty="0">
                <a:latin typeface="Arial" pitchFamily="34" charset="0"/>
                <a:cs typeface="Arial" pitchFamily="34" charset="0"/>
              </a:rPr>
              <a:t>CILT </a:t>
            </a:r>
            <a:r>
              <a:rPr lang="en-GB" altLang="en-US" dirty="0" smtClean="0">
                <a:latin typeface="Arial" pitchFamily="34" charset="0"/>
                <a:cs typeface="Arial" pitchFamily="34" charset="0"/>
              </a:rPr>
              <a:t>Nigeria</a:t>
            </a:r>
            <a:r>
              <a:rPr lang="en-GB" altLang="en-US" i="1" dirty="0" smtClean="0">
                <a:latin typeface="Arial" pitchFamily="34" charset="0"/>
                <a:cs typeface="Arial" pitchFamily="34" charset="0"/>
              </a:rPr>
              <a:t>’s </a:t>
            </a:r>
            <a:r>
              <a:rPr lang="en-GB" altLang="en-US" dirty="0">
                <a:latin typeface="Arial" pitchFamily="34" charset="0"/>
                <a:cs typeface="Arial" pitchFamily="34" charset="0"/>
              </a:rPr>
              <a:t>Business Plan is set in the context of the International Growth </a:t>
            </a:r>
            <a:r>
              <a:rPr lang="en-GB" altLang="en-US" dirty="0" smtClean="0">
                <a:latin typeface="Arial" pitchFamily="34" charset="0"/>
                <a:cs typeface="Arial" pitchFamily="34" charset="0"/>
              </a:rPr>
              <a:t>Strategy </a:t>
            </a:r>
            <a:r>
              <a:rPr lang="en-GB" altLang="en-US" dirty="0">
                <a:latin typeface="Arial" pitchFamily="34" charset="0"/>
                <a:cs typeface="Arial" pitchFamily="34" charset="0"/>
              </a:rPr>
              <a:t>announced in Montreal in May </a:t>
            </a:r>
            <a:r>
              <a:rPr lang="en-GB" altLang="en-US" dirty="0" smtClean="0">
                <a:latin typeface="Arial" pitchFamily="34" charset="0"/>
                <a:cs typeface="Arial" pitchFamily="34" charset="0"/>
              </a:rPr>
              <a:t>2016.</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a:t>
            </a:fld>
            <a:endParaRPr lang="en-US" altLang="en-US" sz="1100" dirty="0">
              <a:solidFill>
                <a:srgbClr val="2B0B4B"/>
              </a:solidFill>
            </a:endParaRPr>
          </a:p>
        </p:txBody>
      </p:sp>
    </p:spTree>
    <p:extLst>
      <p:ext uri="{BB962C8B-B14F-4D97-AF65-F5344CB8AC3E}">
        <p14:creationId xmlns:p14="http://schemas.microsoft.com/office/powerpoint/2010/main" val="393129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582727"/>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Targets from Education</a:t>
            </a:r>
          </a:p>
        </p:txBody>
      </p:sp>
      <p:sp>
        <p:nvSpPr>
          <p:cNvPr id="8195" name="Content Placeholder 2"/>
          <p:cNvSpPr>
            <a:spLocks noGrp="1"/>
          </p:cNvSpPr>
          <p:nvPr>
            <p:ph sz="half" idx="1"/>
          </p:nvPr>
        </p:nvSpPr>
        <p:spPr>
          <a:xfrm>
            <a:off x="354013" y="1432194"/>
            <a:ext cx="8353425" cy="4774932"/>
          </a:xfrm>
        </p:spPr>
        <p:txBody>
          <a:bodyPr/>
          <a:lstStyle/>
          <a:p>
            <a:pPr marL="0" lvl="1" indent="0">
              <a:buNone/>
            </a:pPr>
            <a:endParaRPr lang="en-US" dirty="0" smtClean="0"/>
          </a:p>
          <a:p>
            <a:pPr marL="0" lvl="1" indent="0">
              <a:buNone/>
            </a:pPr>
            <a:endParaRPr lang="en-US" dirty="0"/>
          </a:p>
          <a:p>
            <a:pPr marL="0" lvl="1" indent="0">
              <a:buNone/>
            </a:pPr>
            <a:r>
              <a:rPr lang="en-US" dirty="0" smtClean="0"/>
              <a:t>	2016			2017			2018			2019</a:t>
            </a:r>
          </a:p>
          <a:p>
            <a:pPr marL="0" lvl="1" indent="0">
              <a:buNone/>
            </a:pPr>
            <a:r>
              <a:rPr lang="en-US" dirty="0"/>
              <a:t>	</a:t>
            </a:r>
            <a:r>
              <a:rPr lang="en-US" dirty="0" smtClean="0"/>
              <a:t>8,000,000		9,000,000		11,000,000		13,000,000</a:t>
            </a:r>
          </a:p>
          <a:p>
            <a:pPr lvl="4"/>
            <a:endParaRPr lang="en-US" dirty="0" smtClean="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20</a:t>
            </a:fld>
            <a:endParaRPr lang="en-US" altLang="en-US" sz="1100" dirty="0">
              <a:solidFill>
                <a:srgbClr val="2B0B4B"/>
              </a:solidFill>
            </a:endParaRPr>
          </a:p>
        </p:txBody>
      </p:sp>
    </p:spTree>
    <p:extLst>
      <p:ext uri="{BB962C8B-B14F-4D97-AF65-F5344CB8AC3E}">
        <p14:creationId xmlns:p14="http://schemas.microsoft.com/office/powerpoint/2010/main" val="3123992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659845"/>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Targets from Events</a:t>
            </a:r>
          </a:p>
        </p:txBody>
      </p:sp>
      <p:sp>
        <p:nvSpPr>
          <p:cNvPr id="8195" name="Content Placeholder 2"/>
          <p:cNvSpPr>
            <a:spLocks noGrp="1"/>
          </p:cNvSpPr>
          <p:nvPr>
            <p:ph sz="half" idx="1"/>
          </p:nvPr>
        </p:nvSpPr>
        <p:spPr>
          <a:xfrm>
            <a:off x="354013" y="1344058"/>
            <a:ext cx="8455025" cy="4863067"/>
          </a:xfrm>
        </p:spPr>
        <p:txBody>
          <a:bodyPr>
            <a:normAutofit/>
          </a:bodyPr>
          <a:lstStyle/>
          <a:p>
            <a:pPr lvl="2"/>
            <a:endParaRPr lang="en-US" dirty="0" smtClean="0"/>
          </a:p>
          <a:p>
            <a:pPr marL="0" lvl="4" indent="0">
              <a:buNone/>
            </a:pPr>
            <a:r>
              <a:rPr lang="en-US" dirty="0" smtClean="0"/>
              <a:t>		2016			2017			2018			2019</a:t>
            </a:r>
          </a:p>
          <a:p>
            <a:pPr marL="0" lvl="4" indent="0">
              <a:buNone/>
            </a:pPr>
            <a:r>
              <a:rPr lang="en-US" dirty="0"/>
              <a:t>	</a:t>
            </a:r>
            <a:r>
              <a:rPr lang="en-US" dirty="0" smtClean="0"/>
              <a:t>	70,000,000		74,000,000		78,000,000		</a:t>
            </a:r>
            <a:r>
              <a:rPr lang="en-US" dirty="0"/>
              <a:t>8</a:t>
            </a:r>
            <a:r>
              <a:rPr lang="en-US" dirty="0" smtClean="0"/>
              <a:t>4,000,000</a:t>
            </a:r>
          </a:p>
          <a:p>
            <a:pPr marL="0" lvl="4" indent="0">
              <a:buNone/>
            </a:pPr>
            <a:endParaRPr lang="en-US" dirty="0"/>
          </a:p>
          <a:p>
            <a:pPr marL="0" lvl="4" indent="0">
              <a:buNone/>
            </a:pPr>
            <a:r>
              <a:rPr lang="en-US" dirty="0" smtClean="0"/>
              <a:t>- New Membership     =  5.5 % increase  through new employment</a:t>
            </a:r>
          </a:p>
          <a:p>
            <a:pPr lvl="4">
              <a:buFontTx/>
              <a:buChar char="-"/>
            </a:pPr>
            <a:r>
              <a:rPr lang="en-US" dirty="0" smtClean="0"/>
              <a:t>Partnership </a:t>
            </a:r>
            <a:r>
              <a:rPr lang="en-US" dirty="0" err="1" smtClean="0"/>
              <a:t>programmes</a:t>
            </a:r>
            <a:r>
              <a:rPr lang="en-US" dirty="0" smtClean="0"/>
              <a:t> = 4%</a:t>
            </a:r>
          </a:p>
          <a:p>
            <a:pPr lvl="4">
              <a:buFontTx/>
              <a:buChar char="-"/>
            </a:pPr>
            <a:r>
              <a:rPr lang="en-US" dirty="0" smtClean="0"/>
              <a:t>Conferences/Workshops = 4%</a:t>
            </a:r>
          </a:p>
          <a:p>
            <a:pPr lvl="4">
              <a:buFontTx/>
              <a:buChar char="-"/>
            </a:pPr>
            <a:r>
              <a:rPr lang="en-US" dirty="0" smtClean="0"/>
              <a:t>Direct Marketing		     = 1%</a:t>
            </a:r>
          </a:p>
          <a:p>
            <a:pPr lvl="4">
              <a:buFontTx/>
              <a:buChar char="-"/>
            </a:pPr>
            <a:r>
              <a:rPr lang="en-US" dirty="0" smtClean="0"/>
              <a:t>Students’ through YP	     = 0.05%</a:t>
            </a:r>
            <a:endParaRPr lang="en-US" dirty="0"/>
          </a:p>
          <a:p>
            <a:pPr lvl="4">
              <a:buFontTx/>
              <a:buChar char="-"/>
            </a:pPr>
            <a:r>
              <a:rPr lang="en-US" dirty="0" smtClean="0">
                <a:latin typeface="Arial" pitchFamily="34" charset="0"/>
                <a:cs typeface="Arial" pitchFamily="34" charset="0"/>
              </a:rPr>
              <a:t>    Total					15% = 362 / 12  = 30 new members, monthly</a:t>
            </a:r>
            <a:endParaRPr lang="en-GB" dirty="0">
              <a:latin typeface="Arial" pitchFamily="34" charset="0"/>
              <a:cs typeface="Arial" pitchFamily="34" charset="0"/>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21</a:t>
            </a:fld>
            <a:endParaRPr lang="en-US" altLang="en-US" sz="1100" dirty="0">
              <a:solidFill>
                <a:srgbClr val="2B0B4B"/>
              </a:solidFill>
            </a:endParaRPr>
          </a:p>
        </p:txBody>
      </p:sp>
      <p:cxnSp>
        <p:nvCxnSpPr>
          <p:cNvPr id="12" name="Straight Connector 11"/>
          <p:cNvCxnSpPr/>
          <p:nvPr/>
        </p:nvCxnSpPr>
        <p:spPr>
          <a:xfrm>
            <a:off x="2963537" y="5783854"/>
            <a:ext cx="12118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44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CILT </a:t>
            </a:r>
            <a:r>
              <a:rPr lang="en-US" altLang="en-US" i="1" dirty="0" smtClean="0">
                <a:latin typeface="Arial" pitchFamily="34" charset="0"/>
                <a:cs typeface="Arial" pitchFamily="34" charset="0"/>
              </a:rPr>
              <a:t>Name</a:t>
            </a:r>
            <a:r>
              <a:rPr lang="en-US" altLang="en-US" dirty="0" smtClean="0">
                <a:latin typeface="Arial" pitchFamily="34" charset="0"/>
                <a:cs typeface="Arial" pitchFamily="34" charset="0"/>
              </a:rPr>
              <a:t> Overall Profit and Loss for 2016 - 19</a:t>
            </a:r>
          </a:p>
        </p:txBody>
      </p:sp>
      <p:sp>
        <p:nvSpPr>
          <p:cNvPr id="8195" name="Content Placeholder 2"/>
          <p:cNvSpPr>
            <a:spLocks noGrp="1"/>
          </p:cNvSpPr>
          <p:nvPr>
            <p:ph sz="half" idx="1"/>
          </p:nvPr>
        </p:nvSpPr>
        <p:spPr>
          <a:xfrm>
            <a:off x="354013" y="2065338"/>
            <a:ext cx="8353425" cy="4141787"/>
          </a:xfrm>
        </p:spPr>
        <p:txBody>
          <a:bodyPr>
            <a:normAutofit/>
          </a:bodyPr>
          <a:lstStyle/>
          <a:p>
            <a:pPr marL="0" lvl="4" indent="0">
              <a:buNone/>
            </a:pPr>
            <a:r>
              <a:rPr lang="en-US" dirty="0"/>
              <a:t>	</a:t>
            </a:r>
            <a:r>
              <a:rPr lang="en-US" dirty="0" smtClean="0"/>
              <a:t>	2016</a:t>
            </a:r>
            <a:r>
              <a:rPr lang="en-US" dirty="0"/>
              <a:t>		</a:t>
            </a:r>
            <a:r>
              <a:rPr lang="en-US" dirty="0" smtClean="0"/>
              <a:t>	2017</a:t>
            </a:r>
            <a:r>
              <a:rPr lang="en-US" dirty="0"/>
              <a:t>		</a:t>
            </a:r>
            <a:r>
              <a:rPr lang="en-US" dirty="0" smtClean="0"/>
              <a:t>	2018</a:t>
            </a:r>
            <a:r>
              <a:rPr lang="en-US" dirty="0"/>
              <a:t>		</a:t>
            </a:r>
            <a:r>
              <a:rPr lang="en-US" dirty="0" smtClean="0"/>
              <a:t>	2019</a:t>
            </a:r>
            <a:endParaRPr lang="en-US" dirty="0"/>
          </a:p>
          <a:p>
            <a:pPr marL="0" lvl="4" indent="0">
              <a:buNone/>
            </a:pPr>
            <a:r>
              <a:rPr lang="en-US" dirty="0"/>
              <a:t>		</a:t>
            </a:r>
            <a:r>
              <a:rPr lang="en-US" dirty="0" smtClean="0"/>
              <a:t>70,000,000</a:t>
            </a:r>
            <a:r>
              <a:rPr lang="en-US" dirty="0"/>
              <a:t>		</a:t>
            </a:r>
            <a:r>
              <a:rPr lang="en-US" dirty="0" smtClean="0"/>
              <a:t>74,000,000</a:t>
            </a:r>
            <a:r>
              <a:rPr lang="en-US" dirty="0"/>
              <a:t>		</a:t>
            </a:r>
            <a:r>
              <a:rPr lang="en-US" dirty="0" smtClean="0"/>
              <a:t>78,000,000</a:t>
            </a:r>
            <a:r>
              <a:rPr lang="en-US" dirty="0"/>
              <a:t>		</a:t>
            </a:r>
            <a:r>
              <a:rPr lang="en-US" dirty="0" smtClean="0"/>
              <a:t>84,000,000</a:t>
            </a:r>
            <a:endParaRPr lang="en-US" dirty="0"/>
          </a:p>
          <a:p>
            <a:pPr marL="0" lvl="4" indent="0">
              <a:buNone/>
            </a:pPr>
            <a:r>
              <a:rPr lang="en-US" dirty="0"/>
              <a:t>		</a:t>
            </a:r>
            <a:r>
              <a:rPr lang="en-US" dirty="0" smtClean="0"/>
              <a:t>Base</a:t>
            </a:r>
            <a:r>
              <a:rPr lang="en-US" dirty="0"/>
              <a:t>			</a:t>
            </a:r>
          </a:p>
          <a:p>
            <a:pPr marL="0" lvl="4" indent="0">
              <a:buNone/>
            </a:pPr>
            <a:r>
              <a:rPr lang="en-US" dirty="0"/>
              <a:t>		</a:t>
            </a:r>
            <a:r>
              <a:rPr lang="en-US" dirty="0" smtClean="0"/>
              <a:t>year </a:t>
            </a:r>
            <a:r>
              <a:rPr lang="en-US" dirty="0"/>
              <a:t>			</a:t>
            </a:r>
            <a:r>
              <a:rPr lang="en-US" dirty="0" smtClean="0"/>
              <a:t>      2.4</a:t>
            </a:r>
            <a:r>
              <a:rPr lang="en-US" dirty="0"/>
              <a:t>%	</a:t>
            </a:r>
            <a:r>
              <a:rPr lang="en-US" dirty="0" smtClean="0"/>
              <a:t>            </a:t>
            </a:r>
            <a:r>
              <a:rPr lang="en-US" dirty="0"/>
              <a:t>4.7%		   </a:t>
            </a:r>
            <a:r>
              <a:rPr lang="en-US" dirty="0" smtClean="0"/>
              <a:t> 6.2 </a:t>
            </a:r>
            <a:r>
              <a:rPr lang="en-US" dirty="0"/>
              <a:t>%</a:t>
            </a:r>
          </a:p>
          <a:p>
            <a:pPr marL="0" lvl="4" indent="0">
              <a:buNone/>
            </a:pPr>
            <a:endParaRPr lang="en-US" dirty="0"/>
          </a:p>
          <a:p>
            <a:pPr marL="0" lvl="4" indent="0">
              <a:buNone/>
            </a:pPr>
            <a:endParaRPr lang="en-US" dirty="0"/>
          </a:p>
          <a:p>
            <a:endParaRPr lang="en-US" dirty="0" smtClean="0"/>
          </a:p>
          <a:p>
            <a:endParaRPr lang="en-US" dirty="0"/>
          </a:p>
          <a:p>
            <a:endParaRPr lang="en-US" dirty="0" smtClean="0"/>
          </a:p>
          <a:p>
            <a:endParaRPr lang="en-US"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22</a:t>
            </a:fld>
            <a:endParaRPr lang="en-US" altLang="en-US" sz="1100" dirty="0">
              <a:solidFill>
                <a:srgbClr val="2B0B4B"/>
              </a:solidFill>
            </a:endParaRPr>
          </a:p>
        </p:txBody>
      </p:sp>
      <p:sp>
        <p:nvSpPr>
          <p:cNvPr id="4" name="Up Arrow 3"/>
          <p:cNvSpPr/>
          <p:nvPr/>
        </p:nvSpPr>
        <p:spPr>
          <a:xfrm>
            <a:off x="3272010" y="3272015"/>
            <a:ext cx="231354" cy="51779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5089791" y="3371168"/>
            <a:ext cx="209321" cy="44067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6874523" y="3305066"/>
            <a:ext cx="231354" cy="51779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494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Conclusions</a:t>
            </a:r>
          </a:p>
        </p:txBody>
      </p:sp>
      <p:sp>
        <p:nvSpPr>
          <p:cNvPr id="8195" name="Content Placeholder 2"/>
          <p:cNvSpPr>
            <a:spLocks noGrp="1"/>
          </p:cNvSpPr>
          <p:nvPr>
            <p:ph sz="half" idx="1"/>
          </p:nvPr>
        </p:nvSpPr>
        <p:spPr>
          <a:xfrm>
            <a:off x="354013" y="2065338"/>
            <a:ext cx="8353425" cy="4141787"/>
          </a:xfrm>
        </p:spPr>
        <p:txBody>
          <a:bodyPr/>
          <a:lstStyle/>
          <a:p>
            <a:pPr marL="0" indent="0">
              <a:buNone/>
            </a:pPr>
            <a:r>
              <a:rPr lang="en-GB" altLang="en-US" dirty="0" smtClean="0">
                <a:latin typeface="Arial" pitchFamily="34" charset="0"/>
                <a:cs typeface="Arial" pitchFamily="34" charset="0"/>
              </a:rPr>
              <a:t>The business climate for the Institute in Nigeria is gradually opening. However, as soon as we can resolve the issue of our certificate recognition by the Federal Ministry of Education, we can then leapfrog all other obstacles to a steady path to growth and development.</a:t>
            </a:r>
          </a:p>
          <a:p>
            <a:pPr marL="0" indent="0">
              <a:buNone/>
            </a:pPr>
            <a:endParaRPr lang="en-GB" altLang="en-US" dirty="0" smtClean="0">
              <a:latin typeface="Arial" pitchFamily="34" charset="0"/>
              <a:cs typeface="Arial" pitchFamily="34" charset="0"/>
            </a:endParaRPr>
          </a:p>
          <a:p>
            <a:pPr marL="0" indent="0">
              <a:buNone/>
            </a:pPr>
            <a:r>
              <a:rPr lang="en-GB" altLang="en-US" dirty="0" smtClean="0">
                <a:latin typeface="Arial" pitchFamily="34" charset="0"/>
                <a:cs typeface="Arial" pitchFamily="34" charset="0"/>
              </a:rPr>
              <a:t>We are pushing the enactment of the CILT, Bill in the National Assembly. If we pull through with and the Bill is enacted, it will give the Institute the required boost to engage the industry and perform its object clause.</a:t>
            </a:r>
          </a:p>
          <a:p>
            <a:pPr marL="0" indent="0">
              <a:buNone/>
            </a:pPr>
            <a:endParaRPr lang="en-GB" altLang="en-US" dirty="0" smtClean="0">
              <a:latin typeface="Arial" pitchFamily="34" charset="0"/>
              <a:cs typeface="Arial" pitchFamily="34" charset="0"/>
            </a:endParaRP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23</a:t>
            </a:fld>
            <a:endParaRPr lang="en-US" altLang="en-US" sz="1100" dirty="0">
              <a:solidFill>
                <a:srgbClr val="2B0B4B"/>
              </a:solidFill>
            </a:endParaRPr>
          </a:p>
        </p:txBody>
      </p:sp>
    </p:spTree>
    <p:extLst>
      <p:ext uri="{BB962C8B-B14F-4D97-AF65-F5344CB8AC3E}">
        <p14:creationId xmlns:p14="http://schemas.microsoft.com/office/powerpoint/2010/main" val="1148731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68300" y="596900"/>
            <a:ext cx="4872038" cy="1362075"/>
          </a:xfrm>
        </p:spPr>
        <p:txBody>
          <a:bodyPr/>
          <a:lstStyle/>
          <a:p>
            <a:pPr eaLnBrk="1" hangingPunct="1"/>
            <a:r>
              <a:rPr lang="en-US" altLang="en-US" dirty="0" smtClean="0">
                <a:latin typeface="Arial" pitchFamily="34" charset="0"/>
                <a:cs typeface="Arial" pitchFamily="34" charset="0"/>
              </a:rPr>
              <a:t>Thank you</a:t>
            </a:r>
          </a:p>
        </p:txBody>
      </p:sp>
      <p:sp>
        <p:nvSpPr>
          <p:cNvPr id="20483" name="Text Placeholder 4"/>
          <p:cNvSpPr>
            <a:spLocks noGrp="1"/>
          </p:cNvSpPr>
          <p:nvPr>
            <p:ph type="body" idx="1"/>
          </p:nvPr>
        </p:nvSpPr>
        <p:spPr>
          <a:xfrm>
            <a:off x="385763" y="4024313"/>
            <a:ext cx="7772400" cy="2085975"/>
          </a:xfrm>
        </p:spPr>
        <p:txBody>
          <a:bodyPr/>
          <a:lstStyle/>
          <a:p>
            <a:pPr eaLnBrk="1" hangingPunct="1"/>
            <a:r>
              <a:rPr lang="en-US" altLang="en-US" sz="1600" dirty="0" smtClean="0">
                <a:latin typeface="Arial" pitchFamily="34" charset="0"/>
                <a:cs typeface="Arial" pitchFamily="34" charset="0"/>
              </a:rPr>
              <a:t>T: +44 (0) 1536 740162 </a:t>
            </a:r>
            <a:br>
              <a:rPr lang="en-US" altLang="en-US" sz="1600" dirty="0" smtClean="0">
                <a:latin typeface="Arial" pitchFamily="34" charset="0"/>
                <a:cs typeface="Arial" pitchFamily="34" charset="0"/>
              </a:rPr>
            </a:br>
            <a:r>
              <a:rPr lang="en-US" altLang="en-US" sz="1600" dirty="0" smtClean="0">
                <a:solidFill>
                  <a:srgbClr val="2B0B4B"/>
                </a:solidFill>
                <a:latin typeface="Arial" pitchFamily="34" charset="0"/>
                <a:cs typeface="Arial" pitchFamily="34" charset="0"/>
              </a:rPr>
              <a:t>E: </a:t>
            </a:r>
            <a:r>
              <a:rPr lang="en-US" altLang="en-US" sz="1600" dirty="0" smtClean="0">
                <a:latin typeface="Arial" pitchFamily="34" charset="0"/>
                <a:cs typeface="Arial" pitchFamily="34" charset="0"/>
              </a:rPr>
              <a:t>info@ciltinternational.org</a:t>
            </a:r>
            <a:br>
              <a:rPr lang="en-US" altLang="en-US" sz="1600" dirty="0" smtClean="0">
                <a:latin typeface="Arial" pitchFamily="34" charset="0"/>
                <a:cs typeface="Arial" pitchFamily="34" charset="0"/>
              </a:rPr>
            </a:br>
            <a:r>
              <a:rPr lang="en-US" altLang="en-US" sz="1600" dirty="0" smtClean="0">
                <a:latin typeface="Arial" pitchFamily="34" charset="0"/>
                <a:cs typeface="Arial" pitchFamily="34" charset="0"/>
              </a:rPr>
              <a:t>Charity Registration Number: 313376</a:t>
            </a:r>
          </a:p>
        </p:txBody>
      </p:sp>
      <p:sp>
        <p:nvSpPr>
          <p:cNvPr id="2048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chemeClr val="tx2"/>
                </a:solidFill>
              </a:rPr>
              <a:t>www.ciltinternational.org</a:t>
            </a:r>
          </a:p>
        </p:txBody>
      </p:sp>
      <p:sp>
        <p:nvSpPr>
          <p:cNvPr id="2048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C4A7D79-BC4B-48E9-AD14-19AC6A8EB23F}" type="slidenum">
              <a:rPr lang="en-US" altLang="en-US" sz="1100">
                <a:solidFill>
                  <a:schemeClr val="tx2"/>
                </a:solidFill>
              </a:rPr>
              <a:pPr eaLnBrk="1" hangingPunct="1">
                <a:spcBef>
                  <a:spcPct val="0"/>
                </a:spcBef>
                <a:buClrTx/>
                <a:buFontTx/>
                <a:buNone/>
              </a:pPr>
              <a:t>24</a:t>
            </a:fld>
            <a:endParaRPr lang="en-US" altLang="en-US" sz="11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24"/>
          <p:cNvSpPr>
            <a:spLocks noChangeArrowheads="1"/>
          </p:cNvSpPr>
          <p:nvPr/>
        </p:nvSpPr>
        <p:spPr bwMode="auto">
          <a:xfrm>
            <a:off x="6951663" y="785813"/>
            <a:ext cx="10191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Fit for Future Growth </a:t>
            </a:r>
          </a:p>
        </p:txBody>
      </p:sp>
      <p:sp>
        <p:nvSpPr>
          <p:cNvPr id="7171" name="Rectangle 2"/>
          <p:cNvSpPr txBox="1">
            <a:spLocks noChangeArrowheads="1"/>
          </p:cNvSpPr>
          <p:nvPr/>
        </p:nvSpPr>
        <p:spPr bwMode="auto">
          <a:xfrm>
            <a:off x="2978150" y="420688"/>
            <a:ext cx="3063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179388" indent="-179388"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6365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10937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15509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2008188" indent="-179388"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r>
              <a:rPr lang="en-GB" altLang="en-US" sz="1800" b="1" dirty="0">
                <a:solidFill>
                  <a:srgbClr val="A27C4A"/>
                </a:solidFill>
                <a:latin typeface="Calibri" pitchFamily="34" charset="0"/>
              </a:rPr>
              <a:t>First Choice in the Profession</a:t>
            </a:r>
            <a:r>
              <a:rPr lang="en-GB" altLang="en-US" sz="1700" b="1" dirty="0">
                <a:solidFill>
                  <a:srgbClr val="A27C4A"/>
                </a:solidFill>
                <a:latin typeface="Calibri" pitchFamily="34" charset="0"/>
              </a:rPr>
              <a:t/>
            </a:r>
            <a:br>
              <a:rPr lang="en-GB" altLang="en-US" sz="1700" b="1" dirty="0">
                <a:solidFill>
                  <a:srgbClr val="A27C4A"/>
                </a:solidFill>
                <a:latin typeface="Calibri" pitchFamily="34" charset="0"/>
              </a:rPr>
            </a:br>
            <a:r>
              <a:rPr lang="en-GB" altLang="en-US" sz="1700" b="1" dirty="0">
                <a:solidFill>
                  <a:srgbClr val="A27C4A"/>
                </a:solidFill>
                <a:latin typeface="Calibri" pitchFamily="34" charset="0"/>
              </a:rPr>
              <a:t>                               </a:t>
            </a:r>
          </a:p>
        </p:txBody>
      </p:sp>
      <p:sp>
        <p:nvSpPr>
          <p:cNvPr id="7172" name="Rectangle 16"/>
          <p:cNvSpPr>
            <a:spLocks noChangeArrowheads="1"/>
          </p:cNvSpPr>
          <p:nvPr/>
        </p:nvSpPr>
        <p:spPr bwMode="auto">
          <a:xfrm>
            <a:off x="7089775" y="1652588"/>
            <a:ext cx="1143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c</a:t>
            </a:r>
            <a:endParaRPr lang="en-GB" altLang="en-US" sz="1500" b="1" dirty="0">
              <a:solidFill>
                <a:srgbClr val="000000"/>
              </a:solidFill>
              <a:latin typeface="Gill Sans"/>
              <a:sym typeface="Gill Sans"/>
            </a:endParaRPr>
          </a:p>
        </p:txBody>
      </p:sp>
      <p:grpSp>
        <p:nvGrpSpPr>
          <p:cNvPr id="60" name="Group 70"/>
          <p:cNvGrpSpPr>
            <a:grpSpLocks/>
          </p:cNvGrpSpPr>
          <p:nvPr/>
        </p:nvGrpSpPr>
        <p:grpSpPr bwMode="auto">
          <a:xfrm>
            <a:off x="992278" y="1351327"/>
            <a:ext cx="2337569" cy="547688"/>
            <a:chOff x="1136" y="2355"/>
            <a:chExt cx="2180" cy="483"/>
          </a:xfrm>
          <a:solidFill>
            <a:schemeClr val="accent4">
              <a:lumMod val="75000"/>
            </a:schemeClr>
          </a:solidFill>
        </p:grpSpPr>
        <p:sp>
          <p:nvSpPr>
            <p:cNvPr id="61" name="Freeform 68"/>
            <p:cNvSpPr>
              <a:spLocks/>
            </p:cNvSpPr>
            <p:nvPr/>
          </p:nvSpPr>
          <p:spPr bwMode="auto">
            <a:xfrm>
              <a:off x="1136" y="2355"/>
              <a:ext cx="2169" cy="467"/>
            </a:xfrm>
            <a:custGeom>
              <a:avLst/>
              <a:gdLst>
                <a:gd name="T0" fmla="*/ 88 w 12908"/>
                <a:gd name="T1" fmla="*/ 0 h 2884"/>
                <a:gd name="T2" fmla="*/ 0 w 12908"/>
                <a:gd name="T3" fmla="*/ 85 h 2884"/>
                <a:gd name="T4" fmla="*/ 0 w 12908"/>
                <a:gd name="T5" fmla="*/ 382 h 2884"/>
                <a:gd name="T6" fmla="*/ 88 w 12908"/>
                <a:gd name="T7" fmla="*/ 467 h 2884"/>
                <a:gd name="T8" fmla="*/ 2081 w 12908"/>
                <a:gd name="T9" fmla="*/ 467 h 2884"/>
                <a:gd name="T10" fmla="*/ 2169 w 12908"/>
                <a:gd name="T11" fmla="*/ 382 h 2884"/>
                <a:gd name="T12" fmla="*/ 2169 w 12908"/>
                <a:gd name="T13" fmla="*/ 85 h 2884"/>
                <a:gd name="T14" fmla="*/ 2081 w 12908"/>
                <a:gd name="T15" fmla="*/ 0 h 2884"/>
                <a:gd name="T16" fmla="*/ 88 w 12908"/>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08" h="2884">
                  <a:moveTo>
                    <a:pt x="525" y="0"/>
                  </a:moveTo>
                  <a:cubicBezTo>
                    <a:pt x="235" y="0"/>
                    <a:pt x="0" y="236"/>
                    <a:pt x="0" y="525"/>
                  </a:cubicBezTo>
                  <a:lnTo>
                    <a:pt x="0" y="2359"/>
                  </a:lnTo>
                  <a:cubicBezTo>
                    <a:pt x="0" y="2649"/>
                    <a:pt x="235" y="2884"/>
                    <a:pt x="525" y="2884"/>
                  </a:cubicBezTo>
                  <a:lnTo>
                    <a:pt x="12383" y="2884"/>
                  </a:lnTo>
                  <a:cubicBezTo>
                    <a:pt x="12673" y="2884"/>
                    <a:pt x="12908" y="2649"/>
                    <a:pt x="12908" y="2359"/>
                  </a:cubicBezTo>
                  <a:lnTo>
                    <a:pt x="12908" y="525"/>
                  </a:lnTo>
                  <a:cubicBezTo>
                    <a:pt x="12908" y="236"/>
                    <a:pt x="12673" y="0"/>
                    <a:pt x="12383" y="0"/>
                  </a:cubicBezTo>
                  <a:lnTo>
                    <a:pt x="525" y="0"/>
                  </a:lnTo>
                  <a:close/>
                </a:path>
              </a:pathLst>
            </a:custGeom>
            <a:grpFill/>
            <a:ln w="0">
              <a:solidFill>
                <a:srgbClr val="666699"/>
              </a:solidFill>
              <a:prstDash val="solid"/>
              <a:round/>
              <a:headEnd/>
              <a:tailEnd/>
            </a:ln>
          </p:spPr>
          <p:txBody>
            <a:bodyPr/>
            <a:lstStyle/>
            <a:p>
              <a:pPr algn="ctr">
                <a:defRPr/>
              </a:pPr>
              <a:endParaRPr lang="en-GB" sz="3000" dirty="0">
                <a:solidFill>
                  <a:srgbClr val="002060"/>
                </a:solidFill>
                <a:latin typeface="Gill Sans" charset="0"/>
                <a:sym typeface="Gill Sans" charset="0"/>
              </a:endParaRPr>
            </a:p>
          </p:txBody>
        </p:sp>
        <p:sp>
          <p:nvSpPr>
            <p:cNvPr id="62" name="Freeform 69"/>
            <p:cNvSpPr>
              <a:spLocks/>
            </p:cNvSpPr>
            <p:nvPr/>
          </p:nvSpPr>
          <p:spPr bwMode="auto">
            <a:xfrm>
              <a:off x="1147" y="2371"/>
              <a:ext cx="2169" cy="467"/>
            </a:xfrm>
            <a:custGeom>
              <a:avLst/>
              <a:gdLst>
                <a:gd name="T0" fmla="*/ 88 w 12908"/>
                <a:gd name="T1" fmla="*/ 0 h 2884"/>
                <a:gd name="T2" fmla="*/ 0 w 12908"/>
                <a:gd name="T3" fmla="*/ 85 h 2884"/>
                <a:gd name="T4" fmla="*/ 0 w 12908"/>
                <a:gd name="T5" fmla="*/ 382 h 2884"/>
                <a:gd name="T6" fmla="*/ 88 w 12908"/>
                <a:gd name="T7" fmla="*/ 467 h 2884"/>
                <a:gd name="T8" fmla="*/ 2081 w 12908"/>
                <a:gd name="T9" fmla="*/ 467 h 2884"/>
                <a:gd name="T10" fmla="*/ 2169 w 12908"/>
                <a:gd name="T11" fmla="*/ 382 h 2884"/>
                <a:gd name="T12" fmla="*/ 2169 w 12908"/>
                <a:gd name="T13" fmla="*/ 85 h 2884"/>
                <a:gd name="T14" fmla="*/ 2081 w 12908"/>
                <a:gd name="T15" fmla="*/ 0 h 2884"/>
                <a:gd name="T16" fmla="*/ 88 w 12908"/>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08" h="2884">
                  <a:moveTo>
                    <a:pt x="525" y="0"/>
                  </a:moveTo>
                  <a:cubicBezTo>
                    <a:pt x="235" y="0"/>
                    <a:pt x="0" y="236"/>
                    <a:pt x="0" y="525"/>
                  </a:cubicBezTo>
                  <a:lnTo>
                    <a:pt x="0" y="2359"/>
                  </a:lnTo>
                  <a:cubicBezTo>
                    <a:pt x="0" y="2649"/>
                    <a:pt x="235" y="2884"/>
                    <a:pt x="525" y="2884"/>
                  </a:cubicBezTo>
                  <a:lnTo>
                    <a:pt x="12383" y="2884"/>
                  </a:lnTo>
                  <a:cubicBezTo>
                    <a:pt x="12673" y="2884"/>
                    <a:pt x="12908" y="2649"/>
                    <a:pt x="12908" y="2359"/>
                  </a:cubicBezTo>
                  <a:lnTo>
                    <a:pt x="12908" y="525"/>
                  </a:lnTo>
                  <a:cubicBezTo>
                    <a:pt x="12908" y="236"/>
                    <a:pt x="12673" y="0"/>
                    <a:pt x="12383" y="0"/>
                  </a:cubicBezTo>
                  <a:lnTo>
                    <a:pt x="525" y="0"/>
                  </a:lnTo>
                  <a:close/>
                </a:path>
              </a:pathLst>
            </a:custGeom>
            <a:solidFill>
              <a:schemeClr val="accent1">
                <a:lumMod val="90000"/>
                <a:lumOff val="10000"/>
              </a:schemeClr>
            </a:solidFill>
            <a:ln w="19050" cap="rnd">
              <a:solidFill>
                <a:srgbClr val="666699"/>
              </a:solidFill>
              <a:prstDash val="solid"/>
              <a:round/>
              <a:headEnd/>
              <a:tailEnd/>
            </a:ln>
          </p:spPr>
          <p:txBody>
            <a:bodyPr/>
            <a:lstStyle/>
            <a:p>
              <a:pPr algn="ctr">
                <a:defRPr/>
              </a:pPr>
              <a:endParaRPr lang="en-GB" dirty="0">
                <a:sym typeface="Gill Sans" charset="0"/>
              </a:endParaRPr>
            </a:p>
          </p:txBody>
        </p:sp>
      </p:grpSp>
      <p:sp>
        <p:nvSpPr>
          <p:cNvPr id="7174" name="Rectangle 71"/>
          <p:cNvSpPr>
            <a:spLocks noChangeArrowheads="1"/>
          </p:cNvSpPr>
          <p:nvPr/>
        </p:nvSpPr>
        <p:spPr bwMode="auto">
          <a:xfrm>
            <a:off x="1666875" y="1403350"/>
            <a:ext cx="9779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GROWTH</a:t>
            </a:r>
            <a:endParaRPr lang="en-GB" altLang="en-US" sz="1500" b="1" dirty="0">
              <a:solidFill>
                <a:srgbClr val="000000"/>
              </a:solidFill>
              <a:latin typeface="Verdana" pitchFamily="34" charset="0"/>
              <a:sym typeface="Gill Sans"/>
            </a:endParaRPr>
          </a:p>
        </p:txBody>
      </p:sp>
      <p:grpSp>
        <p:nvGrpSpPr>
          <p:cNvPr id="64" name="Group 74"/>
          <p:cNvGrpSpPr>
            <a:grpSpLocks/>
          </p:cNvGrpSpPr>
          <p:nvPr/>
        </p:nvGrpSpPr>
        <p:grpSpPr bwMode="auto">
          <a:xfrm>
            <a:off x="3413300" y="1351326"/>
            <a:ext cx="2193890" cy="529545"/>
            <a:chOff x="3376" y="2355"/>
            <a:chExt cx="2096" cy="467"/>
          </a:xfrm>
          <a:solidFill>
            <a:srgbClr val="002060"/>
          </a:solidFill>
        </p:grpSpPr>
        <p:sp>
          <p:nvSpPr>
            <p:cNvPr id="65" name="Freeform 72"/>
            <p:cNvSpPr>
              <a:spLocks/>
            </p:cNvSpPr>
            <p:nvPr/>
          </p:nvSpPr>
          <p:spPr bwMode="auto">
            <a:xfrm>
              <a:off x="3376" y="2355"/>
              <a:ext cx="2096" cy="467"/>
            </a:xfrm>
            <a:custGeom>
              <a:avLst/>
              <a:gdLst>
                <a:gd name="T0" fmla="*/ 101 w 12475"/>
                <a:gd name="T1" fmla="*/ 0 h 2884"/>
                <a:gd name="T2" fmla="*/ 0 w 12475"/>
                <a:gd name="T3" fmla="*/ 97 h 2884"/>
                <a:gd name="T4" fmla="*/ 0 w 12475"/>
                <a:gd name="T5" fmla="*/ 370 h 2884"/>
                <a:gd name="T6" fmla="*/ 101 w 12475"/>
                <a:gd name="T7" fmla="*/ 467 h 2884"/>
                <a:gd name="T8" fmla="*/ 1995 w 12475"/>
                <a:gd name="T9" fmla="*/ 467 h 2884"/>
                <a:gd name="T10" fmla="*/ 2096 w 12475"/>
                <a:gd name="T11" fmla="*/ 370 h 2884"/>
                <a:gd name="T12" fmla="*/ 2096 w 12475"/>
                <a:gd name="T13" fmla="*/ 97 h 2884"/>
                <a:gd name="T14" fmla="*/ 1995 w 12475"/>
                <a:gd name="T15" fmla="*/ 0 h 2884"/>
                <a:gd name="T16" fmla="*/ 101 w 12475"/>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2884">
                  <a:moveTo>
                    <a:pt x="600" y="0"/>
                  </a:moveTo>
                  <a:cubicBezTo>
                    <a:pt x="269" y="0"/>
                    <a:pt x="0" y="269"/>
                    <a:pt x="0" y="600"/>
                  </a:cubicBezTo>
                  <a:lnTo>
                    <a:pt x="0" y="2284"/>
                  </a:lnTo>
                  <a:cubicBezTo>
                    <a:pt x="0" y="2615"/>
                    <a:pt x="269" y="2884"/>
                    <a:pt x="600" y="2884"/>
                  </a:cubicBezTo>
                  <a:lnTo>
                    <a:pt x="11875" y="2884"/>
                  </a:lnTo>
                  <a:cubicBezTo>
                    <a:pt x="12207" y="2884"/>
                    <a:pt x="12475" y="2615"/>
                    <a:pt x="12475" y="2284"/>
                  </a:cubicBezTo>
                  <a:lnTo>
                    <a:pt x="12475" y="600"/>
                  </a:lnTo>
                  <a:cubicBezTo>
                    <a:pt x="12475" y="269"/>
                    <a:pt x="12207" y="0"/>
                    <a:pt x="11875" y="0"/>
                  </a:cubicBezTo>
                  <a:lnTo>
                    <a:pt x="600" y="0"/>
                  </a:lnTo>
                  <a:close/>
                </a:path>
              </a:pathLst>
            </a:custGeom>
            <a:grpFill/>
            <a:ln w="0">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sp>
          <p:nvSpPr>
            <p:cNvPr id="66" name="Freeform 73"/>
            <p:cNvSpPr>
              <a:spLocks/>
            </p:cNvSpPr>
            <p:nvPr/>
          </p:nvSpPr>
          <p:spPr bwMode="auto">
            <a:xfrm>
              <a:off x="3376" y="2355"/>
              <a:ext cx="2096" cy="467"/>
            </a:xfrm>
            <a:custGeom>
              <a:avLst/>
              <a:gdLst>
                <a:gd name="T0" fmla="*/ 101 w 12475"/>
                <a:gd name="T1" fmla="*/ 0 h 2884"/>
                <a:gd name="T2" fmla="*/ 0 w 12475"/>
                <a:gd name="T3" fmla="*/ 97 h 2884"/>
                <a:gd name="T4" fmla="*/ 0 w 12475"/>
                <a:gd name="T5" fmla="*/ 370 h 2884"/>
                <a:gd name="T6" fmla="*/ 101 w 12475"/>
                <a:gd name="T7" fmla="*/ 467 h 2884"/>
                <a:gd name="T8" fmla="*/ 1995 w 12475"/>
                <a:gd name="T9" fmla="*/ 467 h 2884"/>
                <a:gd name="T10" fmla="*/ 2096 w 12475"/>
                <a:gd name="T11" fmla="*/ 370 h 2884"/>
                <a:gd name="T12" fmla="*/ 2096 w 12475"/>
                <a:gd name="T13" fmla="*/ 97 h 2884"/>
                <a:gd name="T14" fmla="*/ 1995 w 12475"/>
                <a:gd name="T15" fmla="*/ 0 h 2884"/>
                <a:gd name="T16" fmla="*/ 101 w 12475"/>
                <a:gd name="T17" fmla="*/ 0 h 2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2884">
                  <a:moveTo>
                    <a:pt x="600" y="0"/>
                  </a:moveTo>
                  <a:cubicBezTo>
                    <a:pt x="269" y="0"/>
                    <a:pt x="0" y="269"/>
                    <a:pt x="0" y="600"/>
                  </a:cubicBezTo>
                  <a:lnTo>
                    <a:pt x="0" y="2284"/>
                  </a:lnTo>
                  <a:cubicBezTo>
                    <a:pt x="0" y="2615"/>
                    <a:pt x="269" y="2884"/>
                    <a:pt x="600" y="2884"/>
                  </a:cubicBezTo>
                  <a:lnTo>
                    <a:pt x="11875" y="2884"/>
                  </a:lnTo>
                  <a:cubicBezTo>
                    <a:pt x="12207" y="2884"/>
                    <a:pt x="12475" y="2615"/>
                    <a:pt x="12475" y="2284"/>
                  </a:cubicBezTo>
                  <a:lnTo>
                    <a:pt x="12475" y="600"/>
                  </a:lnTo>
                  <a:cubicBezTo>
                    <a:pt x="12475" y="269"/>
                    <a:pt x="12207" y="0"/>
                    <a:pt x="11875" y="0"/>
                  </a:cubicBezTo>
                  <a:lnTo>
                    <a:pt x="600" y="0"/>
                  </a:lnTo>
                  <a:close/>
                </a:path>
              </a:pathLst>
            </a:custGeom>
            <a:solidFill>
              <a:schemeClr val="accent1">
                <a:lumMod val="90000"/>
                <a:lumOff val="10000"/>
              </a:schemeClr>
            </a:solidFill>
            <a:ln w="19050" cap="rnd">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grpSp>
      <p:sp>
        <p:nvSpPr>
          <p:cNvPr id="7176" name="Rectangle 75"/>
          <p:cNvSpPr>
            <a:spLocks noChangeArrowheads="1"/>
          </p:cNvSpPr>
          <p:nvPr/>
        </p:nvSpPr>
        <p:spPr bwMode="auto">
          <a:xfrm>
            <a:off x="3840163" y="1403350"/>
            <a:ext cx="1330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CAPABILITY</a:t>
            </a:r>
            <a:endParaRPr lang="en-GB" altLang="en-US" sz="1500" b="1" dirty="0">
              <a:solidFill>
                <a:srgbClr val="000000"/>
              </a:solidFill>
              <a:latin typeface="Verdana" pitchFamily="34" charset="0"/>
              <a:sym typeface="Gill Sans"/>
            </a:endParaRPr>
          </a:p>
        </p:txBody>
      </p:sp>
      <p:grpSp>
        <p:nvGrpSpPr>
          <p:cNvPr id="68" name="Group 78"/>
          <p:cNvGrpSpPr>
            <a:grpSpLocks/>
          </p:cNvGrpSpPr>
          <p:nvPr/>
        </p:nvGrpSpPr>
        <p:grpSpPr bwMode="auto">
          <a:xfrm>
            <a:off x="5691975" y="1351324"/>
            <a:ext cx="2279719" cy="528410"/>
            <a:chOff x="5562" y="2357"/>
            <a:chExt cx="2178" cy="466"/>
          </a:xfrm>
          <a:solidFill>
            <a:srgbClr val="002060"/>
          </a:solidFill>
        </p:grpSpPr>
        <p:sp>
          <p:nvSpPr>
            <p:cNvPr id="69" name="Freeform 76"/>
            <p:cNvSpPr>
              <a:spLocks/>
            </p:cNvSpPr>
            <p:nvPr/>
          </p:nvSpPr>
          <p:spPr bwMode="auto">
            <a:xfrm>
              <a:off x="5562" y="2357"/>
              <a:ext cx="2178" cy="466"/>
            </a:xfrm>
            <a:custGeom>
              <a:avLst/>
              <a:gdLst>
                <a:gd name="T0" fmla="*/ 88 w 6483"/>
                <a:gd name="T1" fmla="*/ 0 h 1441"/>
                <a:gd name="T2" fmla="*/ 0 w 6483"/>
                <a:gd name="T3" fmla="*/ 85 h 1441"/>
                <a:gd name="T4" fmla="*/ 0 w 6483"/>
                <a:gd name="T5" fmla="*/ 381 h 1441"/>
                <a:gd name="T6" fmla="*/ 88 w 6483"/>
                <a:gd name="T7" fmla="*/ 466 h 1441"/>
                <a:gd name="T8" fmla="*/ 2090 w 6483"/>
                <a:gd name="T9" fmla="*/ 466 h 1441"/>
                <a:gd name="T10" fmla="*/ 2178 w 6483"/>
                <a:gd name="T11" fmla="*/ 381 h 1441"/>
                <a:gd name="T12" fmla="*/ 2178 w 6483"/>
                <a:gd name="T13" fmla="*/ 85 h 1441"/>
                <a:gd name="T14" fmla="*/ 2090 w 6483"/>
                <a:gd name="T15" fmla="*/ 0 h 1441"/>
                <a:gd name="T16" fmla="*/ 88 w 6483"/>
                <a:gd name="T17" fmla="*/ 0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3" h="1441">
                  <a:moveTo>
                    <a:pt x="262" y="0"/>
                  </a:moveTo>
                  <a:cubicBezTo>
                    <a:pt x="118" y="0"/>
                    <a:pt x="0" y="117"/>
                    <a:pt x="0" y="262"/>
                  </a:cubicBezTo>
                  <a:lnTo>
                    <a:pt x="0" y="1179"/>
                  </a:lnTo>
                  <a:cubicBezTo>
                    <a:pt x="0" y="1324"/>
                    <a:pt x="118" y="1441"/>
                    <a:pt x="262" y="1441"/>
                  </a:cubicBezTo>
                  <a:lnTo>
                    <a:pt x="6221" y="1441"/>
                  </a:lnTo>
                  <a:cubicBezTo>
                    <a:pt x="6366" y="1441"/>
                    <a:pt x="6483" y="1324"/>
                    <a:pt x="6483" y="1179"/>
                  </a:cubicBezTo>
                  <a:lnTo>
                    <a:pt x="6483" y="262"/>
                  </a:lnTo>
                  <a:cubicBezTo>
                    <a:pt x="6483" y="117"/>
                    <a:pt x="6366" y="0"/>
                    <a:pt x="6221" y="0"/>
                  </a:cubicBezTo>
                  <a:lnTo>
                    <a:pt x="262" y="0"/>
                  </a:lnTo>
                  <a:close/>
                </a:path>
              </a:pathLst>
            </a:custGeom>
            <a:grpFill/>
            <a:ln w="0">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sp>
          <p:nvSpPr>
            <p:cNvPr id="70" name="Freeform 77"/>
            <p:cNvSpPr>
              <a:spLocks/>
            </p:cNvSpPr>
            <p:nvPr/>
          </p:nvSpPr>
          <p:spPr bwMode="auto">
            <a:xfrm>
              <a:off x="5562" y="2357"/>
              <a:ext cx="2178" cy="466"/>
            </a:xfrm>
            <a:custGeom>
              <a:avLst/>
              <a:gdLst>
                <a:gd name="T0" fmla="*/ 88 w 6483"/>
                <a:gd name="T1" fmla="*/ 0 h 1441"/>
                <a:gd name="T2" fmla="*/ 0 w 6483"/>
                <a:gd name="T3" fmla="*/ 85 h 1441"/>
                <a:gd name="T4" fmla="*/ 0 w 6483"/>
                <a:gd name="T5" fmla="*/ 381 h 1441"/>
                <a:gd name="T6" fmla="*/ 88 w 6483"/>
                <a:gd name="T7" fmla="*/ 466 h 1441"/>
                <a:gd name="T8" fmla="*/ 2090 w 6483"/>
                <a:gd name="T9" fmla="*/ 466 h 1441"/>
                <a:gd name="T10" fmla="*/ 2178 w 6483"/>
                <a:gd name="T11" fmla="*/ 381 h 1441"/>
                <a:gd name="T12" fmla="*/ 2178 w 6483"/>
                <a:gd name="T13" fmla="*/ 85 h 1441"/>
                <a:gd name="T14" fmla="*/ 2090 w 6483"/>
                <a:gd name="T15" fmla="*/ 0 h 1441"/>
                <a:gd name="T16" fmla="*/ 88 w 6483"/>
                <a:gd name="T17" fmla="*/ 0 h 1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3" h="1441">
                  <a:moveTo>
                    <a:pt x="262" y="0"/>
                  </a:moveTo>
                  <a:cubicBezTo>
                    <a:pt x="118" y="0"/>
                    <a:pt x="0" y="117"/>
                    <a:pt x="0" y="262"/>
                  </a:cubicBezTo>
                  <a:lnTo>
                    <a:pt x="0" y="1179"/>
                  </a:lnTo>
                  <a:cubicBezTo>
                    <a:pt x="0" y="1324"/>
                    <a:pt x="118" y="1441"/>
                    <a:pt x="262" y="1441"/>
                  </a:cubicBezTo>
                  <a:lnTo>
                    <a:pt x="6221" y="1441"/>
                  </a:lnTo>
                  <a:cubicBezTo>
                    <a:pt x="6366" y="1441"/>
                    <a:pt x="6483" y="1324"/>
                    <a:pt x="6483" y="1179"/>
                  </a:cubicBezTo>
                  <a:lnTo>
                    <a:pt x="6483" y="262"/>
                  </a:lnTo>
                  <a:cubicBezTo>
                    <a:pt x="6483" y="117"/>
                    <a:pt x="6366" y="0"/>
                    <a:pt x="6221" y="0"/>
                  </a:cubicBezTo>
                  <a:lnTo>
                    <a:pt x="262" y="0"/>
                  </a:lnTo>
                  <a:close/>
                </a:path>
              </a:pathLst>
            </a:custGeom>
            <a:solidFill>
              <a:schemeClr val="accent1">
                <a:lumMod val="90000"/>
                <a:lumOff val="10000"/>
              </a:schemeClr>
            </a:solidFill>
            <a:ln w="17463" cap="rnd">
              <a:solidFill>
                <a:srgbClr val="666699"/>
              </a:solidFill>
              <a:prstDash val="solid"/>
              <a:round/>
              <a:headEnd/>
              <a:tailEnd/>
            </a:ln>
          </p:spPr>
          <p:txBody>
            <a:bodyPr/>
            <a:lstStyle/>
            <a:p>
              <a:pPr algn="ctr">
                <a:defRPr/>
              </a:pPr>
              <a:endParaRPr lang="en-GB" sz="3000" dirty="0">
                <a:solidFill>
                  <a:srgbClr val="000000"/>
                </a:solidFill>
                <a:latin typeface="Gill Sans" charset="0"/>
                <a:sym typeface="Gill Sans" charset="0"/>
              </a:endParaRPr>
            </a:p>
          </p:txBody>
        </p:sp>
      </p:grpSp>
      <p:sp>
        <p:nvSpPr>
          <p:cNvPr id="7178" name="Rectangle 79"/>
          <p:cNvSpPr>
            <a:spLocks noChangeArrowheads="1"/>
          </p:cNvSpPr>
          <p:nvPr/>
        </p:nvSpPr>
        <p:spPr bwMode="auto">
          <a:xfrm>
            <a:off x="6261100" y="1403350"/>
            <a:ext cx="1495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GB" altLang="en-US" sz="1500" b="1" dirty="0">
                <a:solidFill>
                  <a:srgbClr val="FFFFFF"/>
                </a:solidFill>
                <a:latin typeface="Verdana" pitchFamily="34" charset="0"/>
                <a:sym typeface="Gill Sans"/>
              </a:rPr>
              <a:t>GOVERNANCE</a:t>
            </a:r>
            <a:endParaRPr lang="en-GB" altLang="en-US" sz="1500" b="1" dirty="0">
              <a:solidFill>
                <a:srgbClr val="000000"/>
              </a:solidFill>
              <a:latin typeface="Verdana" pitchFamily="34" charset="0"/>
              <a:sym typeface="Gill Sans"/>
            </a:endParaRPr>
          </a:p>
        </p:txBody>
      </p:sp>
      <p:sp>
        <p:nvSpPr>
          <p:cNvPr id="7179" name="Freeform 118"/>
          <p:cNvSpPr>
            <a:spLocks/>
          </p:cNvSpPr>
          <p:nvPr/>
        </p:nvSpPr>
        <p:spPr bwMode="auto">
          <a:xfrm>
            <a:off x="3346450" y="2673350"/>
            <a:ext cx="2317750" cy="3284538"/>
          </a:xfrm>
          <a:custGeom>
            <a:avLst/>
            <a:gdLst>
              <a:gd name="T0" fmla="*/ 46613174 w 12475"/>
              <a:gd name="T1" fmla="*/ 0 h 13634"/>
              <a:gd name="T2" fmla="*/ 0 w 12475"/>
              <a:gd name="T3" fmla="*/ 68817586 h 13634"/>
              <a:gd name="T4" fmla="*/ 0 w 12475"/>
              <a:gd name="T5" fmla="*/ 928342607 h 13634"/>
              <a:gd name="T6" fmla="*/ 46613174 w 12475"/>
              <a:gd name="T7" fmla="*/ 997087144 h 13634"/>
              <a:gd name="T8" fmla="*/ 571394472 w 12475"/>
              <a:gd name="T9" fmla="*/ 997087144 h 13634"/>
              <a:gd name="T10" fmla="*/ 617958060 w 12475"/>
              <a:gd name="T11" fmla="*/ 928342607 h 13634"/>
              <a:gd name="T12" fmla="*/ 617958060 w 12475"/>
              <a:gd name="T13" fmla="*/ 68817586 h 13634"/>
              <a:gd name="T14" fmla="*/ 571394472 w 12475"/>
              <a:gd name="T15" fmla="*/ 0 h 13634"/>
              <a:gd name="T16" fmla="*/ 46613174 w 12475"/>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13634">
                <a:moveTo>
                  <a:pt x="941" y="0"/>
                </a:moveTo>
                <a:cubicBezTo>
                  <a:pt x="422" y="0"/>
                  <a:pt x="0" y="421"/>
                  <a:pt x="0" y="941"/>
                </a:cubicBezTo>
                <a:lnTo>
                  <a:pt x="0" y="12694"/>
                </a:lnTo>
                <a:cubicBezTo>
                  <a:pt x="0" y="13213"/>
                  <a:pt x="422" y="13634"/>
                  <a:pt x="941" y="13634"/>
                </a:cubicBezTo>
                <a:lnTo>
                  <a:pt x="11535" y="13634"/>
                </a:lnTo>
                <a:cubicBezTo>
                  <a:pt x="12054" y="13634"/>
                  <a:pt x="12475" y="13213"/>
                  <a:pt x="12475" y="12694"/>
                </a:cubicBezTo>
                <a:lnTo>
                  <a:pt x="12475" y="941"/>
                </a:lnTo>
                <a:cubicBezTo>
                  <a:pt x="12475" y="421"/>
                  <a:pt x="12054" y="0"/>
                  <a:pt x="11535" y="0"/>
                </a:cubicBezTo>
                <a:lnTo>
                  <a:pt x="941" y="0"/>
                </a:lnTo>
                <a:close/>
              </a:path>
            </a:pathLst>
          </a:custGeom>
          <a:noFill/>
          <a:ln w="27051"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lIns="65300" tIns="32649" rIns="65300" bIns="32649"/>
          <a:lstStyle/>
          <a:p>
            <a:endParaRPr lang="en-GB" dirty="0"/>
          </a:p>
        </p:txBody>
      </p:sp>
      <p:grpSp>
        <p:nvGrpSpPr>
          <p:cNvPr id="7180" name="Group 121"/>
          <p:cNvGrpSpPr>
            <a:grpSpLocks/>
          </p:cNvGrpSpPr>
          <p:nvPr/>
        </p:nvGrpSpPr>
        <p:grpSpPr bwMode="auto">
          <a:xfrm>
            <a:off x="992188" y="2665415"/>
            <a:ext cx="2260600" cy="3292473"/>
            <a:chOff x="1115" y="2821"/>
            <a:chExt cx="2159" cy="2206"/>
          </a:xfrm>
        </p:grpSpPr>
        <p:sp>
          <p:nvSpPr>
            <p:cNvPr id="7203" name="Freeform 119"/>
            <p:cNvSpPr>
              <a:spLocks/>
            </p:cNvSpPr>
            <p:nvPr/>
          </p:nvSpPr>
          <p:spPr bwMode="auto">
            <a:xfrm>
              <a:off x="1115" y="2821"/>
              <a:ext cx="2159" cy="2206"/>
            </a:xfrm>
            <a:custGeom>
              <a:avLst/>
              <a:gdLst>
                <a:gd name="T0" fmla="*/ 27 w 12850"/>
                <a:gd name="T1" fmla="*/ 0 h 13634"/>
                <a:gd name="T2" fmla="*/ 0 w 12850"/>
                <a:gd name="T3" fmla="*/ 25 h 13634"/>
                <a:gd name="T4" fmla="*/ 0 w 12850"/>
                <a:gd name="T5" fmla="*/ 332 h 13634"/>
                <a:gd name="T6" fmla="*/ 27 w 12850"/>
                <a:gd name="T7" fmla="*/ 357 h 13634"/>
                <a:gd name="T8" fmla="*/ 335 w 12850"/>
                <a:gd name="T9" fmla="*/ 357 h 13634"/>
                <a:gd name="T10" fmla="*/ 363 w 12850"/>
                <a:gd name="T11" fmla="*/ 332 h 13634"/>
                <a:gd name="T12" fmla="*/ 363 w 12850"/>
                <a:gd name="T13" fmla="*/ 25 h 13634"/>
                <a:gd name="T14" fmla="*/ 335 w 12850"/>
                <a:gd name="T15" fmla="*/ 0 h 13634"/>
                <a:gd name="T16" fmla="*/ 27 w 12850"/>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50" h="13634">
                  <a:moveTo>
                    <a:pt x="968" y="0"/>
                  </a:moveTo>
                  <a:cubicBezTo>
                    <a:pt x="433" y="0"/>
                    <a:pt x="0" y="434"/>
                    <a:pt x="0" y="969"/>
                  </a:cubicBezTo>
                  <a:lnTo>
                    <a:pt x="0" y="12665"/>
                  </a:lnTo>
                  <a:cubicBezTo>
                    <a:pt x="0" y="13200"/>
                    <a:pt x="433" y="13634"/>
                    <a:pt x="968" y="13634"/>
                  </a:cubicBezTo>
                  <a:lnTo>
                    <a:pt x="11881" y="13634"/>
                  </a:lnTo>
                  <a:cubicBezTo>
                    <a:pt x="12416" y="13634"/>
                    <a:pt x="12850" y="13200"/>
                    <a:pt x="12850" y="12665"/>
                  </a:cubicBezTo>
                  <a:lnTo>
                    <a:pt x="12850" y="969"/>
                  </a:lnTo>
                  <a:cubicBezTo>
                    <a:pt x="12850" y="434"/>
                    <a:pt x="12416" y="0"/>
                    <a:pt x="11881" y="0"/>
                  </a:cubicBezTo>
                  <a:lnTo>
                    <a:pt x="968" y="0"/>
                  </a:lnTo>
                  <a:close/>
                </a:path>
              </a:pathLst>
            </a:custGeom>
            <a:solidFill>
              <a:srgbClr val="FFFFFF"/>
            </a:solidFill>
            <a:ln w="0">
              <a:solidFill>
                <a:srgbClr val="666699"/>
              </a:solidFill>
              <a:prstDash val="solid"/>
              <a:round/>
              <a:headEnd/>
              <a:tailEnd/>
            </a:ln>
          </p:spPr>
          <p:txBody>
            <a:bodyPr/>
            <a:lstStyle/>
            <a:p>
              <a:endParaRPr lang="en-GB" dirty="0"/>
            </a:p>
          </p:txBody>
        </p:sp>
        <p:sp>
          <p:nvSpPr>
            <p:cNvPr id="7204" name="Freeform 120"/>
            <p:cNvSpPr>
              <a:spLocks/>
            </p:cNvSpPr>
            <p:nvPr/>
          </p:nvSpPr>
          <p:spPr bwMode="auto">
            <a:xfrm>
              <a:off x="1115" y="2821"/>
              <a:ext cx="2159" cy="2206"/>
            </a:xfrm>
            <a:custGeom>
              <a:avLst/>
              <a:gdLst>
                <a:gd name="T0" fmla="*/ 27 w 12850"/>
                <a:gd name="T1" fmla="*/ 0 h 13634"/>
                <a:gd name="T2" fmla="*/ 0 w 12850"/>
                <a:gd name="T3" fmla="*/ 25 h 13634"/>
                <a:gd name="T4" fmla="*/ 0 w 12850"/>
                <a:gd name="T5" fmla="*/ 332 h 13634"/>
                <a:gd name="T6" fmla="*/ 27 w 12850"/>
                <a:gd name="T7" fmla="*/ 357 h 13634"/>
                <a:gd name="T8" fmla="*/ 335 w 12850"/>
                <a:gd name="T9" fmla="*/ 357 h 13634"/>
                <a:gd name="T10" fmla="*/ 363 w 12850"/>
                <a:gd name="T11" fmla="*/ 332 h 13634"/>
                <a:gd name="T12" fmla="*/ 363 w 12850"/>
                <a:gd name="T13" fmla="*/ 25 h 13634"/>
                <a:gd name="T14" fmla="*/ 335 w 12850"/>
                <a:gd name="T15" fmla="*/ 0 h 13634"/>
                <a:gd name="T16" fmla="*/ 27 w 12850"/>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50" h="13634">
                  <a:moveTo>
                    <a:pt x="968" y="0"/>
                  </a:moveTo>
                  <a:cubicBezTo>
                    <a:pt x="433" y="0"/>
                    <a:pt x="0" y="434"/>
                    <a:pt x="0" y="969"/>
                  </a:cubicBezTo>
                  <a:lnTo>
                    <a:pt x="0" y="12665"/>
                  </a:lnTo>
                  <a:cubicBezTo>
                    <a:pt x="0" y="13200"/>
                    <a:pt x="433" y="13634"/>
                    <a:pt x="968" y="13634"/>
                  </a:cubicBezTo>
                  <a:lnTo>
                    <a:pt x="11881" y="13634"/>
                  </a:lnTo>
                  <a:cubicBezTo>
                    <a:pt x="12416" y="13634"/>
                    <a:pt x="12850" y="13200"/>
                    <a:pt x="12850" y="12665"/>
                  </a:cubicBezTo>
                  <a:lnTo>
                    <a:pt x="12850" y="969"/>
                  </a:lnTo>
                  <a:cubicBezTo>
                    <a:pt x="12850" y="434"/>
                    <a:pt x="12416" y="0"/>
                    <a:pt x="11881" y="0"/>
                  </a:cubicBezTo>
                  <a:lnTo>
                    <a:pt x="968" y="0"/>
                  </a:lnTo>
                  <a:close/>
                </a:path>
              </a:pathLst>
            </a:custGeom>
            <a:noFill/>
            <a:ln w="26988"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79" name="AutoShape 216"/>
          <p:cNvSpPr>
            <a:spLocks noChangeArrowheads="1"/>
          </p:cNvSpPr>
          <p:nvPr/>
        </p:nvSpPr>
        <p:spPr bwMode="auto">
          <a:xfrm>
            <a:off x="2225675" y="785813"/>
            <a:ext cx="1092200"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p>
            <a:pPr algn="ctr">
              <a:defRPr/>
            </a:pPr>
            <a:r>
              <a:rPr lang="en-GB" sz="1000" b="1" dirty="0">
                <a:solidFill>
                  <a:srgbClr val="000000"/>
                </a:solidFill>
                <a:latin typeface="Verdana" pitchFamily="34" charset="0"/>
                <a:sym typeface="Gill Sans" charset="0"/>
              </a:rPr>
              <a:t> Focus Marke</a:t>
            </a:r>
            <a:r>
              <a:rPr lang="en-GB" sz="1050" b="1" dirty="0">
                <a:solidFill>
                  <a:srgbClr val="000000"/>
                </a:solidFill>
                <a:latin typeface="Verdana" pitchFamily="34" charset="0"/>
                <a:sym typeface="Gill Sans" charset="0"/>
              </a:rPr>
              <a:t>ts</a:t>
            </a:r>
          </a:p>
        </p:txBody>
      </p:sp>
      <p:sp>
        <p:nvSpPr>
          <p:cNvPr id="7182" name="AutoShape 218"/>
          <p:cNvSpPr>
            <a:spLocks noChangeArrowheads="1"/>
          </p:cNvSpPr>
          <p:nvPr/>
        </p:nvSpPr>
        <p:spPr bwMode="auto">
          <a:xfrm>
            <a:off x="992189" y="785813"/>
            <a:ext cx="1210468"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100" b="1" dirty="0">
                <a:solidFill>
                  <a:srgbClr val="000000"/>
                </a:solidFill>
                <a:latin typeface="Verdana" pitchFamily="34" charset="0"/>
                <a:sym typeface="Gill Sans"/>
              </a:rPr>
              <a:t>3 Year growth targets</a:t>
            </a:r>
            <a:endParaRPr lang="en-GB" altLang="en-US" b="1" dirty="0">
              <a:solidFill>
                <a:srgbClr val="000000"/>
              </a:solidFill>
              <a:latin typeface="Verdana" pitchFamily="34" charset="0"/>
              <a:sym typeface="Gill Sans"/>
            </a:endParaRPr>
          </a:p>
        </p:txBody>
      </p:sp>
      <p:sp>
        <p:nvSpPr>
          <p:cNvPr id="82" name="AutoShape 221"/>
          <p:cNvSpPr>
            <a:spLocks noChangeArrowheads="1"/>
          </p:cNvSpPr>
          <p:nvPr/>
        </p:nvSpPr>
        <p:spPr bwMode="auto">
          <a:xfrm>
            <a:off x="3413125" y="785813"/>
            <a:ext cx="21367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Global Capabilities</a:t>
            </a:r>
          </a:p>
        </p:txBody>
      </p:sp>
      <p:sp>
        <p:nvSpPr>
          <p:cNvPr id="7184" name="AutoShape 223"/>
          <p:cNvSpPr>
            <a:spLocks noChangeArrowheads="1"/>
          </p:cNvSpPr>
          <p:nvPr/>
        </p:nvSpPr>
        <p:spPr bwMode="auto">
          <a:xfrm>
            <a:off x="5691188" y="785813"/>
            <a:ext cx="1235075" cy="5143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Regional &amp; Global Structures</a:t>
            </a:r>
          </a:p>
        </p:txBody>
      </p:sp>
      <p:sp>
        <p:nvSpPr>
          <p:cNvPr id="87" name="AutoShape 228"/>
          <p:cNvSpPr>
            <a:spLocks noChangeArrowheads="1"/>
          </p:cNvSpPr>
          <p:nvPr/>
        </p:nvSpPr>
        <p:spPr bwMode="auto">
          <a:xfrm>
            <a:off x="992188" y="1970088"/>
            <a:ext cx="2278062"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a:t>
            </a:r>
            <a:r>
              <a:rPr lang="en-GB" sz="1000" b="1" dirty="0">
                <a:solidFill>
                  <a:srgbClr val="000000"/>
                </a:solidFill>
                <a:latin typeface="Verdana" pitchFamily="34" charset="0"/>
                <a:sym typeface="Gill Sans" charset="0"/>
              </a:rPr>
              <a:t>Creating &amp; Championing the programmes  for growth in countries </a:t>
            </a:r>
            <a:r>
              <a:rPr lang="en-GB" sz="1050" b="1" dirty="0">
                <a:solidFill>
                  <a:srgbClr val="000000"/>
                </a:solidFill>
                <a:latin typeface="Verdana" pitchFamily="34" charset="0"/>
                <a:sym typeface="Gill Sans" charset="0"/>
              </a:rPr>
              <a:t>and regions”</a:t>
            </a:r>
          </a:p>
        </p:txBody>
      </p:sp>
      <p:sp>
        <p:nvSpPr>
          <p:cNvPr id="89" name="AutoShape 233"/>
          <p:cNvSpPr>
            <a:spLocks noChangeArrowheads="1"/>
          </p:cNvSpPr>
          <p:nvPr/>
        </p:nvSpPr>
        <p:spPr bwMode="auto">
          <a:xfrm>
            <a:off x="3413125" y="1970088"/>
            <a:ext cx="2230438"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p>
            <a:pPr algn="ctr">
              <a:defRPr/>
            </a:pPr>
            <a:r>
              <a:rPr lang="en-GB" sz="1050" b="1" dirty="0">
                <a:solidFill>
                  <a:srgbClr val="000000"/>
                </a:solidFill>
                <a:latin typeface="Verdana" pitchFamily="34" charset="0"/>
                <a:sym typeface="Gill Sans" charset="0"/>
              </a:rPr>
              <a:t>“Service Provision in Education, Membership &amp; Finance” </a:t>
            </a:r>
          </a:p>
        </p:txBody>
      </p:sp>
      <p:sp>
        <p:nvSpPr>
          <p:cNvPr id="7187" name="AutoShape 235"/>
          <p:cNvSpPr>
            <a:spLocks noChangeArrowheads="1"/>
          </p:cNvSpPr>
          <p:nvPr/>
        </p:nvSpPr>
        <p:spPr bwMode="auto">
          <a:xfrm>
            <a:off x="5740400" y="1970088"/>
            <a:ext cx="2232025" cy="5651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0" tIns="32649" rIns="65300" bIns="32649"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000" b="1" dirty="0">
                <a:solidFill>
                  <a:srgbClr val="000000"/>
                </a:solidFill>
                <a:latin typeface="Verdana" pitchFamily="34" charset="0"/>
                <a:sym typeface="Gill Sans"/>
              </a:rPr>
              <a:t>“Guardianship of the Charter &amp; Leadership of the Institute ” </a:t>
            </a:r>
          </a:p>
        </p:txBody>
      </p:sp>
      <p:sp>
        <p:nvSpPr>
          <p:cNvPr id="7188" name="Text Box 271"/>
          <p:cNvSpPr txBox="1">
            <a:spLocks noChangeArrowheads="1"/>
          </p:cNvSpPr>
          <p:nvPr/>
        </p:nvSpPr>
        <p:spPr bwMode="auto">
          <a:xfrm rot="-880026">
            <a:off x="119063" y="128588"/>
            <a:ext cx="1212850" cy="742950"/>
          </a:xfrm>
          <a:prstGeom prst="rect">
            <a:avLst/>
          </a:prstGeom>
          <a:solidFill>
            <a:srgbClr val="A27C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100" b="1" dirty="0">
                <a:solidFill>
                  <a:srgbClr val="FFFFFF"/>
                </a:solidFill>
                <a:latin typeface="Verdana" pitchFamily="34" charset="0"/>
                <a:sym typeface="Gill Sans"/>
              </a:rPr>
              <a:t>2016 -17 CILT International Priorities </a:t>
            </a:r>
            <a:endParaRPr lang="en-GB" altLang="en-US" sz="1100" dirty="0">
              <a:solidFill>
                <a:srgbClr val="FFFFFF"/>
              </a:solidFill>
              <a:latin typeface="Verdana" pitchFamily="34" charset="0"/>
              <a:sym typeface="Gill Sans"/>
            </a:endParaRPr>
          </a:p>
        </p:txBody>
      </p:sp>
      <p:sp>
        <p:nvSpPr>
          <p:cNvPr id="7189" name="Text Box 287"/>
          <p:cNvSpPr txBox="1">
            <a:spLocks noChangeArrowheads="1"/>
          </p:cNvSpPr>
          <p:nvPr/>
        </p:nvSpPr>
        <p:spPr bwMode="auto">
          <a:xfrm rot="877773">
            <a:off x="7786688" y="242888"/>
            <a:ext cx="1293812" cy="434975"/>
          </a:xfrm>
          <a:prstGeom prst="rect">
            <a:avLst/>
          </a:prstGeom>
          <a:solidFill>
            <a:srgbClr val="A27C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200" b="1" dirty="0">
                <a:solidFill>
                  <a:srgbClr val="FFFFFF"/>
                </a:solidFill>
                <a:latin typeface="Verdana" pitchFamily="34" charset="0"/>
                <a:sym typeface="Gill Sans"/>
              </a:rPr>
              <a:t>Partner for Life</a:t>
            </a:r>
          </a:p>
        </p:txBody>
      </p:sp>
      <p:sp>
        <p:nvSpPr>
          <p:cNvPr id="95" name="AutoShape 300"/>
          <p:cNvSpPr>
            <a:spLocks noChangeArrowheads="1"/>
          </p:cNvSpPr>
          <p:nvPr/>
        </p:nvSpPr>
        <p:spPr bwMode="auto">
          <a:xfrm>
            <a:off x="1989138" y="1674813"/>
            <a:ext cx="427037" cy="295275"/>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chemeClr val="accent2">
                  <a:lumMod val="60000"/>
                  <a:lumOff val="40000"/>
                </a:schemeClr>
              </a:solidFill>
              <a:latin typeface="Gill Sans" charset="0"/>
              <a:sym typeface="Gill Sans" charset="0"/>
            </a:endParaRPr>
          </a:p>
        </p:txBody>
      </p:sp>
      <p:sp>
        <p:nvSpPr>
          <p:cNvPr id="96" name="AutoShape 301"/>
          <p:cNvSpPr>
            <a:spLocks noChangeArrowheads="1"/>
          </p:cNvSpPr>
          <p:nvPr/>
        </p:nvSpPr>
        <p:spPr bwMode="auto">
          <a:xfrm>
            <a:off x="4275138" y="1671638"/>
            <a:ext cx="427037" cy="307975"/>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rgbClr val="000000"/>
              </a:solidFill>
              <a:latin typeface="Gill Sans" charset="0"/>
              <a:sym typeface="Gill Sans" charset="0"/>
            </a:endParaRPr>
          </a:p>
        </p:txBody>
      </p:sp>
      <p:sp>
        <p:nvSpPr>
          <p:cNvPr id="97" name="AutoShape 302"/>
          <p:cNvSpPr>
            <a:spLocks noChangeArrowheads="1"/>
          </p:cNvSpPr>
          <p:nvPr/>
        </p:nvSpPr>
        <p:spPr bwMode="auto">
          <a:xfrm>
            <a:off x="6594475" y="1660525"/>
            <a:ext cx="427038" cy="309563"/>
          </a:xfrm>
          <a:prstGeom prst="downArrow">
            <a:avLst>
              <a:gd name="adj1" fmla="val 50000"/>
              <a:gd name="adj2" fmla="val 25000"/>
            </a:avLst>
          </a:prstGeom>
          <a:solidFill>
            <a:schemeClr val="accent2">
              <a:lumMod val="60000"/>
              <a:lumOff val="40000"/>
            </a:schemeClr>
          </a:solidFill>
          <a:ln w="9525" algn="ctr">
            <a:solidFill>
              <a:schemeClr val="bg1"/>
            </a:solidFill>
            <a:miter lim="800000"/>
            <a:headEnd/>
            <a:tailEnd/>
          </a:ln>
          <a:effectLst/>
          <a:extLst/>
        </p:spPr>
        <p:txBody>
          <a:bodyPr wrap="none" lIns="65300" tIns="32649" rIns="65300" bIns="32649" anchor="ctr"/>
          <a:lstStyle/>
          <a:p>
            <a:pPr algn="ctr">
              <a:defRPr/>
            </a:pPr>
            <a:endParaRPr lang="en-US" sz="3000" dirty="0">
              <a:solidFill>
                <a:srgbClr val="7030A0"/>
              </a:solidFill>
              <a:latin typeface="Gill Sans" charset="0"/>
              <a:sym typeface="Gill Sans" charset="0"/>
            </a:endParaRPr>
          </a:p>
        </p:txBody>
      </p:sp>
      <p:sp>
        <p:nvSpPr>
          <p:cNvPr id="7193" name="Text Box 271"/>
          <p:cNvSpPr txBox="1">
            <a:spLocks noChangeArrowheads="1"/>
          </p:cNvSpPr>
          <p:nvPr/>
        </p:nvSpPr>
        <p:spPr bwMode="auto">
          <a:xfrm>
            <a:off x="2444750" y="5957888"/>
            <a:ext cx="4167188" cy="434975"/>
          </a:xfrm>
          <a:prstGeom prst="rect">
            <a:avLst/>
          </a:prstGeom>
          <a:solidFill>
            <a:srgbClr val="A27C4A"/>
          </a:solidFill>
          <a:ln w="9525">
            <a:solidFill>
              <a:schemeClr val="bg1"/>
            </a:solidFill>
            <a:miter lim="800000"/>
            <a:headEnd/>
            <a:tailEnd/>
          </a:ln>
        </p:spPr>
        <p:txBody>
          <a:bodyPr lIns="65300" tIns="32649" rIns="65300" bIns="32649">
            <a:spAutoFit/>
          </a:bodyPr>
          <a:lstStyle>
            <a:lvl1pPr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1279525"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1279525"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eaLnBrk="1" hangingPunct="1">
              <a:spcBef>
                <a:spcPct val="0"/>
              </a:spcBef>
              <a:buClrTx/>
              <a:buFontTx/>
              <a:buNone/>
            </a:pPr>
            <a:r>
              <a:rPr lang="en-GB" altLang="en-US" sz="1200" b="1" dirty="0">
                <a:solidFill>
                  <a:srgbClr val="FFFFFF"/>
                </a:solidFill>
                <a:latin typeface="Verdana" pitchFamily="34" charset="0"/>
                <a:sym typeface="Gill Sans"/>
              </a:rPr>
              <a:t>First Choice for Transport &amp; Supply Chain Professionals</a:t>
            </a:r>
          </a:p>
        </p:txBody>
      </p:sp>
      <p:sp>
        <p:nvSpPr>
          <p:cNvPr id="7194" name="AutoShape 221"/>
          <p:cNvSpPr>
            <a:spLocks noChangeArrowheads="1"/>
          </p:cNvSpPr>
          <p:nvPr/>
        </p:nvSpPr>
        <p:spPr bwMode="auto">
          <a:xfrm>
            <a:off x="1406211" y="87313"/>
            <a:ext cx="6347139" cy="403225"/>
          </a:xfrm>
          <a:prstGeom prst="flowChartAlternate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0" tIns="32649" rIns="65300" bIns="32649" anchor="ctr"/>
          <a:lstStyle>
            <a:lvl1pPr defTabSz="912813" eaLnBrk="0" hangingPunct="0">
              <a:defRPr>
                <a:solidFill>
                  <a:schemeClr val="tx1"/>
                </a:solidFill>
                <a:latin typeface="Calibri" pitchFamily="34" charset="0"/>
                <a:ea typeface="MS PGothic" pitchFamily="34" charset="-128"/>
              </a:defRPr>
            </a:lvl1pPr>
            <a:lvl2pPr marL="742950" indent="-285750" defTabSz="912813" eaLnBrk="0" hangingPunct="0">
              <a:defRPr>
                <a:solidFill>
                  <a:schemeClr val="tx1"/>
                </a:solidFill>
                <a:latin typeface="Calibri" pitchFamily="34" charset="0"/>
                <a:ea typeface="MS PGothic" pitchFamily="34" charset="-128"/>
              </a:defRPr>
            </a:lvl2pPr>
            <a:lvl3pPr marL="1143000" indent="-228600" defTabSz="912813" eaLnBrk="0" hangingPunct="0">
              <a:defRPr>
                <a:solidFill>
                  <a:schemeClr val="tx1"/>
                </a:solidFill>
                <a:latin typeface="Calibri" pitchFamily="34" charset="0"/>
                <a:ea typeface="MS PGothic" pitchFamily="34" charset="-128"/>
              </a:defRPr>
            </a:lvl3pPr>
            <a:lvl4pPr marL="1600200" indent="-228600" defTabSz="912813" eaLnBrk="0" hangingPunct="0">
              <a:defRPr>
                <a:solidFill>
                  <a:schemeClr val="tx1"/>
                </a:solidFill>
                <a:latin typeface="Calibri" pitchFamily="34" charset="0"/>
                <a:ea typeface="MS PGothic" pitchFamily="34" charset="-128"/>
              </a:defRPr>
            </a:lvl4pPr>
            <a:lvl5pPr marL="2057400" indent="-228600" defTabSz="912813" eaLnBrk="0" hangingPunct="0">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altLang="en-US" sz="1200" b="1" dirty="0">
                <a:solidFill>
                  <a:srgbClr val="604A7B"/>
                </a:solidFill>
                <a:latin typeface="Verdana" pitchFamily="34" charset="0"/>
                <a:sym typeface="Gill Sans"/>
              </a:rPr>
              <a:t>Creating the Pathway to be the leading Professional Organisation for all in</a:t>
            </a:r>
          </a:p>
          <a:p>
            <a:pPr algn="ctr" eaLnBrk="1" hangingPunct="1"/>
            <a:r>
              <a:rPr lang="en-GB" altLang="en-US" sz="1200" b="1" dirty="0">
                <a:solidFill>
                  <a:srgbClr val="604A7B"/>
                </a:solidFill>
                <a:latin typeface="Verdana" pitchFamily="34" charset="0"/>
                <a:sym typeface="Gill Sans"/>
              </a:rPr>
              <a:t>Supply Chain, Logistics and Transport   </a:t>
            </a:r>
          </a:p>
        </p:txBody>
      </p:sp>
      <p:sp>
        <p:nvSpPr>
          <p:cNvPr id="7195" name="Rectangle 107"/>
          <p:cNvSpPr>
            <a:spLocks noChangeArrowheads="1"/>
          </p:cNvSpPr>
          <p:nvPr/>
        </p:nvSpPr>
        <p:spPr bwMode="auto">
          <a:xfrm>
            <a:off x="3232150" y="4333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GB" altLang="en-US" b="1" dirty="0">
              <a:solidFill>
                <a:srgbClr val="000000"/>
              </a:solidFill>
            </a:endParaRPr>
          </a:p>
        </p:txBody>
      </p:sp>
      <p:sp>
        <p:nvSpPr>
          <p:cNvPr id="7196" name="Rectangle 110"/>
          <p:cNvSpPr>
            <a:spLocks noChangeArrowheads="1"/>
          </p:cNvSpPr>
          <p:nvPr/>
        </p:nvSpPr>
        <p:spPr bwMode="auto">
          <a:xfrm>
            <a:off x="3389313" y="2795588"/>
            <a:ext cx="21463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200" dirty="0"/>
              <a:t>Global Corporate approach agreed</a:t>
            </a:r>
          </a:p>
          <a:p>
            <a:pPr eaLnBrk="1" hangingPunct="1">
              <a:buFont typeface="Arial" pitchFamily="34" charset="0"/>
              <a:buChar char="•"/>
            </a:pPr>
            <a:r>
              <a:rPr lang="en-GB" altLang="en-US" sz="1200" dirty="0"/>
              <a:t>Global Membership Database capability begun</a:t>
            </a:r>
          </a:p>
          <a:p>
            <a:pPr eaLnBrk="1" hangingPunct="1">
              <a:buFont typeface="Arial" pitchFamily="34" charset="0"/>
              <a:buChar char="•"/>
            </a:pPr>
            <a:r>
              <a:rPr lang="en-GB" altLang="en-US" sz="1200" dirty="0"/>
              <a:t>Branch in a Box functionality in place</a:t>
            </a:r>
          </a:p>
          <a:p>
            <a:pPr eaLnBrk="1" hangingPunct="1">
              <a:buFont typeface="Arial" pitchFamily="34" charset="0"/>
              <a:buChar char="•"/>
            </a:pPr>
            <a:r>
              <a:rPr lang="en-GB" altLang="en-US" sz="1200" dirty="0"/>
              <a:t>International database &amp; email systems set up</a:t>
            </a:r>
          </a:p>
          <a:p>
            <a:pPr eaLnBrk="1" hangingPunct="1">
              <a:buFont typeface="Arial" pitchFamily="34" charset="0"/>
              <a:buChar char="•"/>
            </a:pPr>
            <a:r>
              <a:rPr lang="en-GB" altLang="en-US" sz="1200" dirty="0"/>
              <a:t>Web site language capability</a:t>
            </a:r>
          </a:p>
          <a:p>
            <a:pPr eaLnBrk="1" hangingPunct="1">
              <a:buFont typeface="Arial" pitchFamily="34" charset="0"/>
              <a:buChar char="•"/>
            </a:pPr>
            <a:r>
              <a:rPr lang="en-GB" altLang="en-US" sz="1200" dirty="0"/>
              <a:t>Existing &amp; New branch sites created</a:t>
            </a:r>
          </a:p>
          <a:p>
            <a:pPr eaLnBrk="1" hangingPunct="1">
              <a:buFont typeface="Arial" pitchFamily="34" charset="0"/>
              <a:buChar char="•"/>
            </a:pPr>
            <a:r>
              <a:rPr lang="en-GB" altLang="en-US" sz="1200" dirty="0"/>
              <a:t>Senior Members Network</a:t>
            </a:r>
          </a:p>
          <a:p>
            <a:pPr eaLnBrk="1" hangingPunct="1">
              <a:buFont typeface="Arial" pitchFamily="34" charset="0"/>
              <a:buChar char="•"/>
            </a:pPr>
            <a:r>
              <a:rPr lang="en-GB" altLang="en-US" sz="1200" dirty="0"/>
              <a:t>Education Processes embedded &amp; enforced</a:t>
            </a:r>
            <a:endParaRPr lang="en-GB" altLang="en-US" dirty="0"/>
          </a:p>
        </p:txBody>
      </p:sp>
      <p:sp>
        <p:nvSpPr>
          <p:cNvPr id="117" name="Rounded Rectangle 116"/>
          <p:cNvSpPr/>
          <p:nvPr/>
        </p:nvSpPr>
        <p:spPr>
          <a:xfrm>
            <a:off x="44450" y="1068388"/>
            <a:ext cx="860425" cy="261937"/>
          </a:xfrm>
          <a:prstGeom prst="round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000" dirty="0">
                <a:solidFill>
                  <a:srgbClr val="A27C4A"/>
                </a:solidFill>
                <a:latin typeface="Arial" panose="020B0604020202020204" pitchFamily="34" charset="0"/>
                <a:cs typeface="Arial" panose="020B0604020202020204" pitchFamily="34" charset="0"/>
              </a:rPr>
              <a:t>Measures</a:t>
            </a:r>
          </a:p>
        </p:txBody>
      </p:sp>
      <p:sp>
        <p:nvSpPr>
          <p:cNvPr id="119" name="Rounded Rectangle 118"/>
          <p:cNvSpPr/>
          <p:nvPr/>
        </p:nvSpPr>
        <p:spPr>
          <a:xfrm>
            <a:off x="71438" y="1570038"/>
            <a:ext cx="877887" cy="207962"/>
          </a:xfrm>
          <a:prstGeom prst="round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200" dirty="0">
                <a:solidFill>
                  <a:srgbClr val="A27C4A"/>
                </a:solidFill>
              </a:rPr>
              <a:t>Priorities</a:t>
            </a:r>
          </a:p>
        </p:txBody>
      </p:sp>
      <p:sp>
        <p:nvSpPr>
          <p:cNvPr id="120" name="Rounded Rectangle 119"/>
          <p:cNvSpPr/>
          <p:nvPr/>
        </p:nvSpPr>
        <p:spPr>
          <a:xfrm>
            <a:off x="71438" y="2689225"/>
            <a:ext cx="833437" cy="219075"/>
          </a:xfrm>
          <a:prstGeom prst="roundRect">
            <a:avLst/>
          </a:prstGeom>
          <a:noFill/>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1100" dirty="0">
                <a:solidFill>
                  <a:srgbClr val="A27C4A"/>
                </a:solidFill>
              </a:rPr>
              <a:t>Objective</a:t>
            </a:r>
            <a:r>
              <a:rPr lang="en-GB" sz="1200" dirty="0">
                <a:solidFill>
                  <a:srgbClr val="A27C4A"/>
                </a:solidFill>
              </a:rPr>
              <a:t>s</a:t>
            </a:r>
          </a:p>
        </p:txBody>
      </p:sp>
      <p:sp>
        <p:nvSpPr>
          <p:cNvPr id="7200" name="Rectangle 2"/>
          <p:cNvSpPr>
            <a:spLocks noChangeArrowheads="1"/>
          </p:cNvSpPr>
          <p:nvPr/>
        </p:nvSpPr>
        <p:spPr bwMode="auto">
          <a:xfrm>
            <a:off x="1011659" y="2742407"/>
            <a:ext cx="221615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100" dirty="0"/>
              <a:t>Regional Structures developed &amp; implemented in 2 regions – Africa &amp; SE Asia</a:t>
            </a:r>
          </a:p>
          <a:p>
            <a:pPr eaLnBrk="1" hangingPunct="1">
              <a:buFont typeface="Arial" pitchFamily="34" charset="0"/>
              <a:buChar char="•"/>
            </a:pPr>
            <a:r>
              <a:rPr lang="en-GB" altLang="en-US" sz="1100" dirty="0"/>
              <a:t>Membership growth focus in countries with 3 year trends &amp; targets</a:t>
            </a:r>
          </a:p>
          <a:p>
            <a:pPr eaLnBrk="1" hangingPunct="1">
              <a:buFont typeface="Arial" pitchFamily="34" charset="0"/>
              <a:buChar char="•"/>
            </a:pPr>
            <a:r>
              <a:rPr lang="en-GB" altLang="en-US" sz="1100" dirty="0"/>
              <a:t>Global Corporate Membership Programme created</a:t>
            </a:r>
          </a:p>
          <a:p>
            <a:pPr eaLnBrk="1" hangingPunct="1">
              <a:buFont typeface="Arial" pitchFamily="34" charset="0"/>
              <a:buChar char="•"/>
            </a:pPr>
            <a:r>
              <a:rPr lang="en-GB" altLang="en-US" sz="1100" dirty="0"/>
              <a:t>Delivery Focus on Education providers &amp; growth of business</a:t>
            </a:r>
          </a:p>
          <a:p>
            <a:pPr eaLnBrk="1" hangingPunct="1">
              <a:buFont typeface="Arial" pitchFamily="34" charset="0"/>
              <a:buChar char="•"/>
            </a:pPr>
            <a:r>
              <a:rPr lang="en-GB" altLang="en-US" sz="1100" dirty="0"/>
              <a:t>Global Marketing of Education products  - focus on how &amp; the delivery of growth </a:t>
            </a:r>
          </a:p>
          <a:p>
            <a:pPr eaLnBrk="1" hangingPunct="1">
              <a:buFont typeface="Arial" pitchFamily="34" charset="0"/>
              <a:buChar char="•"/>
            </a:pPr>
            <a:r>
              <a:rPr lang="en-GB" altLang="en-US" sz="1100" dirty="0"/>
              <a:t>Corporate Growth in China supported &amp; developed</a:t>
            </a:r>
          </a:p>
          <a:p>
            <a:pPr eaLnBrk="1" hangingPunct="1">
              <a:buFont typeface="Arial" pitchFamily="34" charset="0"/>
              <a:buChar char="•"/>
            </a:pPr>
            <a:r>
              <a:rPr lang="en-GB" altLang="en-US" sz="1100" dirty="0"/>
              <a:t>India Growth plan created &amp; agreed with CILT India</a:t>
            </a:r>
          </a:p>
        </p:txBody>
      </p:sp>
      <p:sp>
        <p:nvSpPr>
          <p:cNvPr id="7201" name="Rectangle 4"/>
          <p:cNvSpPr>
            <a:spLocks noChangeArrowheads="1"/>
          </p:cNvSpPr>
          <p:nvPr/>
        </p:nvSpPr>
        <p:spPr bwMode="auto">
          <a:xfrm>
            <a:off x="5734050" y="2673350"/>
            <a:ext cx="2255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en-GB" altLang="en-US" sz="1200" dirty="0"/>
              <a:t>IMC role &amp; membership developed into an effective unit</a:t>
            </a:r>
          </a:p>
          <a:p>
            <a:pPr eaLnBrk="1" hangingPunct="1">
              <a:buFont typeface="Arial" pitchFamily="34" charset="0"/>
              <a:buChar char="•"/>
            </a:pPr>
            <a:r>
              <a:rPr lang="en-GB" altLang="en-US" sz="1200" dirty="0"/>
              <a:t>IVP roles reviewed alongside regional developments</a:t>
            </a:r>
          </a:p>
          <a:p>
            <a:pPr eaLnBrk="1" hangingPunct="1">
              <a:buFont typeface="Arial" pitchFamily="34" charset="0"/>
              <a:buChar char="•"/>
            </a:pPr>
            <a:r>
              <a:rPr lang="en-GB" altLang="en-US" sz="1200" dirty="0"/>
              <a:t>Supporting the creation of value by reviewing &amp; developing global relationships between countries, regions and International &amp; working further on their definition and governance </a:t>
            </a:r>
          </a:p>
          <a:p>
            <a:pPr eaLnBrk="1" hangingPunct="1">
              <a:buFont typeface="Arial" pitchFamily="34" charset="0"/>
              <a:buChar char="•"/>
            </a:pPr>
            <a:r>
              <a:rPr lang="en-GB" altLang="en-US" sz="1200" dirty="0"/>
              <a:t>Review of Delegation Agreements &amp; audit capabilities in light of East African issues</a:t>
            </a:r>
          </a:p>
        </p:txBody>
      </p:sp>
      <p:sp>
        <p:nvSpPr>
          <p:cNvPr id="7202" name="Freeform 118"/>
          <p:cNvSpPr>
            <a:spLocks/>
          </p:cNvSpPr>
          <p:nvPr/>
        </p:nvSpPr>
        <p:spPr bwMode="auto">
          <a:xfrm>
            <a:off x="5770563" y="2689225"/>
            <a:ext cx="2219325" cy="3268663"/>
          </a:xfrm>
          <a:custGeom>
            <a:avLst/>
            <a:gdLst>
              <a:gd name="T0" fmla="*/ 44646607 w 12475"/>
              <a:gd name="T1" fmla="*/ 0 h 13634"/>
              <a:gd name="T2" fmla="*/ 0 w 12475"/>
              <a:gd name="T3" fmla="*/ 68729270 h 13634"/>
              <a:gd name="T4" fmla="*/ 0 w 12475"/>
              <a:gd name="T5" fmla="*/ 927151225 h 13634"/>
              <a:gd name="T6" fmla="*/ 44646607 w 12475"/>
              <a:gd name="T7" fmla="*/ 995807539 h 13634"/>
              <a:gd name="T8" fmla="*/ 547287868 w 12475"/>
              <a:gd name="T9" fmla="*/ 995807539 h 13634"/>
              <a:gd name="T10" fmla="*/ 591886981 w 12475"/>
              <a:gd name="T11" fmla="*/ 927151225 h 13634"/>
              <a:gd name="T12" fmla="*/ 591886981 w 12475"/>
              <a:gd name="T13" fmla="*/ 68729270 h 13634"/>
              <a:gd name="T14" fmla="*/ 547287868 w 12475"/>
              <a:gd name="T15" fmla="*/ 0 h 13634"/>
              <a:gd name="T16" fmla="*/ 44646607 w 12475"/>
              <a:gd name="T17" fmla="*/ 0 h 1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75" h="13634">
                <a:moveTo>
                  <a:pt x="941" y="0"/>
                </a:moveTo>
                <a:cubicBezTo>
                  <a:pt x="422" y="0"/>
                  <a:pt x="0" y="421"/>
                  <a:pt x="0" y="941"/>
                </a:cubicBezTo>
                <a:lnTo>
                  <a:pt x="0" y="12694"/>
                </a:lnTo>
                <a:cubicBezTo>
                  <a:pt x="0" y="13213"/>
                  <a:pt x="422" y="13634"/>
                  <a:pt x="941" y="13634"/>
                </a:cubicBezTo>
                <a:lnTo>
                  <a:pt x="11535" y="13634"/>
                </a:lnTo>
                <a:cubicBezTo>
                  <a:pt x="12054" y="13634"/>
                  <a:pt x="12475" y="13213"/>
                  <a:pt x="12475" y="12694"/>
                </a:cubicBezTo>
                <a:lnTo>
                  <a:pt x="12475" y="941"/>
                </a:lnTo>
                <a:cubicBezTo>
                  <a:pt x="12475" y="421"/>
                  <a:pt x="12054" y="0"/>
                  <a:pt x="11535" y="0"/>
                </a:cubicBezTo>
                <a:lnTo>
                  <a:pt x="941" y="0"/>
                </a:lnTo>
                <a:close/>
              </a:path>
            </a:pathLst>
          </a:custGeom>
          <a:noFill/>
          <a:ln w="27051" cap="rnd">
            <a:solidFill>
              <a:srgbClr val="666699"/>
            </a:solidFill>
            <a:prstDash val="solid"/>
            <a:round/>
            <a:headEnd/>
            <a:tailEnd/>
          </a:ln>
          <a:extLst>
            <a:ext uri="{909E8E84-426E-40DD-AFC4-6F175D3DCCD1}">
              <a14:hiddenFill xmlns:a14="http://schemas.microsoft.com/office/drawing/2010/main">
                <a:solidFill>
                  <a:srgbClr val="FFFFFF"/>
                </a:solidFill>
              </a14:hiddenFill>
            </a:ext>
          </a:extLst>
        </p:spPr>
        <p:txBody>
          <a:bodyPr lIns="65300" tIns="32649" rIns="65300" bIns="32649"/>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International Priorities 2016</a:t>
            </a:r>
          </a:p>
        </p:txBody>
      </p:sp>
      <p:sp>
        <p:nvSpPr>
          <p:cNvPr id="8195" name="Content Placeholder 2"/>
          <p:cNvSpPr>
            <a:spLocks noGrp="1"/>
          </p:cNvSpPr>
          <p:nvPr>
            <p:ph sz="half" idx="1"/>
          </p:nvPr>
        </p:nvSpPr>
        <p:spPr>
          <a:xfrm>
            <a:off x="354013" y="2065338"/>
            <a:ext cx="8353425" cy="4141787"/>
          </a:xfrm>
        </p:spPr>
        <p:txBody>
          <a:bodyPr/>
          <a:lstStyle/>
          <a:p>
            <a:r>
              <a:rPr lang="en-GB" altLang="en-US" dirty="0" smtClean="0">
                <a:latin typeface="Arial" pitchFamily="34" charset="0"/>
                <a:cs typeface="Arial" pitchFamily="34" charset="0"/>
              </a:rPr>
              <a:t>Regional Structures developed &amp; implemented in 2 regions – Africa &amp; SE Asia</a:t>
            </a:r>
          </a:p>
          <a:p>
            <a:r>
              <a:rPr lang="en-GB" altLang="en-US" dirty="0" smtClean="0">
                <a:latin typeface="Arial" pitchFamily="34" charset="0"/>
                <a:cs typeface="Arial" pitchFamily="34" charset="0"/>
              </a:rPr>
              <a:t>Membership growth focus on countries with 3 year trends and targets</a:t>
            </a:r>
          </a:p>
          <a:p>
            <a:r>
              <a:rPr lang="en-GB" altLang="en-US" dirty="0" smtClean="0">
                <a:latin typeface="Arial" pitchFamily="34" charset="0"/>
                <a:cs typeface="Arial" pitchFamily="34" charset="0"/>
              </a:rPr>
              <a:t>Global Corporate Membership Programme created</a:t>
            </a:r>
          </a:p>
          <a:p>
            <a:r>
              <a:rPr lang="en-GB" altLang="en-US" dirty="0" smtClean="0">
                <a:latin typeface="Arial" pitchFamily="34" charset="0"/>
                <a:cs typeface="Arial" pitchFamily="34" charset="0"/>
              </a:rPr>
              <a:t>Delivery Focus on Education providers &amp; growth of business</a:t>
            </a:r>
          </a:p>
          <a:p>
            <a:r>
              <a:rPr lang="en-GB" altLang="en-US" dirty="0" smtClean="0">
                <a:latin typeface="Arial" pitchFamily="34" charset="0"/>
                <a:cs typeface="Arial" pitchFamily="34" charset="0"/>
              </a:rPr>
              <a:t>Global Marketing of Education products  - focus on how &amp; the delivery of growth </a:t>
            </a:r>
          </a:p>
          <a:p>
            <a:r>
              <a:rPr lang="en-GB" altLang="en-US" dirty="0" smtClean="0">
                <a:latin typeface="Arial" pitchFamily="34" charset="0"/>
                <a:cs typeface="Arial" pitchFamily="34" charset="0"/>
              </a:rPr>
              <a:t>Corporate Growth in China supported &amp; developed</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4</a:t>
            </a:fld>
            <a:endParaRPr lang="en-US" altLang="en-US" sz="1100" dirty="0">
              <a:solidFill>
                <a:srgbClr val="2B0B4B"/>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013" y="684213"/>
            <a:ext cx="8353425" cy="1143000"/>
          </a:xfrm>
        </p:spPr>
        <p:txBody>
          <a:bodyPr/>
          <a:lstStyle/>
          <a:p>
            <a:pPr eaLnBrk="1" hangingPunct="1"/>
            <a:r>
              <a:rPr lang="en-US" altLang="en-US" dirty="0" smtClean="0">
                <a:latin typeface="Arial" pitchFamily="34" charset="0"/>
                <a:cs typeface="Arial" pitchFamily="34" charset="0"/>
              </a:rPr>
              <a:t>CILT Nigeria</a:t>
            </a:r>
            <a:r>
              <a:rPr lang="en-US" altLang="en-US" i="1" dirty="0" smtClean="0">
                <a:latin typeface="Arial" pitchFamily="34" charset="0"/>
                <a:cs typeface="Arial" pitchFamily="34" charset="0"/>
              </a:rPr>
              <a:t> </a:t>
            </a:r>
            <a:r>
              <a:rPr lang="en-US" altLang="en-US" dirty="0" smtClean="0">
                <a:latin typeface="Arial" pitchFamily="34" charset="0"/>
                <a:cs typeface="Arial" pitchFamily="34" charset="0"/>
              </a:rPr>
              <a:t>Business Plan</a:t>
            </a:r>
          </a:p>
        </p:txBody>
      </p:sp>
      <p:sp>
        <p:nvSpPr>
          <p:cNvPr id="8195" name="Content Placeholder 2"/>
          <p:cNvSpPr>
            <a:spLocks noGrp="1"/>
          </p:cNvSpPr>
          <p:nvPr>
            <p:ph sz="half" idx="1"/>
          </p:nvPr>
        </p:nvSpPr>
        <p:spPr>
          <a:xfrm>
            <a:off x="354013" y="2065338"/>
            <a:ext cx="8353425" cy="4141787"/>
          </a:xfrm>
        </p:spPr>
        <p:txBody>
          <a:bodyPr/>
          <a:lstStyle/>
          <a:p>
            <a:r>
              <a:rPr lang="en-GB" altLang="en-US" dirty="0" smtClean="0">
                <a:latin typeface="Arial" pitchFamily="34" charset="0"/>
                <a:cs typeface="Arial" pitchFamily="34" charset="0"/>
              </a:rPr>
              <a:t>This document covers the strategies for attaining the projected goals of the Institute in Nigeria and its observed challenges.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fontAlgn="base" hangingPunct="1">
              <a:spcBef>
                <a:spcPct val="0"/>
              </a:spcBef>
              <a:spcAft>
                <a:spcPct val="0"/>
              </a:spcAft>
              <a:buClrTx/>
              <a:buFontTx/>
              <a:buNone/>
            </a:pPr>
            <a:r>
              <a:rPr lang="en-US" altLang="en-US" sz="1100" dirty="0" smtClean="0">
                <a:solidFill>
                  <a:srgbClr val="2B0B4B"/>
                </a:solidFill>
              </a:rPr>
              <a:t>www.ciltinternational.org</a:t>
            </a:r>
          </a:p>
        </p:txBody>
      </p:sp>
      <p:sp>
        <p:nvSpPr>
          <p:cNvPr id="81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1pPr>
            <a:lvl2pPr marL="742950" indent="-28575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2pPr>
            <a:lvl3pPr marL="11430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3pPr>
            <a:lvl4pPr marL="16002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eaLnBrk="0" hangingPunct="0">
              <a:spcBef>
                <a:spcPts val="1200"/>
              </a:spcBef>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ts val="1200"/>
              </a:spcBef>
              <a:spcAft>
                <a:spcPct val="0"/>
              </a:spcAft>
              <a:buClr>
                <a:schemeClr val="accent2"/>
              </a:buClr>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eaLnBrk="1" hangingPunct="1">
              <a:spcBef>
                <a:spcPct val="0"/>
              </a:spcBef>
              <a:buClrTx/>
              <a:buFontTx/>
              <a:buNone/>
            </a:pPr>
            <a:fld id="{0092EF2E-AA6B-40F7-9B3F-104B0C3E740E}" type="slidenum">
              <a:rPr lang="en-US" altLang="en-US" sz="1100">
                <a:solidFill>
                  <a:srgbClr val="2B0B4B"/>
                </a:solidFill>
              </a:rPr>
              <a:pPr eaLnBrk="1" hangingPunct="1">
                <a:spcBef>
                  <a:spcPct val="0"/>
                </a:spcBef>
                <a:buClrTx/>
                <a:buFontTx/>
                <a:buNone/>
              </a:pPr>
              <a:t>5</a:t>
            </a:fld>
            <a:endParaRPr lang="en-US" altLang="en-US" sz="1100" dirty="0">
              <a:solidFill>
                <a:srgbClr val="2B0B4B"/>
              </a:solidFill>
            </a:endParaRPr>
          </a:p>
        </p:txBody>
      </p:sp>
    </p:spTree>
    <p:extLst>
      <p:ext uri="{BB962C8B-B14F-4D97-AF65-F5344CB8AC3E}">
        <p14:creationId xmlns:p14="http://schemas.microsoft.com/office/powerpoint/2010/main" val="133978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CILT, Nigeria Vision</a:t>
            </a:r>
          </a:p>
        </p:txBody>
      </p:sp>
      <p:sp>
        <p:nvSpPr>
          <p:cNvPr id="9219" name="Content Placeholder 2"/>
          <p:cNvSpPr>
            <a:spLocks noGrp="1"/>
          </p:cNvSpPr>
          <p:nvPr>
            <p:ph sz="half" idx="1"/>
          </p:nvPr>
        </p:nvSpPr>
        <p:spPr>
          <a:xfrm>
            <a:off x="354013" y="2065338"/>
            <a:ext cx="8353425" cy="4141787"/>
          </a:xfrm>
        </p:spPr>
        <p:txBody>
          <a:bodyPr/>
          <a:lstStyle/>
          <a:p>
            <a:r>
              <a:rPr lang="en-GB" altLang="en-US" dirty="0" smtClean="0">
                <a:latin typeface="Arial" pitchFamily="34" charset="0"/>
                <a:cs typeface="Arial" pitchFamily="34" charset="0"/>
              </a:rPr>
              <a:t>To be recognized globally as the first choice professional body for the Supply Chain, Logistics Transport professions. </a:t>
            </a:r>
          </a:p>
          <a:p>
            <a:pPr marL="0" indent="0">
              <a:spcBef>
                <a:spcPts val="0"/>
              </a:spcBef>
              <a:buNone/>
            </a:pPr>
            <a:r>
              <a:rPr lang="en-GB" altLang="en-US" dirty="0" smtClean="0">
                <a:latin typeface="Arial" pitchFamily="34" charset="0"/>
                <a:cs typeface="Arial" pitchFamily="34" charset="0"/>
              </a:rPr>
              <a:t>   This is because, the Institute is a dynamic, pre-eminent professional   </a:t>
            </a:r>
          </a:p>
          <a:p>
            <a:pPr marL="0" indent="0">
              <a:spcBef>
                <a:spcPts val="0"/>
              </a:spcBef>
              <a:buNone/>
            </a:pPr>
            <a:r>
              <a:rPr lang="en-GB" altLang="en-US" dirty="0">
                <a:latin typeface="Arial" pitchFamily="34" charset="0"/>
                <a:cs typeface="Arial" pitchFamily="34" charset="0"/>
              </a:rPr>
              <a:t> </a:t>
            </a:r>
            <a:r>
              <a:rPr lang="en-GB" altLang="en-US" dirty="0" smtClean="0">
                <a:latin typeface="Arial" pitchFamily="34" charset="0"/>
                <a:cs typeface="Arial" pitchFamily="34" charset="0"/>
              </a:rPr>
              <a:t>  body for everyone involved in Logistics, Transport and Supply Chain.</a:t>
            </a: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92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FCBB2FE-9C91-43D4-8199-8E2504B35F69}" type="slidenum">
              <a:rPr lang="en-US" altLang="en-US">
                <a:solidFill>
                  <a:srgbClr val="2B0B4B"/>
                </a:solidFill>
                <a:latin typeface="Arial" pitchFamily="34" charset="0"/>
              </a:rPr>
              <a:pPr eaLnBrk="1" hangingPunct="1"/>
              <a:t>6</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4013" y="684213"/>
            <a:ext cx="8353425" cy="1143000"/>
          </a:xfrm>
        </p:spPr>
        <p:txBody>
          <a:bodyPr/>
          <a:lstStyle/>
          <a:p>
            <a:r>
              <a:rPr lang="en-GB" altLang="en-US" dirty="0" smtClean="0">
                <a:latin typeface="Arial" pitchFamily="34" charset="0"/>
                <a:cs typeface="Arial" pitchFamily="34" charset="0"/>
              </a:rPr>
              <a:t>CILT Nigeria Objectives</a:t>
            </a:r>
          </a:p>
        </p:txBody>
      </p:sp>
      <p:sp>
        <p:nvSpPr>
          <p:cNvPr id="10243" name="Content Placeholder 2"/>
          <p:cNvSpPr>
            <a:spLocks noGrp="1"/>
          </p:cNvSpPr>
          <p:nvPr>
            <p:ph sz="half" idx="1"/>
          </p:nvPr>
        </p:nvSpPr>
        <p:spPr>
          <a:xfrm>
            <a:off x="354013" y="2065338"/>
            <a:ext cx="8353425" cy="4141787"/>
          </a:xfrm>
        </p:spPr>
        <p:txBody>
          <a:bodyPr/>
          <a:lstStyle/>
          <a:p>
            <a:r>
              <a:rPr lang="en-GB" altLang="en-US" dirty="0" smtClean="0">
                <a:latin typeface="Arial" pitchFamily="34" charset="0"/>
                <a:cs typeface="Arial" pitchFamily="34" charset="0"/>
              </a:rPr>
              <a:t>To promote the study of the science and art of logistics and transport.</a:t>
            </a:r>
          </a:p>
          <a:p>
            <a:r>
              <a:rPr lang="en-GB" altLang="en-US" dirty="0" smtClean="0">
                <a:latin typeface="Arial" pitchFamily="34" charset="0"/>
                <a:cs typeface="Arial" pitchFamily="34" charset="0"/>
              </a:rPr>
              <a:t>To provide educational programmes with assessment and examinations leading to a professional grade within the CILT.</a:t>
            </a:r>
          </a:p>
          <a:p>
            <a:r>
              <a:rPr lang="en-GB" altLang="en-US" dirty="0" smtClean="0">
                <a:latin typeface="Arial" pitchFamily="34" charset="0"/>
                <a:cs typeface="Arial" pitchFamily="34" charset="0"/>
              </a:rPr>
              <a:t>To encourage Member’s active participation in Continuing Professional Development.</a:t>
            </a:r>
          </a:p>
          <a:p>
            <a:r>
              <a:rPr lang="en-GB" altLang="en-US" dirty="0" smtClean="0">
                <a:latin typeface="Arial" pitchFamily="34" charset="0"/>
                <a:cs typeface="Arial" pitchFamily="34" charset="0"/>
              </a:rPr>
              <a:t>To co-operate with the educational sector and other professional institutions with the view of raising standards.</a:t>
            </a:r>
          </a:p>
          <a:p>
            <a:r>
              <a:rPr lang="en-GB" altLang="en-US" dirty="0" smtClean="0">
                <a:latin typeface="Arial" pitchFamily="34" charset="0"/>
                <a:cs typeface="Arial" pitchFamily="34" charset="0"/>
              </a:rPr>
              <a:t>To foster investigation and research into the development and improvement of logistics and transport by every practical means.</a:t>
            </a: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024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5DF86A3-1899-44BD-813A-2F2CB2EBA2AB}" type="slidenum">
              <a:rPr lang="en-US" altLang="en-US">
                <a:solidFill>
                  <a:srgbClr val="2B0B4B"/>
                </a:solidFill>
                <a:latin typeface="Arial" pitchFamily="34" charset="0"/>
              </a:rPr>
              <a:pPr eaLnBrk="1" hangingPunct="1"/>
              <a:t>7</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4013" y="561861"/>
            <a:ext cx="8353425" cy="683046"/>
          </a:xfrm>
        </p:spPr>
        <p:txBody>
          <a:bodyPr/>
          <a:lstStyle/>
          <a:p>
            <a:r>
              <a:rPr lang="en-GB" altLang="en-US" dirty="0" smtClean="0">
                <a:latin typeface="Arial" pitchFamily="34" charset="0"/>
                <a:cs typeface="Arial" pitchFamily="34" charset="0"/>
              </a:rPr>
              <a:t>CILT Nigeria Background</a:t>
            </a:r>
          </a:p>
        </p:txBody>
      </p:sp>
      <p:sp>
        <p:nvSpPr>
          <p:cNvPr id="11267" name="Content Placeholder 2"/>
          <p:cNvSpPr>
            <a:spLocks noGrp="1"/>
          </p:cNvSpPr>
          <p:nvPr>
            <p:ph sz="half" idx="1"/>
          </p:nvPr>
        </p:nvSpPr>
        <p:spPr>
          <a:xfrm>
            <a:off x="354013" y="1277959"/>
            <a:ext cx="8353425" cy="4962218"/>
          </a:xfrm>
        </p:spPr>
        <p:txBody>
          <a:bodyPr>
            <a:normAutofit fontScale="85000" lnSpcReduction="20000"/>
          </a:bodyPr>
          <a:lstStyle/>
          <a:p>
            <a:pPr marL="0" indent="0">
              <a:buNone/>
            </a:pPr>
            <a:r>
              <a:rPr lang="en-GB" altLang="en-US" dirty="0" smtClean="0">
                <a:latin typeface="Arial" pitchFamily="34" charset="0"/>
                <a:cs typeface="Arial" pitchFamily="34" charset="0"/>
              </a:rPr>
              <a:t>CILT, Nigeria Section was established in 1958 </a:t>
            </a:r>
          </a:p>
          <a:p>
            <a:pPr marL="0" indent="0">
              <a:buNone/>
            </a:pPr>
            <a:r>
              <a:rPr lang="en-GB" altLang="en-US" dirty="0" smtClean="0">
                <a:latin typeface="Arial" pitchFamily="34" charset="0"/>
                <a:cs typeface="Arial" pitchFamily="34" charset="0"/>
              </a:rPr>
              <a:t>- First as The Chartered Institute of Transport. Later registered under the Corporate Affairs Commission, as The Chartered Institute of Logistics and Transport. The bulk of the Institute’s Members are government employees in logistics and transport operations that require some form of professionalism. This explains why the early Corporate Members of the Institute were government departments and agencies.</a:t>
            </a:r>
          </a:p>
          <a:p>
            <a:pPr marL="0" indent="0">
              <a:buNone/>
            </a:pPr>
            <a:r>
              <a:rPr lang="en-GB" altLang="en-US" dirty="0" smtClean="0">
                <a:latin typeface="Arial" pitchFamily="34" charset="0"/>
                <a:cs typeface="Arial" pitchFamily="34" charset="0"/>
              </a:rPr>
              <a:t>Government tacitly supported the initiatives of the Institute in promoting professionalism. Example is the partnership with NITT, Zaria – the only Federal Government Institute devoted for the training of manpower for the industry. NITT supports the development of professionals along CILT’s curriculum. We have </a:t>
            </a:r>
            <a:r>
              <a:rPr lang="en-GB" altLang="en-US" dirty="0" err="1" smtClean="0">
                <a:latin typeface="Arial" pitchFamily="34" charset="0"/>
                <a:cs typeface="Arial" pitchFamily="34" charset="0"/>
              </a:rPr>
              <a:t>MoUs</a:t>
            </a:r>
            <a:r>
              <a:rPr lang="en-GB" altLang="en-US" dirty="0" smtClean="0">
                <a:latin typeface="Arial" pitchFamily="34" charset="0"/>
                <a:cs typeface="Arial" pitchFamily="34" charset="0"/>
              </a:rPr>
              <a:t> between CILT and some universities for the training of students for CILT’s professional examinations, and for the recognition of their students with higher degrees requiring exemptions from CILT qualifying examinations.</a:t>
            </a:r>
          </a:p>
          <a:p>
            <a:pPr marL="0" indent="0">
              <a:buNone/>
            </a:pPr>
            <a:r>
              <a:rPr lang="en-GB" altLang="en-US" dirty="0" smtClean="0">
                <a:latin typeface="Arial" pitchFamily="34" charset="0"/>
                <a:cs typeface="Arial" pitchFamily="34" charset="0"/>
              </a:rPr>
              <a:t>Despite all these gains, the Nigeria’s FMOE started discriminating between the Certificates issued by CILT, UK and those of CILT, International. This is currently being addressed with CILT, International’s support. Nonetheless, within the FMOT, CILT is usually recognized and invited to their programmes. The latest being the invitation to attend the Ground Breaking Ceremony of 7/03/2017 for the construction of the Lagos – Ibadan, Standard Gauge Line, in Lagos.</a:t>
            </a: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12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70EC88C-029D-4D67-A015-9C1A8958B0DB}" type="slidenum">
              <a:rPr lang="en-US" altLang="en-US">
                <a:solidFill>
                  <a:srgbClr val="2B0B4B"/>
                </a:solidFill>
                <a:latin typeface="Arial" pitchFamily="34" charset="0"/>
              </a:rPr>
              <a:pPr eaLnBrk="1" hangingPunct="1"/>
              <a:t>8</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4013" y="684213"/>
            <a:ext cx="8353425" cy="659845"/>
          </a:xfrm>
        </p:spPr>
        <p:txBody>
          <a:bodyPr/>
          <a:lstStyle/>
          <a:p>
            <a:r>
              <a:rPr lang="en-GB" altLang="en-US" dirty="0" smtClean="0">
                <a:latin typeface="Arial" pitchFamily="34" charset="0"/>
                <a:cs typeface="Arial" pitchFamily="34" charset="0"/>
              </a:rPr>
              <a:t>Transportation and Logistics in Nigeria</a:t>
            </a:r>
            <a:endParaRPr lang="en-GB" altLang="en-US" i="1" dirty="0" smtClean="0">
              <a:latin typeface="Arial" pitchFamily="34" charset="0"/>
              <a:cs typeface="Arial" pitchFamily="34" charset="0"/>
            </a:endParaRPr>
          </a:p>
        </p:txBody>
      </p:sp>
      <p:sp>
        <p:nvSpPr>
          <p:cNvPr id="12291" name="Content Placeholder 2"/>
          <p:cNvSpPr>
            <a:spLocks noGrp="1"/>
          </p:cNvSpPr>
          <p:nvPr>
            <p:ph sz="half" idx="1"/>
          </p:nvPr>
        </p:nvSpPr>
        <p:spPr>
          <a:xfrm>
            <a:off x="354013" y="1344058"/>
            <a:ext cx="8353425" cy="4863067"/>
          </a:xfrm>
        </p:spPr>
        <p:txBody>
          <a:bodyPr>
            <a:normAutofit fontScale="92500" lnSpcReduction="20000"/>
          </a:bodyPr>
          <a:lstStyle/>
          <a:p>
            <a:r>
              <a:rPr lang="en-GB" altLang="en-US" dirty="0" smtClean="0">
                <a:latin typeface="Arial" pitchFamily="34" charset="0"/>
                <a:cs typeface="Arial" pitchFamily="34" charset="0"/>
              </a:rPr>
              <a:t>Profile of Sectors – Dominant in the </a:t>
            </a:r>
            <a:r>
              <a:rPr lang="en-GB" altLang="en-US" sz="1800" dirty="0" smtClean="0">
                <a:latin typeface="Arial" pitchFamily="34" charset="0"/>
                <a:cs typeface="Arial" pitchFamily="34" charset="0"/>
              </a:rPr>
              <a:t>Maritime, Road Passenger, Logistics and Road Freight, Aviation, Railways, Pipeline</a:t>
            </a:r>
            <a:r>
              <a:rPr lang="en-GB" altLang="en-US" sz="1800" dirty="0">
                <a:latin typeface="Arial" pitchFamily="34" charset="0"/>
                <a:cs typeface="Arial" pitchFamily="34" charset="0"/>
              </a:rPr>
              <a:t> </a:t>
            </a:r>
            <a:r>
              <a:rPr lang="en-GB" altLang="en-US" sz="1800" dirty="0" smtClean="0">
                <a:latin typeface="Arial" pitchFamily="34" charset="0"/>
                <a:cs typeface="Arial" pitchFamily="34" charset="0"/>
              </a:rPr>
              <a:t>and Telecommunication Networks</a:t>
            </a:r>
          </a:p>
          <a:p>
            <a:r>
              <a:rPr lang="en-GB" altLang="en-US" dirty="0" smtClean="0">
                <a:latin typeface="Arial" pitchFamily="34" charset="0"/>
                <a:cs typeface="Arial" pitchFamily="34" charset="0"/>
              </a:rPr>
              <a:t>Percentage of GDP spent – 3% of the budgeted 9% of 2015 Budget on infrastructure.</a:t>
            </a:r>
          </a:p>
          <a:p>
            <a:r>
              <a:rPr lang="en-GB" altLang="en-US" dirty="0" smtClean="0">
                <a:latin typeface="Arial" pitchFamily="34" charset="0"/>
                <a:cs typeface="Arial" pitchFamily="34" charset="0"/>
              </a:rPr>
              <a:t>Growth Measures –</a:t>
            </a:r>
          </a:p>
          <a:p>
            <a:pPr marL="0" indent="0">
              <a:buNone/>
            </a:pPr>
            <a:r>
              <a:rPr lang="en-GB" altLang="en-US" dirty="0">
                <a:latin typeface="Arial" pitchFamily="34" charset="0"/>
                <a:cs typeface="Arial" pitchFamily="34" charset="0"/>
              </a:rPr>
              <a:t>	</a:t>
            </a:r>
            <a:r>
              <a:rPr lang="en-GB" altLang="en-US" dirty="0" smtClean="0">
                <a:latin typeface="Arial" pitchFamily="34" charset="0"/>
                <a:cs typeface="Arial" pitchFamily="34" charset="0"/>
              </a:rPr>
              <a:t>- Tapping on the favourable </a:t>
            </a:r>
            <a:r>
              <a:rPr lang="en-GB" altLang="en-US" sz="1800" dirty="0" smtClean="0">
                <a:latin typeface="Arial" pitchFamily="34" charset="0"/>
                <a:cs typeface="Arial" pitchFamily="34" charset="0"/>
              </a:rPr>
              <a:t>environments for investments – private sector 	involvement and partnership.</a:t>
            </a:r>
          </a:p>
          <a:p>
            <a:pPr marL="0" indent="0">
              <a:buNone/>
            </a:pPr>
            <a:r>
              <a:rPr lang="en-GB" altLang="en-US" sz="1800" dirty="0">
                <a:latin typeface="Arial" pitchFamily="34" charset="0"/>
                <a:cs typeface="Arial" pitchFamily="34" charset="0"/>
              </a:rPr>
              <a:t>	</a:t>
            </a:r>
            <a:r>
              <a:rPr lang="en-GB" altLang="en-US" sz="1800" dirty="0" smtClean="0">
                <a:latin typeface="Arial" pitchFamily="34" charset="0"/>
                <a:cs typeface="Arial" pitchFamily="34" charset="0"/>
              </a:rPr>
              <a:t>- Creating new ports and designating Economic/Free Trade Zones on some </a:t>
            </a:r>
          </a:p>
          <a:p>
            <a:pPr marL="0" indent="0">
              <a:buNone/>
            </a:pPr>
            <a:r>
              <a:rPr lang="en-GB" altLang="en-US" sz="1800" dirty="0">
                <a:latin typeface="Arial" pitchFamily="34" charset="0"/>
                <a:cs typeface="Arial" pitchFamily="34" charset="0"/>
              </a:rPr>
              <a:t>	</a:t>
            </a:r>
            <a:r>
              <a:rPr lang="en-GB" altLang="en-US" sz="1800" dirty="0" smtClean="0">
                <a:latin typeface="Arial" pitchFamily="34" charset="0"/>
                <a:cs typeface="Arial" pitchFamily="34" charset="0"/>
              </a:rPr>
              <a:t>ports.</a:t>
            </a:r>
          </a:p>
          <a:p>
            <a:pPr marL="0" indent="0">
              <a:buNone/>
            </a:pPr>
            <a:r>
              <a:rPr lang="en-GB" altLang="en-US" sz="1800" dirty="0">
                <a:latin typeface="Arial" pitchFamily="34" charset="0"/>
                <a:cs typeface="Arial" pitchFamily="34" charset="0"/>
              </a:rPr>
              <a:t>	</a:t>
            </a:r>
            <a:r>
              <a:rPr lang="en-GB" altLang="en-US" sz="1800" dirty="0" smtClean="0">
                <a:latin typeface="Arial" pitchFamily="34" charset="0"/>
                <a:cs typeface="Arial" pitchFamily="34" charset="0"/>
              </a:rPr>
              <a:t>- Establishing Inland Container Depots and ports of final destination</a:t>
            </a:r>
          </a:p>
          <a:p>
            <a:r>
              <a:rPr lang="en-GB" altLang="en-US" dirty="0" smtClean="0">
                <a:latin typeface="Arial" pitchFamily="34" charset="0"/>
                <a:cs typeface="Arial" pitchFamily="34" charset="0"/>
              </a:rPr>
              <a:t>Number of professionals employed – </a:t>
            </a:r>
            <a:r>
              <a:rPr lang="en-GB" altLang="en-US" sz="1800" dirty="0" smtClean="0">
                <a:latin typeface="Arial" pitchFamily="34" charset="0"/>
                <a:cs typeface="Arial" pitchFamily="34" charset="0"/>
              </a:rPr>
              <a:t>Averages 2,000</a:t>
            </a:r>
          </a:p>
          <a:p>
            <a:r>
              <a:rPr lang="en-GB" altLang="en-US" dirty="0" smtClean="0">
                <a:latin typeface="Arial" pitchFamily="34" charset="0"/>
                <a:cs typeface="Arial" pitchFamily="34" charset="0"/>
              </a:rPr>
              <a:t>Training potential</a:t>
            </a:r>
          </a:p>
          <a:p>
            <a:pPr marL="0" indent="0">
              <a:buNone/>
            </a:pPr>
            <a:r>
              <a:rPr lang="en-GB" altLang="en-US" dirty="0">
                <a:latin typeface="Arial" pitchFamily="34" charset="0"/>
                <a:cs typeface="Arial" pitchFamily="34" charset="0"/>
              </a:rPr>
              <a:t>	</a:t>
            </a:r>
            <a:r>
              <a:rPr lang="en-GB" altLang="en-US" dirty="0" smtClean="0">
                <a:latin typeface="Arial" pitchFamily="34" charset="0"/>
                <a:cs typeface="Arial" pitchFamily="34" charset="0"/>
              </a:rPr>
              <a:t>- </a:t>
            </a:r>
            <a:r>
              <a:rPr lang="en-GB" altLang="en-US" sz="1800" dirty="0" smtClean="0">
                <a:latin typeface="Arial" pitchFamily="34" charset="0"/>
                <a:cs typeface="Arial" pitchFamily="34" charset="0"/>
              </a:rPr>
              <a:t>Huge potentials as the industry is becoming more receptive to professionalism</a:t>
            </a:r>
          </a:p>
          <a:p>
            <a:pPr marL="0" indent="0">
              <a:buNone/>
            </a:pPr>
            <a:r>
              <a:rPr lang="en-GB" altLang="en-US" sz="1800" dirty="0">
                <a:latin typeface="Arial" pitchFamily="34" charset="0"/>
                <a:cs typeface="Arial" pitchFamily="34" charset="0"/>
              </a:rPr>
              <a:t>	</a:t>
            </a:r>
            <a:r>
              <a:rPr lang="en-GB" altLang="en-US" sz="1800" dirty="0" smtClean="0">
                <a:latin typeface="Arial" pitchFamily="34" charset="0"/>
                <a:cs typeface="Arial" pitchFamily="34" charset="0"/>
              </a:rPr>
              <a:t>e</a:t>
            </a:r>
            <a:r>
              <a:rPr lang="en-GB" altLang="en-US" dirty="0" smtClean="0">
                <a:latin typeface="Arial" pitchFamily="34" charset="0"/>
                <a:cs typeface="Arial" pitchFamily="34" charset="0"/>
              </a:rPr>
              <a:t>tc.</a:t>
            </a:r>
            <a:endParaRPr lang="en-GB" altLang="en-US" dirty="0">
              <a:latin typeface="Arial" pitchFamily="34" charset="0"/>
              <a:cs typeface="Arial" pitchFamily="34" charset="0"/>
            </a:endParaRPr>
          </a:p>
        </p:txBody>
      </p:sp>
      <p:sp>
        <p:nvSpPr>
          <p:cNvPr id="5" name="Footer Placeholder 4"/>
          <p:cNvSpPr>
            <a:spLocks noGrp="1"/>
          </p:cNvSpPr>
          <p:nvPr>
            <p:ph type="ftr" sz="quarter" idx="10"/>
          </p:nvPr>
        </p:nvSpPr>
        <p:spPr/>
        <p:txBody>
          <a:bodyPr/>
          <a:lstStyle/>
          <a:p>
            <a:pPr>
              <a:defRPr/>
            </a:pPr>
            <a:r>
              <a:rPr lang="en-US" dirty="0" smtClean="0"/>
              <a:t>www.ciltinternational.org</a:t>
            </a:r>
            <a:endParaRPr lang="en-US" dirty="0"/>
          </a:p>
        </p:txBody>
      </p:sp>
      <p:sp>
        <p:nvSpPr>
          <p:cNvPr id="1229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4D66FF1-9189-4CFF-96A0-4AF7B473D552}" type="slidenum">
              <a:rPr lang="en-US" altLang="en-US">
                <a:solidFill>
                  <a:srgbClr val="2B0B4B"/>
                </a:solidFill>
                <a:latin typeface="Arial" pitchFamily="34" charset="0"/>
              </a:rPr>
              <a:pPr eaLnBrk="1" hangingPunct="1"/>
              <a:t>9</a:t>
            </a:fld>
            <a:endParaRPr lang="en-US" altLang="en-US" dirty="0">
              <a:solidFill>
                <a:srgbClr val="2B0B4B"/>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2B0B4B"/>
      </a:dk2>
      <a:lt2>
        <a:srgbClr val="D4D2D2"/>
      </a:lt2>
      <a:accent1>
        <a:srgbClr val="2B0B4B"/>
      </a:accent1>
      <a:accent2>
        <a:srgbClr val="AD874F"/>
      </a:accent2>
      <a:accent3>
        <a:srgbClr val="B62549"/>
      </a:accent3>
      <a:accent4>
        <a:srgbClr val="B7D41F"/>
      </a:accent4>
      <a:accent5>
        <a:srgbClr val="00A8E5"/>
      </a:accent5>
      <a:accent6>
        <a:srgbClr val="FFD200"/>
      </a:accent6>
      <a:hlink>
        <a:srgbClr val="58595B"/>
      </a:hlink>
      <a:folHlink>
        <a:srgbClr val="2A0B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2979</TotalTime>
  <Words>1216</Words>
  <Application>Microsoft Office PowerPoint</Application>
  <PresentationFormat>On-screen Show (4:3)</PresentationFormat>
  <Paragraphs>239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Business Plan 2015 – 2020 </vt:lpstr>
      <vt:lpstr>Our International Priorities for 2016 – 2017  </vt:lpstr>
      <vt:lpstr>PowerPoint Presentation</vt:lpstr>
      <vt:lpstr>International Priorities 2016</vt:lpstr>
      <vt:lpstr>CILT Nigeria Business Plan</vt:lpstr>
      <vt:lpstr>CILT, Nigeria Vision</vt:lpstr>
      <vt:lpstr>CILT Nigeria Objectives</vt:lpstr>
      <vt:lpstr>CILT Nigeria Background</vt:lpstr>
      <vt:lpstr>Transportation and Logistics in Nigeria</vt:lpstr>
      <vt:lpstr>Challenges for the industry in Nigeria name</vt:lpstr>
      <vt:lpstr>CILT Nigeria Transportation and Logistics Vision 2017 - 2019</vt:lpstr>
      <vt:lpstr>Key Focus Areas</vt:lpstr>
      <vt:lpstr>Example Key Focus Area 1: Membership</vt:lpstr>
      <vt:lpstr>Focus Area Template</vt:lpstr>
      <vt:lpstr>CILT Nigeria Marketing Plan</vt:lpstr>
      <vt:lpstr>CILT Nigeria Operational Plan</vt:lpstr>
      <vt:lpstr>CILT Nigeria Targets and Financials</vt:lpstr>
      <vt:lpstr>CILT Nigeria Targets from Memberships</vt:lpstr>
      <vt:lpstr>CILT Nigeria Targets from Sponsorships</vt:lpstr>
      <vt:lpstr>CILT Nigeria Targets from Education</vt:lpstr>
      <vt:lpstr>CILT Nigeria Targets from Events</vt:lpstr>
      <vt:lpstr>CILT Name Overall Profit and Loss for 2016 - 19</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Keith Newton (INT)</cp:lastModifiedBy>
  <cp:revision>91</cp:revision>
  <dcterms:created xsi:type="dcterms:W3CDTF">2016-06-01T07:21:54Z</dcterms:created>
  <dcterms:modified xsi:type="dcterms:W3CDTF">2017-06-23T16:03:18Z</dcterms:modified>
</cp:coreProperties>
</file>