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56" r:id="rId2"/>
    <p:sldId id="288" r:id="rId3"/>
    <p:sldId id="292" r:id="rId4"/>
    <p:sldId id="289" r:id="rId5"/>
    <p:sldId id="290" r:id="rId6"/>
    <p:sldId id="291" r:id="rId7"/>
    <p:sldId id="293" r:id="rId8"/>
    <p:sldId id="258" r:id="rId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42">
          <p15:clr>
            <a:srgbClr val="A4A3A4"/>
          </p15:clr>
        </p15:guide>
        <p15:guide id="2" pos="11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1320" y="40"/>
      </p:cViewPr>
      <p:guideLst>
        <p:guide orient="horz" pos="2142"/>
        <p:guide pos="110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E79CD1BC-BF4C-4D43-8ECB-C4A0944BBFFE}" type="datetimeFigureOut">
              <a:rPr lang="en-US" altLang="en-US"/>
              <a:pPr>
                <a:defRPr/>
              </a:pPr>
              <a:t>4/30/2018</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ED9E237F-540B-4240-842F-7E0B13A81AF6}" type="slidenum">
              <a:rPr lang="en-US" altLang="en-US"/>
              <a:pPr>
                <a:defRPr/>
              </a:pPr>
              <a:t>‹#›</a:t>
            </a:fld>
            <a:endParaRPr lang="en-US" altLang="en-US" dirty="0"/>
          </a:p>
        </p:txBody>
      </p:sp>
    </p:spTree>
    <p:extLst>
      <p:ext uri="{BB962C8B-B14F-4D97-AF65-F5344CB8AC3E}">
        <p14:creationId xmlns:p14="http://schemas.microsoft.com/office/powerpoint/2010/main" val="26161353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C8B660FE-F059-41B0-A149-74B171A772B9}" type="datetimeFigureOut">
              <a:rPr lang="en-US" altLang="en-US"/>
              <a:pPr>
                <a:defRPr/>
              </a:pPr>
              <a:t>4/30/2018</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6CD4313D-44CF-4120-813B-4C0CE23DB5E9}" type="slidenum">
              <a:rPr lang="en-US" altLang="en-US"/>
              <a:pPr>
                <a:defRPr/>
              </a:pPr>
              <a:t>‹#›</a:t>
            </a:fld>
            <a:endParaRPr lang="en-US" altLang="en-US" dirty="0"/>
          </a:p>
        </p:txBody>
      </p:sp>
    </p:spTree>
    <p:extLst>
      <p:ext uri="{BB962C8B-B14F-4D97-AF65-F5344CB8AC3E}">
        <p14:creationId xmlns:p14="http://schemas.microsoft.com/office/powerpoint/2010/main" val="21417031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CILT_Brand_Guidelines_v7.jpg"/>
          <p:cNvPicPr>
            <a:picLocks noChangeAspect="1"/>
          </p:cNvPicPr>
          <p:nvPr userDrawn="1"/>
        </p:nvPicPr>
        <p:blipFill>
          <a:blip r:embed="rId2">
            <a:extLst>
              <a:ext uri="{28A0092B-C50C-407E-A947-70E740481C1C}">
                <a14:useLocalDpi xmlns:a14="http://schemas.microsoft.com/office/drawing/2010/main" val="0"/>
              </a:ext>
            </a:extLst>
          </a:blip>
          <a:srcRect l="3873" r="186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54483" y="752245"/>
            <a:ext cx="4757082" cy="1470025"/>
          </a:xfrm>
        </p:spPr>
        <p:txBody>
          <a:bodyPr>
            <a:normAutofit/>
          </a:bodyPr>
          <a:lstStyle>
            <a:lvl1pPr algn="l">
              <a:defRPr sz="3600">
                <a:solidFill>
                  <a:schemeClr val="bg1"/>
                </a:solidFill>
                <a:latin typeface="Arial"/>
                <a:cs typeface="Arial"/>
              </a:defRPr>
            </a:lvl1pPr>
          </a:lstStyle>
          <a:p>
            <a:r>
              <a:rPr lang="en-GB" dirty="0"/>
              <a:t>Click to edit Master title style</a:t>
            </a:r>
            <a:endParaRPr lang="en-US" dirty="0"/>
          </a:p>
        </p:txBody>
      </p:sp>
      <p:sp>
        <p:nvSpPr>
          <p:cNvPr id="3" name="Subtitle 2"/>
          <p:cNvSpPr>
            <a:spLocks noGrp="1"/>
          </p:cNvSpPr>
          <p:nvPr>
            <p:ph type="subTitle" idx="1"/>
          </p:nvPr>
        </p:nvSpPr>
        <p:spPr>
          <a:xfrm>
            <a:off x="354482" y="4105473"/>
            <a:ext cx="4202745" cy="654584"/>
          </a:xfrm>
        </p:spPr>
        <p:txBody>
          <a:bodyPr>
            <a:normAutofit/>
          </a:bodyPr>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5" name="Footer Placeholder 4"/>
          <p:cNvSpPr>
            <a:spLocks noGrp="1"/>
          </p:cNvSpPr>
          <p:nvPr>
            <p:ph type="ftr" sz="quarter" idx="10"/>
          </p:nvPr>
        </p:nvSpPr>
        <p:spPr>
          <a:xfrm>
            <a:off x="5992813" y="6346825"/>
            <a:ext cx="2895600" cy="365125"/>
          </a:xfrm>
        </p:spPr>
        <p:txBody>
          <a:bodyPr/>
          <a:lstStyle>
            <a:lvl1pPr algn="r">
              <a:defRPr sz="1000">
                <a:solidFill>
                  <a:srgbClr val="FFFFFF"/>
                </a:solidFill>
                <a:latin typeface="Arial"/>
                <a:cs typeface="Arial"/>
              </a:defRPr>
            </a:lvl1pPr>
          </a:lstStyle>
          <a:p>
            <a:pPr>
              <a:defRPr/>
            </a:pPr>
            <a:r>
              <a:rPr lang="en-US" dirty="0"/>
              <a:t>www.ciltinternational.org</a:t>
            </a:r>
          </a:p>
        </p:txBody>
      </p:sp>
      <p:sp>
        <p:nvSpPr>
          <p:cNvPr id="6" name="Slide Number Placeholder 5"/>
          <p:cNvSpPr>
            <a:spLocks noGrp="1"/>
          </p:cNvSpPr>
          <p:nvPr>
            <p:ph type="sldNum" sz="quarter" idx="11"/>
          </p:nvPr>
        </p:nvSpPr>
        <p:spPr>
          <a:xfrm>
            <a:off x="447675" y="6356350"/>
            <a:ext cx="4357688" cy="365125"/>
          </a:xfrm>
        </p:spPr>
        <p:txBody>
          <a:bodyPr/>
          <a:lstStyle>
            <a:lvl1pPr>
              <a:defRPr sz="1000" smtClean="0">
                <a:solidFill>
                  <a:srgbClr val="FFFFFF"/>
                </a:solidFill>
              </a:defRPr>
            </a:lvl1pPr>
          </a:lstStyle>
          <a:p>
            <a:pPr>
              <a:defRPr/>
            </a:pPr>
            <a:fld id="{818DBD2B-7569-414A-A92C-85324524CE84}" type="slidenum">
              <a:rPr lang="en-US" altLang="en-US"/>
              <a:pPr>
                <a:defRPr/>
              </a:pPr>
              <a:t>‹#›</a:t>
            </a:fld>
            <a:r>
              <a:rPr lang="en-US" altLang="en-US" dirty="0"/>
              <a:t> Optional presentation title (can be removed in page master)</a:t>
            </a:r>
          </a:p>
        </p:txBody>
      </p:sp>
    </p:spTree>
    <p:extLst>
      <p:ext uri="{BB962C8B-B14F-4D97-AF65-F5344CB8AC3E}">
        <p14:creationId xmlns:p14="http://schemas.microsoft.com/office/powerpoint/2010/main" val="76316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4482" y="684213"/>
            <a:ext cx="8229600" cy="1143000"/>
          </a:xfrm>
        </p:spPr>
        <p:txBody>
          <a:bodyPr/>
          <a:lstStyle/>
          <a:p>
            <a:r>
              <a:rPr lang="en-GB" dirty="0"/>
              <a:t>Click to edit Master title style</a:t>
            </a:r>
            <a:endParaRPr lang="en-US" dirty="0"/>
          </a:p>
        </p:txBody>
      </p:sp>
      <p:sp>
        <p:nvSpPr>
          <p:cNvPr id="3" name="Content Placeholder 2"/>
          <p:cNvSpPr>
            <a:spLocks noGrp="1"/>
          </p:cNvSpPr>
          <p:nvPr>
            <p:ph idx="1"/>
          </p:nvPr>
        </p:nvSpPr>
        <p:spPr>
          <a:xfrm>
            <a:off x="354482" y="2065338"/>
            <a:ext cx="8229600" cy="4060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dirty="0"/>
              <a:t>www.ciltinternational.org</a:t>
            </a:r>
          </a:p>
        </p:txBody>
      </p:sp>
      <p:sp>
        <p:nvSpPr>
          <p:cNvPr id="5" name="Slide Number Placeholder 5"/>
          <p:cNvSpPr>
            <a:spLocks noGrp="1"/>
          </p:cNvSpPr>
          <p:nvPr>
            <p:ph type="sldNum" sz="quarter" idx="11"/>
          </p:nvPr>
        </p:nvSpPr>
        <p:spPr/>
        <p:txBody>
          <a:bodyPr/>
          <a:lstStyle>
            <a:lvl1pPr>
              <a:defRPr/>
            </a:lvl1pPr>
          </a:lstStyle>
          <a:p>
            <a:pPr>
              <a:defRPr/>
            </a:pPr>
            <a:fld id="{25E5D5A7-613B-4517-9195-7B7D1F04701E}" type="slidenum">
              <a:rPr lang="en-US" altLang="en-US"/>
              <a:pPr>
                <a:defRPr/>
              </a:pPr>
              <a:t>‹#›</a:t>
            </a:fld>
            <a:endParaRPr lang="en-US" altLang="en-US" dirty="0"/>
          </a:p>
        </p:txBody>
      </p:sp>
    </p:spTree>
    <p:extLst>
      <p:ext uri="{BB962C8B-B14F-4D97-AF65-F5344CB8AC3E}">
        <p14:creationId xmlns:p14="http://schemas.microsoft.com/office/powerpoint/2010/main" val="3560918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userDrawn="1"/>
        </p:nvCxnSpPr>
        <p:spPr>
          <a:xfrm>
            <a:off x="447675" y="509588"/>
            <a:ext cx="8361363" cy="0"/>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447675" y="3989388"/>
            <a:ext cx="8361363" cy="0"/>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447675" y="6346825"/>
            <a:ext cx="8361363" cy="0"/>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8" name="Picture 12" descr="Arrow.png"/>
          <p:cNvPicPr>
            <a:picLocks noChangeAspect="1"/>
          </p:cNvPicPr>
          <p:nvPr userDrawn="1"/>
        </p:nvPicPr>
        <p:blipFill>
          <a:blip r:embed="rId2">
            <a:extLst>
              <a:ext uri="{28A0092B-C50C-407E-A947-70E740481C1C}">
                <a14:useLocalDpi xmlns:a14="http://schemas.microsoft.com/office/drawing/2010/main" val="0"/>
              </a:ext>
            </a:extLst>
          </a:blip>
          <a:srcRect l="14806" t="45332" r="16541" b="12361"/>
          <a:stretch>
            <a:fillRect/>
          </a:stretch>
        </p:blipFill>
        <p:spPr bwMode="auto">
          <a:xfrm>
            <a:off x="292100" y="5106988"/>
            <a:ext cx="276542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Arrow.png"/>
          <p:cNvPicPr>
            <a:picLocks noChangeAspect="1"/>
          </p:cNvPicPr>
          <p:nvPr userDrawn="1"/>
        </p:nvPicPr>
        <p:blipFill>
          <a:blip r:embed="rId2">
            <a:extLst>
              <a:ext uri="{28A0092B-C50C-407E-A947-70E740481C1C}">
                <a14:useLocalDpi xmlns:a14="http://schemas.microsoft.com/office/drawing/2010/main" val="0"/>
              </a:ext>
            </a:extLst>
          </a:blip>
          <a:srcRect l="76134" t="17445" r="3973" b="53882"/>
          <a:stretch>
            <a:fillRect/>
          </a:stretch>
        </p:blipFill>
        <p:spPr bwMode="auto">
          <a:xfrm>
            <a:off x="6940550" y="1201738"/>
            <a:ext cx="210185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67760" y="596654"/>
            <a:ext cx="4873354" cy="1362075"/>
          </a:xfrm>
        </p:spPr>
        <p:txBody>
          <a:bodyPr/>
          <a:lstStyle>
            <a:lvl1pPr algn="l">
              <a:defRPr sz="4000" b="0" cap="none">
                <a:solidFill>
                  <a:schemeClr val="bg1"/>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385648" y="4024743"/>
            <a:ext cx="7672788" cy="1082497"/>
          </a:xfrm>
        </p:spPr>
        <p:txBody>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10" name="Footer Placeholder 4"/>
          <p:cNvSpPr>
            <a:spLocks noGrp="1"/>
          </p:cNvSpPr>
          <p:nvPr>
            <p:ph type="ftr" sz="quarter" idx="10"/>
          </p:nvPr>
        </p:nvSpPr>
        <p:spPr>
          <a:xfrm>
            <a:off x="5913438" y="6357938"/>
            <a:ext cx="2895600" cy="365125"/>
          </a:xfrm>
        </p:spPr>
        <p:txBody>
          <a:bodyPr/>
          <a:lstStyle>
            <a:lvl1pPr algn="r">
              <a:defRPr sz="1100">
                <a:solidFill>
                  <a:schemeClr val="tx2"/>
                </a:solidFill>
              </a:defRPr>
            </a:lvl1pPr>
          </a:lstStyle>
          <a:p>
            <a:pPr>
              <a:defRPr/>
            </a:pPr>
            <a:r>
              <a:rPr lang="en-US" dirty="0"/>
              <a:t>www.ciltinternational.org</a:t>
            </a:r>
          </a:p>
        </p:txBody>
      </p:sp>
      <p:sp>
        <p:nvSpPr>
          <p:cNvPr id="11" name="Slide Number Placeholder 5"/>
          <p:cNvSpPr>
            <a:spLocks noGrp="1"/>
          </p:cNvSpPr>
          <p:nvPr>
            <p:ph type="sldNum" sz="quarter" idx="11"/>
          </p:nvPr>
        </p:nvSpPr>
        <p:spPr>
          <a:xfrm>
            <a:off x="447675" y="6346825"/>
            <a:ext cx="2133600" cy="365125"/>
          </a:xfrm>
        </p:spPr>
        <p:txBody>
          <a:bodyPr/>
          <a:lstStyle>
            <a:lvl1pPr>
              <a:defRPr smtClean="0">
                <a:solidFill>
                  <a:schemeClr val="tx2"/>
                </a:solidFill>
              </a:defRPr>
            </a:lvl1pPr>
          </a:lstStyle>
          <a:p>
            <a:pPr>
              <a:defRPr/>
            </a:pPr>
            <a:fld id="{15EC68D7-5E59-437E-BA47-50E1D5C89B23}" type="slidenum">
              <a:rPr lang="en-US" altLang="en-US"/>
              <a:pPr>
                <a:defRPr/>
              </a:pPr>
              <a:t>‹#›</a:t>
            </a:fld>
            <a:endParaRPr lang="en-US" altLang="en-US" dirty="0"/>
          </a:p>
        </p:txBody>
      </p:sp>
    </p:spTree>
    <p:extLst>
      <p:ext uri="{BB962C8B-B14F-4D97-AF65-F5344CB8AC3E}">
        <p14:creationId xmlns:p14="http://schemas.microsoft.com/office/powerpoint/2010/main" val="2826254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4482" y="683439"/>
            <a:ext cx="8352522" cy="1143000"/>
          </a:xfrm>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354482" y="2066118"/>
            <a:ext cx="4038600" cy="4140541"/>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066118"/>
            <a:ext cx="4038600" cy="4140541"/>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dirty="0"/>
              <a:t>www.ciltinternational.org</a:t>
            </a:r>
          </a:p>
        </p:txBody>
      </p:sp>
      <p:sp>
        <p:nvSpPr>
          <p:cNvPr id="6" name="Slide Number Placeholder 5"/>
          <p:cNvSpPr>
            <a:spLocks noGrp="1"/>
          </p:cNvSpPr>
          <p:nvPr>
            <p:ph type="sldNum" sz="quarter" idx="11"/>
          </p:nvPr>
        </p:nvSpPr>
        <p:spPr/>
        <p:txBody>
          <a:bodyPr/>
          <a:lstStyle>
            <a:lvl1pPr>
              <a:defRPr/>
            </a:lvl1pPr>
          </a:lstStyle>
          <a:p>
            <a:pPr>
              <a:defRPr/>
            </a:pPr>
            <a:fld id="{6A858644-06F6-44AB-A618-87CDD4B16564}" type="slidenum">
              <a:rPr lang="en-US" altLang="en-US"/>
              <a:pPr>
                <a:defRPr/>
              </a:pPr>
              <a:t>‹#›</a:t>
            </a:fld>
            <a:endParaRPr lang="en-US" altLang="en-US" dirty="0"/>
          </a:p>
        </p:txBody>
      </p:sp>
    </p:spTree>
    <p:extLst>
      <p:ext uri="{BB962C8B-B14F-4D97-AF65-F5344CB8AC3E}">
        <p14:creationId xmlns:p14="http://schemas.microsoft.com/office/powerpoint/2010/main" val="11898651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Untitled-1.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17963" y="0"/>
            <a:ext cx="5132387"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6842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endParaRPr lang="en-US" altLang="en-US"/>
          </a:p>
        </p:txBody>
      </p:sp>
      <p:sp>
        <p:nvSpPr>
          <p:cNvPr id="1028" name="Text Placeholder 2"/>
          <p:cNvSpPr>
            <a:spLocks noGrp="1"/>
          </p:cNvSpPr>
          <p:nvPr>
            <p:ph type="body" idx="1"/>
          </p:nvPr>
        </p:nvSpPr>
        <p:spPr bwMode="auto">
          <a:xfrm>
            <a:off x="457200" y="2065338"/>
            <a:ext cx="82296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5" name="Footer Placeholder 4"/>
          <p:cNvSpPr>
            <a:spLocks noGrp="1"/>
          </p:cNvSpPr>
          <p:nvPr>
            <p:ph type="ftr" sz="quarter" idx="3"/>
          </p:nvPr>
        </p:nvSpPr>
        <p:spPr>
          <a:xfrm>
            <a:off x="5913438" y="6356350"/>
            <a:ext cx="2895600" cy="365125"/>
          </a:xfrm>
          <a:prstGeom prst="rect">
            <a:avLst/>
          </a:prstGeom>
        </p:spPr>
        <p:txBody>
          <a:bodyPr vert="horz" lIns="91440" tIns="45720" rIns="91440" bIns="45720" rtlCol="0" anchor="ctr"/>
          <a:lstStyle>
            <a:lvl1pPr algn="r" fontAlgn="auto">
              <a:spcBef>
                <a:spcPts val="0"/>
              </a:spcBef>
              <a:spcAft>
                <a:spcPts val="0"/>
              </a:spcAft>
              <a:defRPr sz="1100">
                <a:solidFill>
                  <a:srgbClr val="2B0B4B"/>
                </a:solidFill>
                <a:latin typeface="Arial"/>
                <a:ea typeface="+mn-ea"/>
                <a:cs typeface="Arial"/>
              </a:defRPr>
            </a:lvl1pPr>
          </a:lstStyle>
          <a:p>
            <a:pPr>
              <a:defRPr/>
            </a:pPr>
            <a:r>
              <a:rPr lang="en-US" dirty="0"/>
              <a:t>www.ciltinternational.org</a:t>
            </a: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100" smtClean="0">
                <a:solidFill>
                  <a:srgbClr val="2B0B4B"/>
                </a:solidFill>
                <a:latin typeface="Arial" pitchFamily="34" charset="0"/>
                <a:cs typeface="Arial" pitchFamily="34" charset="0"/>
              </a:defRPr>
            </a:lvl1pPr>
          </a:lstStyle>
          <a:p>
            <a:pPr>
              <a:defRPr/>
            </a:pPr>
            <a:fld id="{EDDB10B1-632A-45D6-A0C5-3B70463155EC}" type="slidenum">
              <a:rPr lang="en-US" altLang="en-US"/>
              <a:pPr>
                <a:defRPr/>
              </a:pPr>
              <a:t>‹#›</a:t>
            </a:fld>
            <a:endParaRPr lang="en-US" altLang="en-US" dirty="0"/>
          </a:p>
        </p:txBody>
      </p:sp>
      <p:cxnSp>
        <p:nvCxnSpPr>
          <p:cNvPr id="7" name="Straight Connector 6"/>
          <p:cNvCxnSpPr/>
          <p:nvPr userDrawn="1"/>
        </p:nvCxnSpPr>
        <p:spPr>
          <a:xfrm>
            <a:off x="447675" y="509588"/>
            <a:ext cx="8361363" cy="0"/>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447675" y="6346825"/>
            <a:ext cx="8361363" cy="0"/>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5" r:id="rId1"/>
    <p:sldLayoutId id="2147483693" r:id="rId2"/>
    <p:sldLayoutId id="2147483696" r:id="rId3"/>
    <p:sldLayoutId id="2147483694" r:id="rId4"/>
  </p:sldLayoutIdLst>
  <p:hf hdr="0"/>
  <p:txStyles>
    <p:titleStyle>
      <a:lvl1pPr algn="l" defTabSz="457200" rtl="0" eaLnBrk="0" fontAlgn="base" hangingPunct="0">
        <a:spcBef>
          <a:spcPct val="0"/>
        </a:spcBef>
        <a:spcAft>
          <a:spcPct val="0"/>
        </a:spcAft>
        <a:defRPr sz="2800" kern="1200">
          <a:solidFill>
            <a:schemeClr val="tx2"/>
          </a:solidFill>
          <a:latin typeface="Arial"/>
          <a:ea typeface="MS PGothic" pitchFamily="34" charset="-128"/>
          <a:cs typeface="Arial"/>
        </a:defRPr>
      </a:lvl1pPr>
      <a:lvl2pPr algn="l" defTabSz="457200" rtl="0" eaLnBrk="0" fontAlgn="base" hangingPunct="0">
        <a:spcBef>
          <a:spcPct val="0"/>
        </a:spcBef>
        <a:spcAft>
          <a:spcPct val="0"/>
        </a:spcAft>
        <a:defRPr sz="2800">
          <a:solidFill>
            <a:schemeClr val="tx2"/>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2800">
          <a:solidFill>
            <a:schemeClr val="tx2"/>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2800">
          <a:solidFill>
            <a:schemeClr val="tx2"/>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2800">
          <a:solidFill>
            <a:schemeClr val="tx2"/>
          </a:solidFill>
          <a:latin typeface="Arial" charset="0"/>
          <a:ea typeface="MS PGothic" pitchFamily="34" charset="-128"/>
          <a:cs typeface="Arial" pitchFamily="34" charset="0"/>
        </a:defRPr>
      </a:lvl5pPr>
      <a:lvl6pPr marL="457200" algn="l" defTabSz="457200" rtl="0" fontAlgn="base">
        <a:spcBef>
          <a:spcPct val="0"/>
        </a:spcBef>
        <a:spcAft>
          <a:spcPct val="0"/>
        </a:spcAft>
        <a:defRPr sz="2800">
          <a:solidFill>
            <a:schemeClr val="tx2"/>
          </a:solidFill>
          <a:latin typeface="Arial" charset="0"/>
          <a:ea typeface="ＭＳ Ｐゴシック" charset="0"/>
        </a:defRPr>
      </a:lvl6pPr>
      <a:lvl7pPr marL="914400" algn="l" defTabSz="457200" rtl="0" fontAlgn="base">
        <a:spcBef>
          <a:spcPct val="0"/>
        </a:spcBef>
        <a:spcAft>
          <a:spcPct val="0"/>
        </a:spcAft>
        <a:defRPr sz="2800">
          <a:solidFill>
            <a:schemeClr val="tx2"/>
          </a:solidFill>
          <a:latin typeface="Arial" charset="0"/>
          <a:ea typeface="ＭＳ Ｐゴシック" charset="0"/>
        </a:defRPr>
      </a:lvl7pPr>
      <a:lvl8pPr marL="1371600" algn="l" defTabSz="457200" rtl="0" fontAlgn="base">
        <a:spcBef>
          <a:spcPct val="0"/>
        </a:spcBef>
        <a:spcAft>
          <a:spcPct val="0"/>
        </a:spcAft>
        <a:defRPr sz="2800">
          <a:solidFill>
            <a:schemeClr val="tx2"/>
          </a:solidFill>
          <a:latin typeface="Arial" charset="0"/>
          <a:ea typeface="ＭＳ Ｐゴシック" charset="0"/>
        </a:defRPr>
      </a:lvl8pPr>
      <a:lvl9pPr marL="1828800" algn="l" defTabSz="457200" rtl="0" fontAlgn="base">
        <a:spcBef>
          <a:spcPct val="0"/>
        </a:spcBef>
        <a:spcAft>
          <a:spcPct val="0"/>
        </a:spcAft>
        <a:defRPr sz="2800">
          <a:solidFill>
            <a:schemeClr val="tx2"/>
          </a:solidFill>
          <a:latin typeface="Arial" charset="0"/>
          <a:ea typeface="ＭＳ Ｐゴシック" charset="0"/>
        </a:defRPr>
      </a:lvl9pPr>
    </p:titleStyle>
    <p:bodyStyle>
      <a:lvl1pPr marL="179388" indent="-179388" algn="l" defTabSz="457200" rtl="0" eaLnBrk="0" fontAlgn="base" hangingPunct="0">
        <a:spcBef>
          <a:spcPts val="1200"/>
        </a:spcBef>
        <a:spcAft>
          <a:spcPct val="0"/>
        </a:spcAft>
        <a:buClr>
          <a:schemeClr val="accent2"/>
        </a:buClr>
        <a:buFont typeface="Arial" pitchFamily="34" charset="0"/>
        <a:buChar char="•"/>
        <a:defRPr sz="2000" kern="1200">
          <a:solidFill>
            <a:schemeClr val="tx1"/>
          </a:solidFill>
          <a:latin typeface="Arial"/>
          <a:ea typeface="MS PGothic" pitchFamily="34" charset="-128"/>
          <a:cs typeface="Arial"/>
        </a:defRPr>
      </a:lvl1pPr>
      <a:lvl2pPr marL="179388" indent="-179388" algn="l" defTabSz="457200" rtl="0" eaLnBrk="0" fontAlgn="base" hangingPunct="0">
        <a:spcBef>
          <a:spcPts val="1200"/>
        </a:spcBef>
        <a:spcAft>
          <a:spcPct val="0"/>
        </a:spcAft>
        <a:buClr>
          <a:schemeClr val="accent2"/>
        </a:buClr>
        <a:buFont typeface="Arial" pitchFamily="34" charset="0"/>
        <a:buChar char="•"/>
        <a:defRPr sz="2000" kern="1200">
          <a:solidFill>
            <a:schemeClr val="tx1"/>
          </a:solidFill>
          <a:latin typeface="Arial"/>
          <a:ea typeface="MS PGothic" pitchFamily="34" charset="-128"/>
          <a:cs typeface="Arial"/>
        </a:defRPr>
      </a:lvl2pPr>
      <a:lvl3pPr marL="179388" indent="-179388" algn="l" defTabSz="457200" rtl="0" eaLnBrk="0" fontAlgn="base" hangingPunct="0">
        <a:spcBef>
          <a:spcPts val="1200"/>
        </a:spcBef>
        <a:spcAft>
          <a:spcPct val="0"/>
        </a:spcAft>
        <a:buClr>
          <a:schemeClr val="accent2"/>
        </a:buClr>
        <a:buFont typeface="Arial" pitchFamily="34" charset="0"/>
        <a:buChar char="•"/>
        <a:defRPr sz="2000" kern="1200">
          <a:solidFill>
            <a:schemeClr val="tx1"/>
          </a:solidFill>
          <a:latin typeface="Arial"/>
          <a:ea typeface="MS PGothic" pitchFamily="34" charset="-128"/>
          <a:cs typeface="Arial"/>
        </a:defRPr>
      </a:lvl3pPr>
      <a:lvl4pPr marL="179388" indent="-179388" algn="l" defTabSz="457200" rtl="0" eaLnBrk="0" fontAlgn="base" hangingPunct="0">
        <a:spcBef>
          <a:spcPts val="1200"/>
        </a:spcBef>
        <a:spcAft>
          <a:spcPct val="0"/>
        </a:spcAft>
        <a:buClr>
          <a:schemeClr val="accent2"/>
        </a:buClr>
        <a:buFont typeface="Arial" pitchFamily="34" charset="0"/>
        <a:buChar char="•"/>
        <a:defRPr sz="2000" kern="1200">
          <a:solidFill>
            <a:schemeClr val="tx1"/>
          </a:solidFill>
          <a:latin typeface="Arial"/>
          <a:ea typeface="MS PGothic" pitchFamily="34" charset="-128"/>
          <a:cs typeface="Arial"/>
        </a:defRPr>
      </a:lvl4pPr>
      <a:lvl5pPr marL="179388" indent="-179388" algn="l" defTabSz="457200" rtl="0" eaLnBrk="0" fontAlgn="base" hangingPunct="0">
        <a:spcBef>
          <a:spcPts val="1200"/>
        </a:spcBef>
        <a:spcAft>
          <a:spcPct val="0"/>
        </a:spcAft>
        <a:buClr>
          <a:schemeClr val="accent2"/>
        </a:buClr>
        <a:buFont typeface="Arial" pitchFamily="34" charset="0"/>
        <a:buChar char="•"/>
        <a:defRPr sz="20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9D7A62C7-CEF8-4E3E-BC53-F123CEA56F23}"/>
              </a:ext>
            </a:extLst>
          </p:cNvPr>
          <p:cNvSpPr/>
          <p:nvPr/>
        </p:nvSpPr>
        <p:spPr>
          <a:xfrm>
            <a:off x="193830" y="1366016"/>
            <a:ext cx="7174635" cy="1815882"/>
          </a:xfrm>
          <a:prstGeom prst="rect">
            <a:avLst/>
          </a:prstGeom>
        </p:spPr>
        <p:txBody>
          <a:bodyPr wrap="square">
            <a:spAutoFit/>
          </a:bodyPr>
          <a:lstStyle/>
          <a:p>
            <a:pPr>
              <a:spcAft>
                <a:spcPts val="0"/>
              </a:spcAft>
            </a:pPr>
            <a:r>
              <a:rPr lang="en-US"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«CILT Kazakh-China International Conference on the Development of Logistics and Transport Infrastructure» at ICBC "KHORGOS"</a:t>
            </a:r>
            <a:endParaRPr lang="ru-RU"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1" name="Объект 7">
            <a:extLst>
              <a:ext uri="{FF2B5EF4-FFF2-40B4-BE49-F238E27FC236}">
                <a16:creationId xmlns:a16="http://schemas.microsoft.com/office/drawing/2014/main" id="{15B54C91-974A-45A0-8708-25474B0AD9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5158" y="4021583"/>
            <a:ext cx="4073432" cy="229866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fontAlgn="base" hangingPunct="1">
              <a:spcBef>
                <a:spcPct val="0"/>
              </a:spcBef>
              <a:spcAft>
                <a:spcPct val="0"/>
              </a:spcAft>
              <a:buClrTx/>
              <a:buFontTx/>
              <a:buNone/>
            </a:pPr>
            <a:r>
              <a:rPr lang="en-US" altLang="en-US" sz="1100" dirty="0">
                <a:solidFill>
                  <a:srgbClr val="2B0B4B"/>
                </a:solidFill>
              </a:rPr>
              <a:t>www.ciltinternational.org</a:t>
            </a:r>
          </a:p>
        </p:txBody>
      </p:sp>
      <p:sp>
        <p:nvSpPr>
          <p:cNvPr id="819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ClrTx/>
              <a:buFontTx/>
              <a:buNone/>
            </a:pPr>
            <a:fld id="{0092EF2E-AA6B-40F7-9B3F-104B0C3E740E}" type="slidenum">
              <a:rPr lang="en-US" altLang="en-US" sz="1100">
                <a:solidFill>
                  <a:srgbClr val="2B0B4B"/>
                </a:solidFill>
              </a:rPr>
              <a:pPr eaLnBrk="1" hangingPunct="1">
                <a:spcBef>
                  <a:spcPct val="0"/>
                </a:spcBef>
                <a:buClrTx/>
                <a:buFontTx/>
                <a:buNone/>
              </a:pPr>
              <a:t>2</a:t>
            </a:fld>
            <a:endParaRPr lang="en-US" altLang="en-US" sz="1100" dirty="0">
              <a:solidFill>
                <a:srgbClr val="2B0B4B"/>
              </a:solidFill>
            </a:endParaRPr>
          </a:p>
        </p:txBody>
      </p:sp>
      <p:sp>
        <p:nvSpPr>
          <p:cNvPr id="11" name="Прямоугольник 10">
            <a:extLst>
              <a:ext uri="{FF2B5EF4-FFF2-40B4-BE49-F238E27FC236}">
                <a16:creationId xmlns:a16="http://schemas.microsoft.com/office/drawing/2014/main" id="{2B08CD52-A86E-4E4A-99E6-760B1DE86A65}"/>
              </a:ext>
            </a:extLst>
          </p:cNvPr>
          <p:cNvSpPr/>
          <p:nvPr/>
        </p:nvSpPr>
        <p:spPr>
          <a:xfrm>
            <a:off x="457200" y="626888"/>
            <a:ext cx="8118629" cy="461665"/>
          </a:xfrm>
          <a:prstGeom prst="rect">
            <a:avLst/>
          </a:prstGeom>
        </p:spPr>
        <p:txBody>
          <a:bodyPr wrap="square">
            <a:spAutoFit/>
          </a:bodyPr>
          <a:lstStyle/>
          <a:p>
            <a:r>
              <a:rPr lang="ru-RU" sz="2400" b="1" dirty="0">
                <a:latin typeface="Arial" panose="020B0604020202020204" pitchFamily="34" charset="0"/>
                <a:cs typeface="Arial" panose="020B0604020202020204" pitchFamily="34" charset="0"/>
              </a:rPr>
              <a:t>Goals and objectives of the conference</a:t>
            </a:r>
          </a:p>
        </p:txBody>
      </p:sp>
      <p:sp>
        <p:nvSpPr>
          <p:cNvPr id="12" name="Прямоугольник 11">
            <a:extLst>
              <a:ext uri="{FF2B5EF4-FFF2-40B4-BE49-F238E27FC236}">
                <a16:creationId xmlns:a16="http://schemas.microsoft.com/office/drawing/2014/main" id="{092B7E66-7AED-4295-828D-E8A4E1B56F26}"/>
              </a:ext>
            </a:extLst>
          </p:cNvPr>
          <p:cNvSpPr/>
          <p:nvPr/>
        </p:nvSpPr>
        <p:spPr>
          <a:xfrm>
            <a:off x="457200" y="1351467"/>
            <a:ext cx="8509247" cy="1569660"/>
          </a:xfrm>
          <a:prstGeom prst="rect">
            <a:avLst/>
          </a:prstGeom>
        </p:spPr>
        <p:txBody>
          <a:bodyPr wrap="square">
            <a:spAutoFit/>
          </a:bodyPr>
          <a:lstStyle/>
          <a:p>
            <a:pPr algn="just"/>
            <a:r>
              <a:rPr lang="ru-RU" sz="2400" dirty="0">
                <a:latin typeface="Arial" panose="020B0604020202020204" pitchFamily="34" charset="0"/>
                <a:cs typeface="Arial" panose="020B0604020202020204" pitchFamily="34" charset="0"/>
              </a:rPr>
              <a:t>To promote the development of research and innovation activities in the field of logistics and transport infrastructure in the framework of </a:t>
            </a:r>
            <a:r>
              <a:rPr lang="en-US" sz="2400" dirty="0">
                <a:latin typeface="Arial" panose="020B0604020202020204" pitchFamily="34" charset="0"/>
                <a:cs typeface="Arial" panose="020B0604020202020204" pitchFamily="34" charset="0"/>
              </a:rPr>
              <a:t>O</a:t>
            </a:r>
            <a:r>
              <a:rPr lang="ru-RU" sz="2400" dirty="0">
                <a:latin typeface="Arial" panose="020B0604020202020204" pitchFamily="34" charset="0"/>
                <a:cs typeface="Arial" panose="020B0604020202020204" pitchFamily="34" charset="0"/>
              </a:rPr>
              <a:t>ne </a:t>
            </a:r>
            <a:r>
              <a:rPr lang="en-US" sz="2400" dirty="0">
                <a:latin typeface="Arial" panose="020B0604020202020204" pitchFamily="34" charset="0"/>
                <a:cs typeface="Arial" panose="020B0604020202020204" pitchFamily="34" charset="0"/>
              </a:rPr>
              <a:t>B</a:t>
            </a:r>
            <a:r>
              <a:rPr lang="ru-RU" sz="2400" dirty="0">
                <a:latin typeface="Arial" panose="020B0604020202020204" pitchFamily="34" charset="0"/>
                <a:cs typeface="Arial" panose="020B0604020202020204" pitchFamily="34" charset="0"/>
              </a:rPr>
              <a:t>elt and </a:t>
            </a:r>
            <a:r>
              <a:rPr lang="en-US" sz="2400" dirty="0">
                <a:latin typeface="Arial" panose="020B0604020202020204" pitchFamily="34" charset="0"/>
                <a:cs typeface="Arial" panose="020B0604020202020204" pitchFamily="34" charset="0"/>
              </a:rPr>
              <a:t>O</a:t>
            </a:r>
            <a:r>
              <a:rPr lang="ru-RU" sz="2400" dirty="0">
                <a:latin typeface="Arial" panose="020B0604020202020204" pitchFamily="34" charset="0"/>
                <a:cs typeface="Arial" panose="020B0604020202020204" pitchFamily="34" charset="0"/>
              </a:rPr>
              <a:t>ne </a:t>
            </a:r>
            <a:r>
              <a:rPr lang="en-US" sz="2400" dirty="0">
                <a:latin typeface="Arial" panose="020B0604020202020204" pitchFamily="34" charset="0"/>
                <a:cs typeface="Arial" panose="020B0604020202020204" pitchFamily="34" charset="0"/>
              </a:rPr>
              <a:t>R</a:t>
            </a:r>
            <a:r>
              <a:rPr lang="ru-RU" sz="2400" dirty="0">
                <a:latin typeface="Arial" panose="020B0604020202020204" pitchFamily="34" charset="0"/>
                <a:cs typeface="Arial" panose="020B0604020202020204" pitchFamily="34" charset="0"/>
              </a:rPr>
              <a:t>oad and Nurly Zhol programs.</a:t>
            </a:r>
          </a:p>
        </p:txBody>
      </p:sp>
      <p:sp>
        <p:nvSpPr>
          <p:cNvPr id="13" name="TextBox 12">
            <a:extLst>
              <a:ext uri="{FF2B5EF4-FFF2-40B4-BE49-F238E27FC236}">
                <a16:creationId xmlns:a16="http://schemas.microsoft.com/office/drawing/2014/main" id="{006CFC03-0A4B-4063-A24F-F38211AFF8C9}"/>
              </a:ext>
            </a:extLst>
          </p:cNvPr>
          <p:cNvSpPr txBox="1"/>
          <p:nvPr/>
        </p:nvSpPr>
        <p:spPr>
          <a:xfrm>
            <a:off x="457200" y="3429000"/>
            <a:ext cx="8248355" cy="3046988"/>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Expected contingent of participants: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Members and non-members of CILT, Transport and logistics companies, Educational institutions, Government Officials.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About 150 people </a:t>
            </a:r>
          </a:p>
          <a:p>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129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6A0FAF84-7B5F-49EF-B670-C18D45F08919}"/>
              </a:ext>
            </a:extLst>
          </p:cNvPr>
          <p:cNvSpPr>
            <a:spLocks noGrp="1"/>
          </p:cNvSpPr>
          <p:nvPr>
            <p:ph type="sldNum" sz="quarter" idx="11"/>
          </p:nvPr>
        </p:nvSpPr>
        <p:spPr/>
        <p:txBody>
          <a:bodyPr/>
          <a:lstStyle/>
          <a:p>
            <a:pPr>
              <a:defRPr/>
            </a:pPr>
            <a:fld id="{25E5D5A7-613B-4517-9195-7B7D1F04701E}" type="slidenum">
              <a:rPr lang="en-US" altLang="en-US" smtClean="0"/>
              <a:pPr>
                <a:defRPr/>
              </a:pPr>
              <a:t>3</a:t>
            </a:fld>
            <a:endParaRPr lang="en-US" altLang="en-US" dirty="0"/>
          </a:p>
        </p:txBody>
      </p:sp>
      <p:sp>
        <p:nvSpPr>
          <p:cNvPr id="6" name="TextBox 5">
            <a:extLst>
              <a:ext uri="{FF2B5EF4-FFF2-40B4-BE49-F238E27FC236}">
                <a16:creationId xmlns:a16="http://schemas.microsoft.com/office/drawing/2014/main" id="{80AA91A9-E893-4FED-939D-AFF2514051D0}"/>
              </a:ext>
            </a:extLst>
          </p:cNvPr>
          <p:cNvSpPr txBox="1"/>
          <p:nvPr/>
        </p:nvSpPr>
        <p:spPr>
          <a:xfrm>
            <a:off x="523090" y="98899"/>
            <a:ext cx="6527749"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PROPOSED VENUE OF THE CONFERENCE</a:t>
            </a:r>
            <a:endParaRPr lang="ru-RU"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045026B-7894-4F0B-A23A-1F481B341563}"/>
              </a:ext>
            </a:extLst>
          </p:cNvPr>
          <p:cNvSpPr txBox="1"/>
          <p:nvPr/>
        </p:nvSpPr>
        <p:spPr>
          <a:xfrm>
            <a:off x="244940" y="413786"/>
            <a:ext cx="5844485" cy="646331"/>
          </a:xfrm>
          <a:prstGeom prst="rect">
            <a:avLst/>
          </a:prstGeom>
          <a:noFill/>
        </p:spPr>
        <p:txBody>
          <a:bodyPr wrap="none" rtlCol="0">
            <a:spAutoFit/>
          </a:bodyPr>
          <a:lstStyle/>
          <a:p>
            <a:r>
              <a:rPr lang="en-US" b="1" dirty="0"/>
              <a:t/>
            </a:r>
            <a:br>
              <a:rPr lang="en-US" b="1" dirty="0"/>
            </a:br>
            <a:r>
              <a:rPr lang="en-US" b="1" dirty="0"/>
              <a:t>The Khorgos International Centre </a:t>
            </a:r>
            <a:r>
              <a:rPr lang="ru-RU" b="1" dirty="0"/>
              <a:t>о</a:t>
            </a:r>
            <a:r>
              <a:rPr lang="en-US" b="1" dirty="0"/>
              <a:t>f Boundary Cooperation</a:t>
            </a:r>
            <a:endParaRPr lang="ru-RU" dirty="0"/>
          </a:p>
        </p:txBody>
      </p:sp>
      <p:sp>
        <p:nvSpPr>
          <p:cNvPr id="9" name="Прямоугольник 8">
            <a:extLst>
              <a:ext uri="{FF2B5EF4-FFF2-40B4-BE49-F238E27FC236}">
                <a16:creationId xmlns:a16="http://schemas.microsoft.com/office/drawing/2014/main" id="{8F04285E-9CD1-4F93-ADCF-7F58B6223756}"/>
              </a:ext>
            </a:extLst>
          </p:cNvPr>
          <p:cNvSpPr/>
          <p:nvPr/>
        </p:nvSpPr>
        <p:spPr>
          <a:xfrm>
            <a:off x="244940" y="1276586"/>
            <a:ext cx="5668498" cy="1200329"/>
          </a:xfrm>
          <a:prstGeom prst="rect">
            <a:avLst/>
          </a:prstGeom>
        </p:spPr>
        <p:txBody>
          <a:bodyPr wrap="square">
            <a:spAutoFit/>
          </a:bodyPr>
          <a:lstStyle/>
          <a:p>
            <a:pPr algn="just"/>
            <a:r>
              <a:rPr lang="en-US" dirty="0"/>
              <a:t>The history of the creation of the International Center for Cross-Border Cooperation "Khorgos" was laid in the framework of the state visit of President of Kazakhstan Nursultan Nazarbayev to China on December 22-25, 2002</a:t>
            </a:r>
            <a:endParaRPr lang="ru-RU" dirty="0"/>
          </a:p>
        </p:txBody>
      </p:sp>
      <p:pic>
        <p:nvPicPr>
          <p:cNvPr id="10" name="Picture 2" descr="Image result for ÐÐ°Ð·Ð°ÑÐ±Ð°ÐµÐ²  Ð¥Ñ Ð¦Ð·Ð¸Ð½ÑÑÐ°Ð¾">
            <a:extLst>
              <a:ext uri="{FF2B5EF4-FFF2-40B4-BE49-F238E27FC236}">
                <a16:creationId xmlns:a16="http://schemas.microsoft.com/office/drawing/2014/main" id="{70B91182-4438-4BE1-8791-0BCE650CE4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9812" y="657055"/>
            <a:ext cx="2199226" cy="1819860"/>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a:extLst>
              <a:ext uri="{FF2B5EF4-FFF2-40B4-BE49-F238E27FC236}">
                <a16:creationId xmlns:a16="http://schemas.microsoft.com/office/drawing/2014/main" id="{C74C832E-B5D0-455F-9865-C9D2F0D8A2B6}"/>
              </a:ext>
            </a:extLst>
          </p:cNvPr>
          <p:cNvSpPr/>
          <p:nvPr/>
        </p:nvSpPr>
        <p:spPr>
          <a:xfrm>
            <a:off x="244940" y="2593339"/>
            <a:ext cx="8840010" cy="3693319"/>
          </a:xfrm>
          <a:prstGeom prst="rect">
            <a:avLst/>
          </a:prstGeom>
        </p:spPr>
        <p:txBody>
          <a:bodyPr wrap="square">
            <a:spAutoFit/>
          </a:bodyPr>
          <a:lstStyle/>
          <a:p>
            <a:r>
              <a:rPr lang="en-US" dirty="0"/>
              <a:t>ICBC "Khorgos" consists of Kazakh and Chinese parts, located on the border of neighboring territories of the two countries with a total area of 560 hectares and connected by "special passage" taking place across the state border.</a:t>
            </a:r>
            <a:endParaRPr lang="ru-RU" dirty="0"/>
          </a:p>
          <a:p>
            <a:endParaRPr lang="ru-RU" dirty="0"/>
          </a:p>
          <a:p>
            <a:r>
              <a:rPr lang="en-US" dirty="0"/>
              <a:t>Citizens of the Republic of Kazakhstan, China People’s Republic and other countries can stay within the area of “Khorgos” International Centre of Border Cooperation both at its Kazakhstan and at China part without the need for any visa for the period of up to 30 days based on the valid documents agreed and acknowledged by the competent authorities of the countries involved. </a:t>
            </a:r>
            <a:endParaRPr lang="ru-RU" dirty="0"/>
          </a:p>
          <a:p>
            <a:endParaRPr lang="ru-RU" dirty="0"/>
          </a:p>
          <a:p>
            <a:r>
              <a:rPr lang="en-US" dirty="0"/>
              <a:t>“Khorgos” ICBC consists of the two parts: Kazakhstan part – located in the territory of </a:t>
            </a:r>
            <a:r>
              <a:rPr lang="en-US" dirty="0" err="1"/>
              <a:t>Panfilovskiy</a:t>
            </a:r>
            <a:r>
              <a:rPr lang="en-US" dirty="0"/>
              <a:t> </a:t>
            </a:r>
            <a:r>
              <a:rPr lang="en-US" dirty="0" err="1"/>
              <a:t>raiyon</a:t>
            </a:r>
            <a:r>
              <a:rPr lang="en-US" dirty="0"/>
              <a:t> of </a:t>
            </a:r>
            <a:r>
              <a:rPr lang="en-US" dirty="0" err="1"/>
              <a:t>Almatinskaya</a:t>
            </a:r>
            <a:r>
              <a:rPr lang="en-US" dirty="0"/>
              <a:t> oblast, and China part – located in the territory of the Ili-Kazakh Autonomous Prefecture of Xinjiang–Uyghur Autonomous Region.</a:t>
            </a:r>
          </a:p>
        </p:txBody>
      </p:sp>
    </p:spTree>
    <p:extLst>
      <p:ext uri="{BB962C8B-B14F-4D97-AF65-F5344CB8AC3E}">
        <p14:creationId xmlns:p14="http://schemas.microsoft.com/office/powerpoint/2010/main" val="3801822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1F84B1-1D25-4FDB-A482-4B521EA222D2}"/>
              </a:ext>
            </a:extLst>
          </p:cNvPr>
          <p:cNvSpPr>
            <a:spLocks noGrp="1"/>
          </p:cNvSpPr>
          <p:nvPr>
            <p:ph type="ftr" sz="quarter" idx="10"/>
          </p:nvPr>
        </p:nvSpPr>
        <p:spPr/>
        <p:txBody>
          <a:bodyPr/>
          <a:lstStyle/>
          <a:p>
            <a:pPr>
              <a:defRPr/>
            </a:pPr>
            <a:r>
              <a:rPr lang="en-US"/>
              <a:t>www.ciltinternational.org</a:t>
            </a:r>
            <a:endParaRPr lang="en-US" dirty="0"/>
          </a:p>
        </p:txBody>
      </p:sp>
      <p:sp>
        <p:nvSpPr>
          <p:cNvPr id="5" name="Номер слайда 4">
            <a:extLst>
              <a:ext uri="{FF2B5EF4-FFF2-40B4-BE49-F238E27FC236}">
                <a16:creationId xmlns:a16="http://schemas.microsoft.com/office/drawing/2014/main" id="{8276EA7B-55E5-432D-817A-2834094B1731}"/>
              </a:ext>
            </a:extLst>
          </p:cNvPr>
          <p:cNvSpPr>
            <a:spLocks noGrp="1"/>
          </p:cNvSpPr>
          <p:nvPr>
            <p:ph type="sldNum" sz="quarter" idx="11"/>
          </p:nvPr>
        </p:nvSpPr>
        <p:spPr/>
        <p:txBody>
          <a:bodyPr/>
          <a:lstStyle/>
          <a:p>
            <a:pPr>
              <a:defRPr/>
            </a:pPr>
            <a:fld id="{25E5D5A7-613B-4517-9195-7B7D1F04701E}" type="slidenum">
              <a:rPr lang="en-US" altLang="en-US" smtClean="0"/>
              <a:pPr>
                <a:defRPr/>
              </a:pPr>
              <a:t>4</a:t>
            </a:fld>
            <a:endParaRPr lang="en-US" altLang="en-US" dirty="0"/>
          </a:p>
        </p:txBody>
      </p:sp>
      <p:sp>
        <p:nvSpPr>
          <p:cNvPr id="6" name="TextBox 5">
            <a:extLst>
              <a:ext uri="{FF2B5EF4-FFF2-40B4-BE49-F238E27FC236}">
                <a16:creationId xmlns:a16="http://schemas.microsoft.com/office/drawing/2014/main" id="{DE9A5DB4-DEB9-4F90-9B41-C6E888A38F6F}"/>
              </a:ext>
            </a:extLst>
          </p:cNvPr>
          <p:cNvSpPr txBox="1"/>
          <p:nvPr/>
        </p:nvSpPr>
        <p:spPr>
          <a:xfrm>
            <a:off x="581449" y="62857"/>
            <a:ext cx="9167894" cy="461665"/>
          </a:xfrm>
          <a:prstGeom prst="rect">
            <a:avLst/>
          </a:prstGeom>
          <a:noFill/>
        </p:spPr>
        <p:txBody>
          <a:bodyPr wrap="none" rtlCol="0">
            <a:spAutoFit/>
          </a:bodyPr>
          <a:lstStyle/>
          <a:p>
            <a:r>
              <a:rPr lang="en-US" sz="2400" b="1" dirty="0"/>
              <a:t>THE KHORGOS INTERNATIONAL CENTRE OF BOUNDARY COOPERATION</a:t>
            </a:r>
            <a:endParaRPr lang="ru-RU" sz="2400" b="1" dirty="0">
              <a:latin typeface="Arial" panose="020B0604020202020204" pitchFamily="34" charset="0"/>
              <a:cs typeface="Arial" panose="020B0604020202020204" pitchFamily="34" charset="0"/>
            </a:endParaRPr>
          </a:p>
        </p:txBody>
      </p:sp>
      <p:grpSp>
        <p:nvGrpSpPr>
          <p:cNvPr id="8" name="Группа 7">
            <a:extLst>
              <a:ext uri="{FF2B5EF4-FFF2-40B4-BE49-F238E27FC236}">
                <a16:creationId xmlns:a16="http://schemas.microsoft.com/office/drawing/2014/main" id="{983C9490-6295-47D2-B881-2EFF31BF39AF}"/>
              </a:ext>
            </a:extLst>
          </p:cNvPr>
          <p:cNvGrpSpPr/>
          <p:nvPr/>
        </p:nvGrpSpPr>
        <p:grpSpPr>
          <a:xfrm>
            <a:off x="5424840" y="815830"/>
            <a:ext cx="3604917" cy="2477786"/>
            <a:chOff x="7400160" y="396883"/>
            <a:chExt cx="4185519" cy="2814788"/>
          </a:xfrm>
        </p:grpSpPr>
        <p:pic>
          <p:nvPicPr>
            <p:cNvPr id="9" name="Picture 2" descr="C:\Users\77\Downloads\IMG-20180110-WA0003.jpg">
              <a:extLst>
                <a:ext uri="{FF2B5EF4-FFF2-40B4-BE49-F238E27FC236}">
                  <a16:creationId xmlns:a16="http://schemas.microsoft.com/office/drawing/2014/main" id="{D5FCF166-1131-4722-96CA-1F232F23A1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0160" y="396883"/>
              <a:ext cx="4185519" cy="2814788"/>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a:extLst>
                <a:ext uri="{FF2B5EF4-FFF2-40B4-BE49-F238E27FC236}">
                  <a16:creationId xmlns:a16="http://schemas.microsoft.com/office/drawing/2014/main" id="{106F49B6-341C-46BD-B1F8-26AA7B7925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9928" y="482502"/>
              <a:ext cx="1505981" cy="641851"/>
            </a:xfrm>
            <a:prstGeom prst="rect">
              <a:avLst/>
            </a:prstGeom>
          </p:spPr>
        </p:pic>
      </p:grpSp>
      <p:sp>
        <p:nvSpPr>
          <p:cNvPr id="11" name="Прямоугольник 10">
            <a:extLst>
              <a:ext uri="{FF2B5EF4-FFF2-40B4-BE49-F238E27FC236}">
                <a16:creationId xmlns:a16="http://schemas.microsoft.com/office/drawing/2014/main" id="{B0435630-98CB-4A46-9563-095968A27507}"/>
              </a:ext>
            </a:extLst>
          </p:cNvPr>
          <p:cNvSpPr/>
          <p:nvPr/>
        </p:nvSpPr>
        <p:spPr>
          <a:xfrm>
            <a:off x="163599" y="722400"/>
            <a:ext cx="5261240" cy="3508653"/>
          </a:xfrm>
          <a:prstGeom prst="rect">
            <a:avLst/>
          </a:prstGeom>
        </p:spPr>
        <p:txBody>
          <a:bodyPr wrap="square">
            <a:spAutoFit/>
          </a:bodyPr>
          <a:lstStyle/>
          <a:p>
            <a:r>
              <a:rPr lang="en-US" sz="1400" dirty="0"/>
              <a:t>The distance from the Kazakhstan part of “Khorgos” ICBC part to the regional center of </a:t>
            </a:r>
            <a:r>
              <a:rPr lang="en-US" sz="1400" dirty="0" err="1"/>
              <a:t>Almatinskaya</a:t>
            </a:r>
            <a:r>
              <a:rPr lang="en-US" sz="1400" dirty="0"/>
              <a:t> oblast – </a:t>
            </a:r>
            <a:r>
              <a:rPr lang="en-US" sz="1400" dirty="0" err="1"/>
              <a:t>Taldykorgan</a:t>
            </a:r>
            <a:r>
              <a:rPr lang="en-US" sz="1400" dirty="0"/>
              <a:t> city, is 321 km., and 361 km. to the largest city of the Republic of Kazakhstan – city of Almaty.</a:t>
            </a:r>
          </a:p>
          <a:p>
            <a:endParaRPr lang="en-US" sz="1400" dirty="0"/>
          </a:p>
          <a:p>
            <a:r>
              <a:rPr lang="en-US" sz="1400" dirty="0"/>
              <a:t>“Khorgos” ICBC is located 1 km. away from the China’s border city Khorgos, 90 km. away from the nearest major city of Ili-Kazakh Autonomous Prefecture – </a:t>
            </a:r>
            <a:r>
              <a:rPr lang="en-US" sz="1400" dirty="0" err="1"/>
              <a:t>Yining</a:t>
            </a:r>
            <a:r>
              <a:rPr lang="en-US" sz="1400" dirty="0"/>
              <a:t>, and 670 km. from the administrative capital of Xinjiang–Uyghur Autonomous Region – Urumqi.</a:t>
            </a:r>
          </a:p>
          <a:p>
            <a:endParaRPr lang="en-US" sz="1400" dirty="0"/>
          </a:p>
          <a:p>
            <a:r>
              <a:rPr lang="en-US" sz="1400" dirty="0"/>
              <a:t>Total area covered by the “Khorgos” International Centre of Border Cooperation is 560 hectares of which 217 hectares belongs to Kazakhstan, and 343 hectares – to China. The communication between two parts is through the special pedestrian and transportation corridor.</a:t>
            </a:r>
          </a:p>
          <a:p>
            <a:endParaRPr lang="en-US" sz="1200" dirty="0"/>
          </a:p>
        </p:txBody>
      </p:sp>
      <p:pic>
        <p:nvPicPr>
          <p:cNvPr id="12" name="Рисунок 11">
            <a:extLst>
              <a:ext uri="{FF2B5EF4-FFF2-40B4-BE49-F238E27FC236}">
                <a16:creationId xmlns:a16="http://schemas.microsoft.com/office/drawing/2014/main" id="{93F15A5C-32A2-4CC7-AF7C-4F2353B61CD2}"/>
              </a:ext>
            </a:extLst>
          </p:cNvPr>
          <p:cNvPicPr>
            <a:picLocks noChangeAspect="1"/>
          </p:cNvPicPr>
          <p:nvPr/>
        </p:nvPicPr>
        <p:blipFill>
          <a:blip r:embed="rId4"/>
          <a:stretch>
            <a:fillRect/>
          </a:stretch>
        </p:blipFill>
        <p:spPr>
          <a:xfrm>
            <a:off x="0" y="4137668"/>
            <a:ext cx="9144000" cy="2657475"/>
          </a:xfrm>
          <a:prstGeom prst="rect">
            <a:avLst/>
          </a:prstGeom>
        </p:spPr>
      </p:pic>
      <p:sp>
        <p:nvSpPr>
          <p:cNvPr id="13" name="Прямоугольник 12">
            <a:extLst>
              <a:ext uri="{FF2B5EF4-FFF2-40B4-BE49-F238E27FC236}">
                <a16:creationId xmlns:a16="http://schemas.microsoft.com/office/drawing/2014/main" id="{62C5580D-60A7-4353-91F8-CE4794EB78A4}"/>
              </a:ext>
            </a:extLst>
          </p:cNvPr>
          <p:cNvSpPr/>
          <p:nvPr/>
        </p:nvSpPr>
        <p:spPr>
          <a:xfrm>
            <a:off x="5778418" y="6356350"/>
            <a:ext cx="2466381" cy="369332"/>
          </a:xfrm>
          <a:prstGeom prst="rect">
            <a:avLst/>
          </a:prstGeom>
        </p:spPr>
        <p:txBody>
          <a:bodyPr wrap="none">
            <a:spAutoFit/>
          </a:bodyPr>
          <a:lstStyle/>
          <a:p>
            <a:r>
              <a:rPr lang="ru-RU" dirty="0"/>
              <a:t>http://mcps-khorgos.kz</a:t>
            </a:r>
          </a:p>
        </p:txBody>
      </p:sp>
    </p:spTree>
    <p:extLst>
      <p:ext uri="{BB962C8B-B14F-4D97-AF65-F5344CB8AC3E}">
        <p14:creationId xmlns:p14="http://schemas.microsoft.com/office/powerpoint/2010/main" val="2237856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6FB91432-66E5-4A31-B6DE-9144F22323C8}"/>
              </a:ext>
            </a:extLst>
          </p:cNvPr>
          <p:cNvSpPr>
            <a:spLocks noGrp="1"/>
          </p:cNvSpPr>
          <p:nvPr>
            <p:ph type="sldNum" sz="quarter" idx="11"/>
          </p:nvPr>
        </p:nvSpPr>
        <p:spPr/>
        <p:txBody>
          <a:bodyPr/>
          <a:lstStyle/>
          <a:p>
            <a:pPr>
              <a:defRPr/>
            </a:pPr>
            <a:fld id="{25E5D5A7-613B-4517-9195-7B7D1F04701E}" type="slidenum">
              <a:rPr lang="en-US" altLang="en-US" smtClean="0"/>
              <a:pPr>
                <a:defRPr/>
              </a:pPr>
              <a:t>5</a:t>
            </a:fld>
            <a:endParaRPr lang="en-US" altLang="en-US" dirty="0"/>
          </a:p>
        </p:txBody>
      </p:sp>
      <p:pic>
        <p:nvPicPr>
          <p:cNvPr id="6" name="Рисунок 5">
            <a:extLst>
              <a:ext uri="{FF2B5EF4-FFF2-40B4-BE49-F238E27FC236}">
                <a16:creationId xmlns:a16="http://schemas.microsoft.com/office/drawing/2014/main" id="{68F707FC-CA3D-438F-9CFA-A97C0689479E}"/>
              </a:ext>
            </a:extLst>
          </p:cNvPr>
          <p:cNvPicPr>
            <a:picLocks noChangeAspect="1"/>
          </p:cNvPicPr>
          <p:nvPr/>
        </p:nvPicPr>
        <p:blipFill>
          <a:blip r:embed="rId2"/>
          <a:stretch>
            <a:fillRect/>
          </a:stretch>
        </p:blipFill>
        <p:spPr>
          <a:xfrm>
            <a:off x="30384" y="1562478"/>
            <a:ext cx="2987232" cy="1947138"/>
          </a:xfrm>
          <a:prstGeom prst="rect">
            <a:avLst/>
          </a:prstGeom>
        </p:spPr>
      </p:pic>
      <p:pic>
        <p:nvPicPr>
          <p:cNvPr id="7" name="Рисунок 6">
            <a:extLst>
              <a:ext uri="{FF2B5EF4-FFF2-40B4-BE49-F238E27FC236}">
                <a16:creationId xmlns:a16="http://schemas.microsoft.com/office/drawing/2014/main" id="{FE9F3F45-5E95-4FEA-AE4C-90607A743ECC}"/>
              </a:ext>
            </a:extLst>
          </p:cNvPr>
          <p:cNvPicPr>
            <a:picLocks noChangeAspect="1"/>
          </p:cNvPicPr>
          <p:nvPr/>
        </p:nvPicPr>
        <p:blipFill>
          <a:blip r:embed="rId3"/>
          <a:stretch>
            <a:fillRect/>
          </a:stretch>
        </p:blipFill>
        <p:spPr>
          <a:xfrm>
            <a:off x="78779" y="3899763"/>
            <a:ext cx="2890441" cy="1922541"/>
          </a:xfrm>
          <a:prstGeom prst="rect">
            <a:avLst/>
          </a:prstGeom>
        </p:spPr>
      </p:pic>
      <p:pic>
        <p:nvPicPr>
          <p:cNvPr id="8" name="Рисунок 7">
            <a:extLst>
              <a:ext uri="{FF2B5EF4-FFF2-40B4-BE49-F238E27FC236}">
                <a16:creationId xmlns:a16="http://schemas.microsoft.com/office/drawing/2014/main" id="{B19B274B-26C9-4DA8-A00D-D4DCBEE4BD44}"/>
              </a:ext>
            </a:extLst>
          </p:cNvPr>
          <p:cNvPicPr>
            <a:picLocks noChangeAspect="1"/>
          </p:cNvPicPr>
          <p:nvPr/>
        </p:nvPicPr>
        <p:blipFill>
          <a:blip r:embed="rId4"/>
          <a:stretch>
            <a:fillRect/>
          </a:stretch>
        </p:blipFill>
        <p:spPr>
          <a:xfrm>
            <a:off x="3078384" y="3899763"/>
            <a:ext cx="2987232" cy="1922541"/>
          </a:xfrm>
          <a:prstGeom prst="rect">
            <a:avLst/>
          </a:prstGeom>
        </p:spPr>
      </p:pic>
      <p:pic>
        <p:nvPicPr>
          <p:cNvPr id="9" name="Рисунок 8">
            <a:extLst>
              <a:ext uri="{FF2B5EF4-FFF2-40B4-BE49-F238E27FC236}">
                <a16:creationId xmlns:a16="http://schemas.microsoft.com/office/drawing/2014/main" id="{02E88FFE-8AD5-48CA-A9AE-E206B9D32DDB}"/>
              </a:ext>
            </a:extLst>
          </p:cNvPr>
          <p:cNvPicPr>
            <a:picLocks noChangeAspect="1"/>
          </p:cNvPicPr>
          <p:nvPr/>
        </p:nvPicPr>
        <p:blipFill>
          <a:blip r:embed="rId5"/>
          <a:stretch>
            <a:fillRect/>
          </a:stretch>
        </p:blipFill>
        <p:spPr>
          <a:xfrm>
            <a:off x="6189119" y="3899762"/>
            <a:ext cx="2879382" cy="1922541"/>
          </a:xfrm>
          <a:prstGeom prst="rect">
            <a:avLst/>
          </a:prstGeom>
        </p:spPr>
      </p:pic>
      <p:pic>
        <p:nvPicPr>
          <p:cNvPr id="10" name="Picture 2" descr="Image result for ÐºÐ¸ÑÐ°Ð¹ÑÐºÐ°Ñ ÑÑÐ¾ÑÐ¾Ð½Ð° ÐÐÐÐÐ£ÐÐÐ ÐÐÐÐ«Ð Ð¦ÐÐÐ¢Ð  ÐÐ ÐÐÐ ÐÐÐÐ§ÐÐÐÐ Ð¡ÐÐ¢Ð Ð£ÐÐÐÐ§ÐÐ¡Ð¢ÐÐ Â«Ð¥ÐÐ ÐÐÐ¡Â» Ð¾ÑÐºÑÑÑÐ¸Ðµ">
            <a:extLst>
              <a:ext uri="{FF2B5EF4-FFF2-40B4-BE49-F238E27FC236}">
                <a16:creationId xmlns:a16="http://schemas.microsoft.com/office/drawing/2014/main" id="{24346B95-EA07-46CD-9D2A-3BBDB36884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4313" y="1550179"/>
            <a:ext cx="2912073" cy="192254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FAE603F-B7A8-4243-83F1-CB09A90ED7F8}"/>
              </a:ext>
            </a:extLst>
          </p:cNvPr>
          <p:cNvSpPr txBox="1"/>
          <p:nvPr/>
        </p:nvSpPr>
        <p:spPr>
          <a:xfrm>
            <a:off x="372675" y="130375"/>
            <a:ext cx="8569908"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PROPOSED VENUE OF THE CONFERENCE</a:t>
            </a:r>
            <a:endParaRPr lang="ru-RU" sz="2400" b="1" dirty="0">
              <a:latin typeface="Arial" panose="020B0604020202020204" pitchFamily="34" charset="0"/>
              <a:cs typeface="Arial" panose="020B0604020202020204" pitchFamily="34" charset="0"/>
            </a:endParaRPr>
          </a:p>
        </p:txBody>
      </p:sp>
      <p:pic>
        <p:nvPicPr>
          <p:cNvPr id="12" name="Picture 4" descr="Image result for ÐÐÐÐÐ£ÐÐÐ ÐÐÐÐ«Ð Ð¦ÐÐÐ¢Ð  ÐÐ ÐÐÐ ÐÐÐÐ§ÐÐÐÐ Ð¡ÐÐ¢Ð Ð£ÐÐÐÐ§ÐÐ¡Ð¢ÐÐ Â«Ð¥ÐÐ ÐÐÐ¡Â» Ð¾ÑÐºÑÑÑÐ¸Ðµ">
            <a:extLst>
              <a:ext uri="{FF2B5EF4-FFF2-40B4-BE49-F238E27FC236}">
                <a16:creationId xmlns:a16="http://schemas.microsoft.com/office/drawing/2014/main" id="{BD6EC349-6EE2-47A4-9184-FCBB5631D1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1287" y="1550179"/>
            <a:ext cx="2717214" cy="194713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8707576-89BB-412F-A54E-034ED899E15B}"/>
              </a:ext>
            </a:extLst>
          </p:cNvPr>
          <p:cNvSpPr txBox="1"/>
          <p:nvPr/>
        </p:nvSpPr>
        <p:spPr>
          <a:xfrm>
            <a:off x="186431" y="851030"/>
            <a:ext cx="848180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We propose to hold a conference on the Chinese side of the ICBC in this building </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3436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A022F253-EA60-42FC-B63A-B731B298A672}"/>
              </a:ext>
            </a:extLst>
          </p:cNvPr>
          <p:cNvSpPr>
            <a:spLocks noGrp="1"/>
          </p:cNvSpPr>
          <p:nvPr>
            <p:ph type="sldNum" sz="quarter" idx="11"/>
          </p:nvPr>
        </p:nvSpPr>
        <p:spPr/>
        <p:txBody>
          <a:bodyPr/>
          <a:lstStyle/>
          <a:p>
            <a:pPr>
              <a:defRPr/>
            </a:pPr>
            <a:fld id="{25E5D5A7-613B-4517-9195-7B7D1F04701E}" type="slidenum">
              <a:rPr lang="en-US" altLang="en-US" smtClean="0"/>
              <a:pPr>
                <a:defRPr/>
              </a:pPr>
              <a:t>6</a:t>
            </a:fld>
            <a:endParaRPr lang="en-US" altLang="en-US" dirty="0"/>
          </a:p>
        </p:txBody>
      </p:sp>
      <p:graphicFrame>
        <p:nvGraphicFramePr>
          <p:cNvPr id="8" name="Таблица 7">
            <a:extLst>
              <a:ext uri="{FF2B5EF4-FFF2-40B4-BE49-F238E27FC236}">
                <a16:creationId xmlns:a16="http://schemas.microsoft.com/office/drawing/2014/main" id="{E4C507FD-FA03-48EA-8872-C0A193E92F71}"/>
              </a:ext>
            </a:extLst>
          </p:cNvPr>
          <p:cNvGraphicFramePr>
            <a:graphicFrameLocks noGrp="1"/>
          </p:cNvGraphicFramePr>
          <p:nvPr>
            <p:extLst>
              <p:ext uri="{D42A27DB-BD31-4B8C-83A1-F6EECF244321}">
                <p14:modId xmlns:p14="http://schemas.microsoft.com/office/powerpoint/2010/main" val="116296973"/>
              </p:ext>
            </p:extLst>
          </p:nvPr>
        </p:nvGraphicFramePr>
        <p:xfrm>
          <a:off x="304658" y="671343"/>
          <a:ext cx="8590767" cy="5943600"/>
        </p:xfrm>
        <a:graphic>
          <a:graphicData uri="http://schemas.openxmlformats.org/drawingml/2006/table">
            <a:tbl>
              <a:tblPr firstRow="1" bandRow="1">
                <a:tableStyleId>{5C22544A-7EE6-4342-B048-85BDC9FD1C3A}</a:tableStyleId>
              </a:tblPr>
              <a:tblGrid>
                <a:gridCol w="991123">
                  <a:extLst>
                    <a:ext uri="{9D8B030D-6E8A-4147-A177-3AD203B41FA5}">
                      <a16:colId xmlns:a16="http://schemas.microsoft.com/office/drawing/2014/main" val="786381829"/>
                    </a:ext>
                  </a:extLst>
                </a:gridCol>
                <a:gridCol w="7599644">
                  <a:extLst>
                    <a:ext uri="{9D8B030D-6E8A-4147-A177-3AD203B41FA5}">
                      <a16:colId xmlns:a16="http://schemas.microsoft.com/office/drawing/2014/main" val="1944983536"/>
                    </a:ext>
                  </a:extLst>
                </a:gridCol>
              </a:tblGrid>
              <a:tr h="0">
                <a:tc>
                  <a:txBody>
                    <a:bodyPr/>
                    <a:lstStyle/>
                    <a:p>
                      <a:endParaRPr lang="ru-RU" sz="1200" dirty="0"/>
                    </a:p>
                  </a:txBody>
                  <a:tcPr/>
                </a:tc>
                <a:tc>
                  <a:txBody>
                    <a:bodyPr/>
                    <a:lstStyle/>
                    <a:p>
                      <a:r>
                        <a:rPr lang="en-US" sz="1200" dirty="0"/>
                        <a:t>International Conference</a:t>
                      </a:r>
                      <a:endParaRPr lang="ru-RU" sz="1200" dirty="0"/>
                    </a:p>
                  </a:txBody>
                  <a:tcPr/>
                </a:tc>
                <a:extLst>
                  <a:ext uri="{0D108BD9-81ED-4DB2-BD59-A6C34878D82A}">
                    <a16:rowId xmlns:a16="http://schemas.microsoft.com/office/drawing/2014/main" val="3359115953"/>
                  </a:ext>
                </a:extLst>
              </a:tr>
              <a:tr h="0">
                <a:tc>
                  <a:txBody>
                    <a:bodyPr/>
                    <a:lstStyle/>
                    <a:p>
                      <a:pPr algn="ctr"/>
                      <a:r>
                        <a:rPr lang="en-US" sz="1200" dirty="0"/>
                        <a:t>08:00-8:30</a:t>
                      </a:r>
                      <a:endParaRPr lang="ru-RU" sz="1200" dirty="0"/>
                    </a:p>
                  </a:txBody>
                  <a:tcPr/>
                </a:tc>
                <a:tc>
                  <a:txBody>
                    <a:bodyPr/>
                    <a:lstStyle/>
                    <a:p>
                      <a:r>
                        <a:rPr lang="en-US" sz="1200" dirty="0"/>
                        <a:t>Registration</a:t>
                      </a:r>
                      <a:endParaRPr lang="ru-RU" sz="1200" dirty="0"/>
                    </a:p>
                  </a:txBody>
                  <a:tcPr/>
                </a:tc>
                <a:extLst>
                  <a:ext uri="{0D108BD9-81ED-4DB2-BD59-A6C34878D82A}">
                    <a16:rowId xmlns:a16="http://schemas.microsoft.com/office/drawing/2014/main" val="2323849270"/>
                  </a:ext>
                </a:extLst>
              </a:tr>
              <a:tr h="0">
                <a:tc>
                  <a:txBody>
                    <a:bodyPr/>
                    <a:lstStyle/>
                    <a:p>
                      <a:pPr algn="ctr"/>
                      <a:r>
                        <a:rPr lang="en-US" sz="1200" dirty="0"/>
                        <a:t>09:00</a:t>
                      </a:r>
                      <a:endParaRPr lang="ru-RU" sz="1200" dirty="0"/>
                    </a:p>
                  </a:txBody>
                  <a:tcPr/>
                </a:tc>
                <a:tc>
                  <a:txBody>
                    <a:bodyPr/>
                    <a:lstStyle/>
                    <a:p>
                      <a:r>
                        <a:rPr lang="en-US" sz="1200" dirty="0"/>
                        <a:t>Opening Ceremony</a:t>
                      </a:r>
                      <a:endParaRPr lang="ru-RU" sz="1200" dirty="0"/>
                    </a:p>
                  </a:txBody>
                  <a:tcPr/>
                </a:tc>
                <a:extLst>
                  <a:ext uri="{0D108BD9-81ED-4DB2-BD59-A6C34878D82A}">
                    <a16:rowId xmlns:a16="http://schemas.microsoft.com/office/drawing/2014/main" val="2937323231"/>
                  </a:ext>
                </a:extLst>
              </a:tr>
              <a:tr h="0">
                <a:tc>
                  <a:txBody>
                    <a:bodyPr/>
                    <a:lstStyle/>
                    <a:p>
                      <a:r>
                        <a:rPr lang="en-US" sz="1200" dirty="0"/>
                        <a:t>09:00-09:10</a:t>
                      </a:r>
                      <a:endParaRPr lang="ru-RU" sz="1200" dirty="0"/>
                    </a:p>
                  </a:txBody>
                  <a:tcPr/>
                </a:tc>
                <a:tc>
                  <a:txBody>
                    <a:bodyPr/>
                    <a:lstStyle/>
                    <a:p>
                      <a:r>
                        <a:rPr lang="en-US" sz="1200" dirty="0"/>
                        <a:t>Welcome Speech by CILT International </a:t>
                      </a:r>
                      <a:endParaRPr lang="ru-RU" sz="1200" dirty="0"/>
                    </a:p>
                  </a:txBody>
                  <a:tcPr/>
                </a:tc>
                <a:extLst>
                  <a:ext uri="{0D108BD9-81ED-4DB2-BD59-A6C34878D82A}">
                    <a16:rowId xmlns:a16="http://schemas.microsoft.com/office/drawing/2014/main" val="1981759799"/>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09:10-09:20</a:t>
                      </a:r>
                      <a:endParaRPr lang="ru-RU" sz="1200" dirty="0"/>
                    </a:p>
                  </a:txBody>
                  <a:tcPr/>
                </a:tc>
                <a:tc>
                  <a:txBody>
                    <a:bodyPr/>
                    <a:lstStyle/>
                    <a:p>
                      <a:r>
                        <a:rPr lang="en-US" sz="1200" dirty="0"/>
                        <a:t>Welcome Speech by ICBC “Khorgos” China</a:t>
                      </a:r>
                      <a:endParaRPr lang="ru-RU" sz="1200" dirty="0"/>
                    </a:p>
                  </a:txBody>
                  <a:tcPr/>
                </a:tc>
                <a:extLst>
                  <a:ext uri="{0D108BD9-81ED-4DB2-BD59-A6C34878D82A}">
                    <a16:rowId xmlns:a16="http://schemas.microsoft.com/office/drawing/2014/main" val="2997201877"/>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09:20-09:30</a:t>
                      </a:r>
                      <a:endParaRPr lang="ru-RU"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Welcome Speech by ICBC “Khorgos” Kazakhstan</a:t>
                      </a:r>
                      <a:endParaRPr lang="ru-RU" sz="1200" dirty="0"/>
                    </a:p>
                  </a:txBody>
                  <a:tcPr/>
                </a:tc>
                <a:extLst>
                  <a:ext uri="{0D108BD9-81ED-4DB2-BD59-A6C34878D82A}">
                    <a16:rowId xmlns:a16="http://schemas.microsoft.com/office/drawing/2014/main" val="3244240265"/>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09:30-09:40</a:t>
                      </a:r>
                      <a:endParaRPr lang="ru-RU"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The Development of Logistics and Transport Infrastructure and Belt and Road by Prof De-</a:t>
                      </a:r>
                      <a:r>
                        <a:rPr lang="en-US" sz="1200" dirty="0" err="1"/>
                        <a:t>Rong</a:t>
                      </a:r>
                      <a:r>
                        <a:rPr lang="en-US" sz="1200" dirty="0"/>
                        <a:t> Wang, Executive Vice-Chairman, CCTA</a:t>
                      </a:r>
                      <a:endParaRPr lang="ru-RU" sz="1200" dirty="0"/>
                    </a:p>
                  </a:txBody>
                  <a:tcPr/>
                </a:tc>
                <a:extLst>
                  <a:ext uri="{0D108BD9-81ED-4DB2-BD59-A6C34878D82A}">
                    <a16:rowId xmlns:a16="http://schemas.microsoft.com/office/drawing/2014/main" val="310162055"/>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09:40-09:50</a:t>
                      </a:r>
                      <a:endParaRPr lang="ru-RU" sz="1200" dirty="0"/>
                    </a:p>
                  </a:txBody>
                  <a:tcPr/>
                </a:tc>
                <a:tc>
                  <a:txBody>
                    <a:bodyPr/>
                    <a:lstStyle/>
                    <a:p>
                      <a:r>
                        <a:rPr lang="en-US" sz="1200" dirty="0"/>
                        <a:t>Role of Kazakhstan in the Development of Logistics and Transport Infrastructure,  by Kazakhstan Railways</a:t>
                      </a:r>
                      <a:endParaRPr lang="ru-RU" sz="1200" dirty="0"/>
                    </a:p>
                  </a:txBody>
                  <a:tcPr/>
                </a:tc>
                <a:extLst>
                  <a:ext uri="{0D108BD9-81ED-4DB2-BD59-A6C34878D82A}">
                    <a16:rowId xmlns:a16="http://schemas.microsoft.com/office/drawing/2014/main" val="132208061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09:50-10:00</a:t>
                      </a:r>
                      <a:endParaRPr lang="ru-RU" sz="1200" dirty="0"/>
                    </a:p>
                  </a:txBody>
                  <a:tcPr/>
                </a:tc>
                <a:tc>
                  <a:txBody>
                    <a:bodyPr/>
                    <a:lstStyle/>
                    <a:p>
                      <a:r>
                        <a:rPr lang="en-US" sz="1200" dirty="0"/>
                        <a:t>Presentation by (candidate from CILT International)</a:t>
                      </a:r>
                      <a:endParaRPr lang="ru-RU" sz="1200" dirty="0"/>
                    </a:p>
                  </a:txBody>
                  <a:tcPr/>
                </a:tc>
                <a:extLst>
                  <a:ext uri="{0D108BD9-81ED-4DB2-BD59-A6C34878D82A}">
                    <a16:rowId xmlns:a16="http://schemas.microsoft.com/office/drawing/2014/main" val="4159567882"/>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10:00-10:10</a:t>
                      </a:r>
                      <a:endParaRPr lang="ru-RU"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Presentation by (candidate from CILT China)</a:t>
                      </a:r>
                      <a:endParaRPr lang="ru-RU" sz="1200" dirty="0"/>
                    </a:p>
                  </a:txBody>
                  <a:tcPr/>
                </a:tc>
                <a:extLst>
                  <a:ext uri="{0D108BD9-81ED-4DB2-BD59-A6C34878D82A}">
                    <a16:rowId xmlns:a16="http://schemas.microsoft.com/office/drawing/2014/main" val="437606503"/>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10:10-10:20</a:t>
                      </a:r>
                      <a:endParaRPr lang="ru-RU"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Presentation by (candidate from CILT China)</a:t>
                      </a:r>
                      <a:endParaRPr lang="ru-RU" sz="1200" dirty="0"/>
                    </a:p>
                  </a:txBody>
                  <a:tcPr/>
                </a:tc>
                <a:extLst>
                  <a:ext uri="{0D108BD9-81ED-4DB2-BD59-A6C34878D82A}">
                    <a16:rowId xmlns:a16="http://schemas.microsoft.com/office/drawing/2014/main" val="1880403445"/>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10:20-10:30</a:t>
                      </a:r>
                      <a:endParaRPr lang="ru-RU"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Presentation by (candidate from CILT Kazakhstan)</a:t>
                      </a:r>
                      <a:endParaRPr lang="ru-RU" sz="1200" dirty="0"/>
                    </a:p>
                  </a:txBody>
                  <a:tcPr/>
                </a:tc>
                <a:extLst>
                  <a:ext uri="{0D108BD9-81ED-4DB2-BD59-A6C34878D82A}">
                    <a16:rowId xmlns:a16="http://schemas.microsoft.com/office/drawing/2014/main" val="4188807316"/>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10:30-10:40</a:t>
                      </a:r>
                      <a:endParaRPr lang="ru-RU"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Presentation by (candidate from CILT Kazakhstan)</a:t>
                      </a:r>
                      <a:endParaRPr lang="ru-RU" sz="1200" dirty="0"/>
                    </a:p>
                  </a:txBody>
                  <a:tcPr/>
                </a:tc>
                <a:extLst>
                  <a:ext uri="{0D108BD9-81ED-4DB2-BD59-A6C34878D82A}">
                    <a16:rowId xmlns:a16="http://schemas.microsoft.com/office/drawing/2014/main" val="2508465293"/>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10:40-11:10</a:t>
                      </a:r>
                      <a:endParaRPr lang="ru-RU"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Summary and Feedback Session</a:t>
                      </a:r>
                      <a:endParaRPr lang="ru-RU" sz="1200" dirty="0"/>
                    </a:p>
                  </a:txBody>
                  <a:tcPr/>
                </a:tc>
                <a:extLst>
                  <a:ext uri="{0D108BD9-81ED-4DB2-BD59-A6C34878D82A}">
                    <a16:rowId xmlns:a16="http://schemas.microsoft.com/office/drawing/2014/main" val="248008363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11:10-11:20</a:t>
                      </a:r>
                      <a:endParaRPr lang="ru-RU"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CILT Kazakhstan's membership launching ceremony</a:t>
                      </a:r>
                      <a:endParaRPr lang="ru-RU" sz="1200" dirty="0"/>
                    </a:p>
                  </a:txBody>
                  <a:tcPr/>
                </a:tc>
                <a:extLst>
                  <a:ext uri="{0D108BD9-81ED-4DB2-BD59-A6C34878D82A}">
                    <a16:rowId xmlns:a16="http://schemas.microsoft.com/office/drawing/2014/main" val="1661810371"/>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11:20-11:30</a:t>
                      </a:r>
                      <a:endParaRPr lang="ru-RU"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Closing Remarks by CILT International </a:t>
                      </a:r>
                      <a:endParaRPr lang="ru-RU" sz="1200" dirty="0"/>
                    </a:p>
                  </a:txBody>
                  <a:tcPr/>
                </a:tc>
                <a:extLst>
                  <a:ext uri="{0D108BD9-81ED-4DB2-BD59-A6C34878D82A}">
                    <a16:rowId xmlns:a16="http://schemas.microsoft.com/office/drawing/2014/main" val="3647581306"/>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11:30-11:40</a:t>
                      </a:r>
                      <a:endParaRPr lang="ru-RU"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Group photo</a:t>
                      </a:r>
                      <a:endParaRPr lang="ru-RU" sz="1200" dirty="0"/>
                    </a:p>
                  </a:txBody>
                  <a:tcPr/>
                </a:tc>
                <a:extLst>
                  <a:ext uri="{0D108BD9-81ED-4DB2-BD59-A6C34878D82A}">
                    <a16:rowId xmlns:a16="http://schemas.microsoft.com/office/drawing/2014/main" val="428270301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12:00-13:30</a:t>
                      </a:r>
                      <a:endParaRPr lang="ru-RU" sz="1200" dirty="0"/>
                    </a:p>
                  </a:txBody>
                  <a:tcPr>
                    <a:solidFill>
                      <a:schemeClr val="accent2"/>
                    </a:solidFill>
                  </a:tcPr>
                </a:tc>
                <a:tc>
                  <a:txBody>
                    <a:bodyPr/>
                    <a:lstStyle/>
                    <a:p>
                      <a:r>
                        <a:rPr lang="en-US" sz="1200" b="1" dirty="0">
                          <a:solidFill>
                            <a:schemeClr val="bg1"/>
                          </a:solidFill>
                        </a:rPr>
                        <a:t>Lunch</a:t>
                      </a:r>
                      <a:endParaRPr lang="ru-RU" sz="1200" b="1" dirty="0">
                        <a:solidFill>
                          <a:schemeClr val="bg1"/>
                        </a:solidFill>
                      </a:endParaRPr>
                    </a:p>
                  </a:txBody>
                  <a:tcPr>
                    <a:solidFill>
                      <a:schemeClr val="accent2"/>
                    </a:solidFill>
                  </a:tcPr>
                </a:tc>
                <a:extLst>
                  <a:ext uri="{0D108BD9-81ED-4DB2-BD59-A6C34878D82A}">
                    <a16:rowId xmlns:a16="http://schemas.microsoft.com/office/drawing/2014/main" val="3008489804"/>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13:30-16:00</a:t>
                      </a:r>
                      <a:endParaRPr lang="ru-RU" sz="1200" dirty="0"/>
                    </a:p>
                  </a:txBody>
                  <a:tcPr/>
                </a:tc>
                <a:tc>
                  <a:txBody>
                    <a:bodyPr/>
                    <a:lstStyle/>
                    <a:p>
                      <a:r>
                        <a:rPr lang="en-US" sz="1200" dirty="0"/>
                        <a:t>Technical tour</a:t>
                      </a:r>
                      <a:endParaRPr lang="ru-RU" sz="1200" dirty="0"/>
                    </a:p>
                  </a:txBody>
                  <a:tcPr/>
                </a:tc>
                <a:extLst>
                  <a:ext uri="{0D108BD9-81ED-4DB2-BD59-A6C34878D82A}">
                    <a16:rowId xmlns:a16="http://schemas.microsoft.com/office/drawing/2014/main" val="3171171040"/>
                  </a:ext>
                </a:extLst>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a:t>
                      </a:r>
                      <a:endParaRPr lang="ru-RU" sz="1200" dirty="0"/>
                    </a:p>
                  </a:txBody>
                  <a:tcPr/>
                </a:tc>
                <a:tc>
                  <a:txBody>
                    <a:bodyPr/>
                    <a:lstStyle/>
                    <a:p>
                      <a:r>
                        <a:rPr lang="en-US" sz="1200" dirty="0"/>
                        <a:t>The proposed tour inside ICBC "Khorgos" (Who to those who doesn't have Kazakh visa)</a:t>
                      </a:r>
                      <a:endParaRPr lang="ru-RU" sz="1200" dirty="0"/>
                    </a:p>
                  </a:txBody>
                  <a:tcPr/>
                </a:tc>
                <a:extLst>
                  <a:ext uri="{0D108BD9-81ED-4DB2-BD59-A6C34878D82A}">
                    <a16:rowId xmlns:a16="http://schemas.microsoft.com/office/drawing/2014/main" val="3343604339"/>
                  </a:ext>
                </a:extLst>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a:t>
                      </a:r>
                      <a:endParaRPr lang="ru-RU" sz="1200" dirty="0"/>
                    </a:p>
                  </a:txBody>
                  <a:tcPr/>
                </a:tc>
                <a:tc>
                  <a:txBody>
                    <a:bodyPr/>
                    <a:lstStyle/>
                    <a:p>
                      <a:r>
                        <a:rPr lang="en-US" sz="1200" dirty="0"/>
                        <a:t>The proposed Technical tour to Kazakhstan side (Railway station, dry port, SEZ Khorgos Eastern Gate)</a:t>
                      </a:r>
                      <a:endParaRPr lang="ru-RU" sz="1200" dirty="0"/>
                    </a:p>
                  </a:txBody>
                  <a:tcPr/>
                </a:tc>
                <a:extLst>
                  <a:ext uri="{0D108BD9-81ED-4DB2-BD59-A6C34878D82A}">
                    <a16:rowId xmlns:a16="http://schemas.microsoft.com/office/drawing/2014/main" val="2719211552"/>
                  </a:ext>
                </a:extLst>
              </a:tr>
            </a:tbl>
          </a:graphicData>
        </a:graphic>
      </p:graphicFrame>
      <p:sp>
        <p:nvSpPr>
          <p:cNvPr id="9" name="Прямоугольник 8">
            <a:extLst>
              <a:ext uri="{FF2B5EF4-FFF2-40B4-BE49-F238E27FC236}">
                <a16:creationId xmlns:a16="http://schemas.microsoft.com/office/drawing/2014/main" id="{0667E25D-2381-4961-8C23-0EE0028D7F2D}"/>
              </a:ext>
            </a:extLst>
          </p:cNvPr>
          <p:cNvSpPr/>
          <p:nvPr/>
        </p:nvSpPr>
        <p:spPr>
          <a:xfrm>
            <a:off x="304658" y="140509"/>
            <a:ext cx="4442242"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PROPOSED CONFERENCE PROGRAM</a:t>
            </a:r>
            <a:endParaRPr lang="ru-RU" dirty="0"/>
          </a:p>
        </p:txBody>
      </p:sp>
    </p:spTree>
    <p:extLst>
      <p:ext uri="{BB962C8B-B14F-4D97-AF65-F5344CB8AC3E}">
        <p14:creationId xmlns:p14="http://schemas.microsoft.com/office/powerpoint/2010/main" val="470459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5365261A-7E4E-4C78-AFCD-959B3AE0E804}"/>
              </a:ext>
            </a:extLst>
          </p:cNvPr>
          <p:cNvSpPr>
            <a:spLocks noGrp="1"/>
          </p:cNvSpPr>
          <p:nvPr>
            <p:ph type="sldNum" sz="quarter" idx="11"/>
          </p:nvPr>
        </p:nvSpPr>
        <p:spPr/>
        <p:txBody>
          <a:bodyPr/>
          <a:lstStyle/>
          <a:p>
            <a:pPr>
              <a:defRPr/>
            </a:pPr>
            <a:fld id="{25E5D5A7-613B-4517-9195-7B7D1F04701E}" type="slidenum">
              <a:rPr lang="en-US" altLang="en-US" smtClean="0"/>
              <a:pPr>
                <a:defRPr/>
              </a:pPr>
              <a:t>7</a:t>
            </a:fld>
            <a:endParaRPr lang="en-US" altLang="en-US" dirty="0"/>
          </a:p>
        </p:txBody>
      </p:sp>
      <p:sp>
        <p:nvSpPr>
          <p:cNvPr id="6" name="Прямоугольник 5">
            <a:extLst>
              <a:ext uri="{FF2B5EF4-FFF2-40B4-BE49-F238E27FC236}">
                <a16:creationId xmlns:a16="http://schemas.microsoft.com/office/drawing/2014/main" id="{DBF24BC2-4967-4FBA-A35E-90EC7687E930}"/>
              </a:ext>
            </a:extLst>
          </p:cNvPr>
          <p:cNvSpPr/>
          <p:nvPr/>
        </p:nvSpPr>
        <p:spPr>
          <a:xfrm>
            <a:off x="319596" y="38308"/>
            <a:ext cx="8922058" cy="523220"/>
          </a:xfrm>
          <a:prstGeom prst="rect">
            <a:avLst/>
          </a:prstGeom>
        </p:spPr>
        <p:txBody>
          <a:bodyPr wrap="square">
            <a:spAutoFit/>
          </a:bodyPr>
          <a:lstStyle/>
          <a:p>
            <a:pPr algn="ctr">
              <a:spcAft>
                <a:spcPts val="0"/>
              </a:spcAft>
            </a:pPr>
            <a:r>
              <a:rPr lang="en-US" sz="1400" b="1" dirty="0">
                <a:latin typeface="Arial" panose="020B0604020202020204" pitchFamily="34" charset="0"/>
                <a:ea typeface="Times New Roman" panose="02020603050405020304" pitchFamily="18" charset="0"/>
                <a:cs typeface="Arial" panose="020B0604020202020204" pitchFamily="34" charset="0"/>
              </a:rPr>
              <a:t>«CILT Kazakh-China International Conference on the Development of Logistics and Transport Infrastructure» at ICBC "KHORGOS"</a:t>
            </a:r>
            <a:endParaRPr lang="ru-RU" sz="1400" dirty="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7" name="Таблица 6">
            <a:extLst>
              <a:ext uri="{FF2B5EF4-FFF2-40B4-BE49-F238E27FC236}">
                <a16:creationId xmlns:a16="http://schemas.microsoft.com/office/drawing/2014/main" id="{50E8FADD-6C19-4CDA-B966-DE23119E9211}"/>
              </a:ext>
            </a:extLst>
          </p:cNvPr>
          <p:cNvGraphicFramePr>
            <a:graphicFrameLocks noGrp="1"/>
          </p:cNvGraphicFramePr>
          <p:nvPr>
            <p:extLst>
              <p:ext uri="{D42A27DB-BD31-4B8C-83A1-F6EECF244321}">
                <p14:modId xmlns:p14="http://schemas.microsoft.com/office/powerpoint/2010/main" val="697060495"/>
              </p:ext>
            </p:extLst>
          </p:nvPr>
        </p:nvGraphicFramePr>
        <p:xfrm>
          <a:off x="204187" y="581082"/>
          <a:ext cx="8593584" cy="6120467"/>
        </p:xfrm>
        <a:graphic>
          <a:graphicData uri="http://schemas.openxmlformats.org/drawingml/2006/table">
            <a:tbl>
              <a:tblPr firstRow="1" firstCol="1" lastRow="1" lastCol="1" bandRow="1" bandCol="1">
                <a:tableStyleId>{5C22544A-7EE6-4342-B048-85BDC9FD1C3A}</a:tableStyleId>
              </a:tblPr>
              <a:tblGrid>
                <a:gridCol w="319596">
                  <a:extLst>
                    <a:ext uri="{9D8B030D-6E8A-4147-A177-3AD203B41FA5}">
                      <a16:colId xmlns:a16="http://schemas.microsoft.com/office/drawing/2014/main" val="2394641199"/>
                    </a:ext>
                  </a:extLst>
                </a:gridCol>
                <a:gridCol w="4234648">
                  <a:extLst>
                    <a:ext uri="{9D8B030D-6E8A-4147-A177-3AD203B41FA5}">
                      <a16:colId xmlns:a16="http://schemas.microsoft.com/office/drawing/2014/main" val="1389955399"/>
                    </a:ext>
                  </a:extLst>
                </a:gridCol>
                <a:gridCol w="1408607">
                  <a:extLst>
                    <a:ext uri="{9D8B030D-6E8A-4147-A177-3AD203B41FA5}">
                      <a16:colId xmlns:a16="http://schemas.microsoft.com/office/drawing/2014/main" val="1578589391"/>
                    </a:ext>
                  </a:extLst>
                </a:gridCol>
                <a:gridCol w="1393480">
                  <a:extLst>
                    <a:ext uri="{9D8B030D-6E8A-4147-A177-3AD203B41FA5}">
                      <a16:colId xmlns:a16="http://schemas.microsoft.com/office/drawing/2014/main" val="264281263"/>
                    </a:ext>
                  </a:extLst>
                </a:gridCol>
                <a:gridCol w="1237253">
                  <a:extLst>
                    <a:ext uri="{9D8B030D-6E8A-4147-A177-3AD203B41FA5}">
                      <a16:colId xmlns:a16="http://schemas.microsoft.com/office/drawing/2014/main" val="3343419589"/>
                    </a:ext>
                  </a:extLst>
                </a:gridCol>
              </a:tblGrid>
              <a:tr h="234554">
                <a:tc>
                  <a:txBody>
                    <a:bodyPr/>
                    <a:lstStyle/>
                    <a:p>
                      <a:pPr algn="ctr">
                        <a:spcAft>
                          <a:spcPts val="0"/>
                        </a:spcAft>
                      </a:pPr>
                      <a:r>
                        <a:rPr lang="ru-RU" sz="1200">
                          <a:effectLst/>
                          <a:latin typeface="Arial" panose="020B0604020202020204" pitchFamily="34" charset="0"/>
                          <a:cs typeface="Arial" panose="020B0604020202020204" pitchFamily="34" charset="0"/>
                        </a:rPr>
                        <a:t>№ п/п</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tc>
                <a:tc>
                  <a:txBody>
                    <a:bodyPr/>
                    <a:lstStyle/>
                    <a:p>
                      <a:pPr algn="ctr">
                        <a:spcAft>
                          <a:spcPts val="0"/>
                        </a:spcAft>
                      </a:pPr>
                      <a:r>
                        <a:rPr lang="ru-RU" sz="1200">
                          <a:effectLst/>
                          <a:latin typeface="Arial" panose="020B0604020202020204" pitchFamily="34" charset="0"/>
                          <a:cs typeface="Arial" panose="020B0604020202020204" pitchFamily="34" charset="0"/>
                        </a:rPr>
                        <a:t>Activities</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tc>
                <a:tc>
                  <a:txBody>
                    <a:bodyPr/>
                    <a:lstStyle/>
                    <a:p>
                      <a:pPr algn="ctr">
                        <a:spcAft>
                          <a:spcPts val="0"/>
                        </a:spcAft>
                      </a:pPr>
                      <a:r>
                        <a:rPr lang="ru-RU" sz="1200">
                          <a:effectLst/>
                          <a:latin typeface="Arial" panose="020B0604020202020204" pitchFamily="34" charset="0"/>
                          <a:cs typeface="Arial" panose="020B0604020202020204" pitchFamily="34" charset="0"/>
                        </a:rPr>
                        <a:t>Form of completion</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tc>
                <a:tc>
                  <a:txBody>
                    <a:bodyPr/>
                    <a:lstStyle/>
                    <a:p>
                      <a:pPr algn="ctr">
                        <a:spcAft>
                          <a:spcPts val="0"/>
                        </a:spcAft>
                      </a:pPr>
                      <a:r>
                        <a:rPr lang="ru-RU" sz="1200" kern="1200">
                          <a:effectLst/>
                          <a:latin typeface="Arial" panose="020B0604020202020204" pitchFamily="34" charset="0"/>
                          <a:cs typeface="Arial" panose="020B0604020202020204" pitchFamily="34" charset="0"/>
                        </a:rPr>
                        <a:t>Fulfillment of deadlines</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tc>
                <a:tc>
                  <a:txBody>
                    <a:bodyPr/>
                    <a:lstStyle/>
                    <a:p>
                      <a:pPr algn="ctr">
                        <a:spcAft>
                          <a:spcPts val="0"/>
                        </a:spcAft>
                      </a:pPr>
                      <a:r>
                        <a:rPr lang="ru-RU" sz="1200" kern="1200">
                          <a:effectLst/>
                          <a:latin typeface="Arial" panose="020B0604020202020204" pitchFamily="34" charset="0"/>
                          <a:cs typeface="Arial" panose="020B0604020202020204" pitchFamily="34" charset="0"/>
                        </a:rPr>
                        <a:t>Responsible for execution</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tc>
                <a:extLst>
                  <a:ext uri="{0D108BD9-81ED-4DB2-BD59-A6C34878D82A}">
                    <a16:rowId xmlns:a16="http://schemas.microsoft.com/office/drawing/2014/main" val="3571473653"/>
                  </a:ext>
                </a:extLst>
              </a:tr>
              <a:tr h="260958">
                <a:tc>
                  <a:txBody>
                    <a:bodyPr/>
                    <a:lstStyle/>
                    <a:p>
                      <a:pPr algn="ctr">
                        <a:spcAft>
                          <a:spcPts val="0"/>
                        </a:spcAft>
                      </a:pPr>
                      <a:r>
                        <a:rPr lang="en-US" sz="1200" b="0" dirty="0">
                          <a:solidFill>
                            <a:schemeClr val="tx1"/>
                          </a:solidFill>
                          <a:effectLst/>
                          <a:latin typeface="Arial" panose="020B0604020202020204" pitchFamily="34" charset="0"/>
                          <a:cs typeface="Arial" panose="020B0604020202020204" pitchFamily="34" charset="0"/>
                        </a:rPr>
                        <a:t>1</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85000"/>
                      </a:schemeClr>
                    </a:solidFill>
                  </a:tcPr>
                </a:tc>
                <a:tc>
                  <a:txBody>
                    <a:bodyPr/>
                    <a:lstStyle/>
                    <a:p>
                      <a:pPr>
                        <a:spcAft>
                          <a:spcPts val="0"/>
                        </a:spcAft>
                      </a:pPr>
                      <a:r>
                        <a:rPr lang="en-US" sz="1200" dirty="0">
                          <a:effectLst/>
                          <a:latin typeface="Arial" panose="020B0604020202020204" pitchFamily="34" charset="0"/>
                          <a:cs typeface="Arial" panose="020B0604020202020204" pitchFamily="34" charset="0"/>
                        </a:rPr>
                        <a:t>Conducting the Conference Call with CILT (UK, China, KAZ) on the organization of an international conference in September 2018.</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85000"/>
                      </a:schemeClr>
                    </a:solidFill>
                  </a:tcPr>
                </a:tc>
                <a:tc>
                  <a:txBody>
                    <a:bodyPr/>
                    <a:lstStyle/>
                    <a:p>
                      <a:pPr algn="ctr">
                        <a:spcAft>
                          <a:spcPts val="0"/>
                        </a:spcAft>
                      </a:pPr>
                      <a:r>
                        <a:rPr lang="ru-RU" sz="1200" dirty="0" err="1">
                          <a:effectLst/>
                          <a:latin typeface="Arial" panose="020B0604020202020204" pitchFamily="34" charset="0"/>
                          <a:cs typeface="Arial" panose="020B0604020202020204" pitchFamily="34" charset="0"/>
                        </a:rPr>
                        <a:t>Preliminary</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plan</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85000"/>
                      </a:schemeClr>
                    </a:solidFill>
                  </a:tcPr>
                </a:tc>
                <a:tc>
                  <a:txBody>
                    <a:bodyPr/>
                    <a:lstStyle/>
                    <a:p>
                      <a:pPr algn="ctr">
                        <a:spcAft>
                          <a:spcPts val="0"/>
                        </a:spcAft>
                      </a:pPr>
                      <a:r>
                        <a:rPr lang="en-US" sz="1200" dirty="0">
                          <a:effectLst/>
                          <a:latin typeface="Arial" panose="020B0604020202020204" pitchFamily="34" charset="0"/>
                          <a:cs typeface="Arial" panose="020B0604020202020204" pitchFamily="34" charset="0"/>
                        </a:rPr>
                        <a:t>May </a:t>
                      </a:r>
                      <a:r>
                        <a:rPr lang="ru-RU" sz="1200" dirty="0">
                          <a:effectLst/>
                          <a:latin typeface="Arial" panose="020B0604020202020204" pitchFamily="34" charset="0"/>
                          <a:cs typeface="Arial" panose="020B0604020202020204" pitchFamily="34" charset="0"/>
                        </a:rPr>
                        <a:t>2018</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85000"/>
                      </a:schemeClr>
                    </a:solidFill>
                  </a:tcPr>
                </a:tc>
                <a:tc>
                  <a:txBody>
                    <a:bodyPr/>
                    <a:lstStyle/>
                    <a:p>
                      <a:pPr algn="ctr">
                        <a:spcAft>
                          <a:spcPts val="0"/>
                        </a:spcAft>
                      </a:pPr>
                      <a:r>
                        <a:rPr lang="en-US" sz="1200" b="0" dirty="0">
                          <a:solidFill>
                            <a:schemeClr val="tx1"/>
                          </a:solidFill>
                          <a:effectLst/>
                          <a:latin typeface="Arial" panose="020B0604020202020204" pitchFamily="34" charset="0"/>
                          <a:cs typeface="Arial" panose="020B0604020202020204" pitchFamily="34" charset="0"/>
                        </a:rPr>
                        <a:t>CILT (</a:t>
                      </a:r>
                      <a:r>
                        <a:rPr lang="en-US" sz="1200" b="0" dirty="0" err="1">
                          <a:solidFill>
                            <a:schemeClr val="tx1"/>
                          </a:solidFill>
                          <a:effectLst/>
                          <a:latin typeface="Arial" panose="020B0604020202020204" pitchFamily="34" charset="0"/>
                          <a:cs typeface="Arial" panose="020B0604020202020204" pitchFamily="34" charset="0"/>
                        </a:rPr>
                        <a:t>UK,China,KAZ</a:t>
                      </a:r>
                      <a:r>
                        <a:rPr lang="en-US" sz="1200" b="0" dirty="0">
                          <a:solidFill>
                            <a:schemeClr val="tx1"/>
                          </a:solidFill>
                          <a:effectLst/>
                          <a:latin typeface="Arial" panose="020B0604020202020204" pitchFamily="34" charset="0"/>
                          <a:cs typeface="Arial" panose="020B0604020202020204" pitchFamily="34" charset="0"/>
                        </a:rPr>
                        <a:t>)</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85000"/>
                      </a:schemeClr>
                    </a:solidFill>
                  </a:tcPr>
                </a:tc>
                <a:extLst>
                  <a:ext uri="{0D108BD9-81ED-4DB2-BD59-A6C34878D82A}">
                    <a16:rowId xmlns:a16="http://schemas.microsoft.com/office/drawing/2014/main" val="3845024302"/>
                  </a:ext>
                </a:extLst>
              </a:tr>
              <a:tr h="260958">
                <a:tc>
                  <a:txBody>
                    <a:bodyPr/>
                    <a:lstStyle/>
                    <a:p>
                      <a:pPr algn="ctr">
                        <a:spcAft>
                          <a:spcPts val="0"/>
                        </a:spcAft>
                      </a:pPr>
                      <a:r>
                        <a:rPr lang="ru-RU" sz="1200" b="0" dirty="0">
                          <a:solidFill>
                            <a:schemeClr val="tx1"/>
                          </a:solidFill>
                          <a:effectLst/>
                          <a:latin typeface="Arial" panose="020B0604020202020204" pitchFamily="34" charset="0"/>
                          <a:cs typeface="Arial" panose="020B0604020202020204" pitchFamily="34" charset="0"/>
                        </a:rPr>
                        <a:t>2</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95000"/>
                      </a:schemeClr>
                    </a:solidFill>
                  </a:tcPr>
                </a:tc>
                <a:tc>
                  <a:txBody>
                    <a:bodyPr/>
                    <a:lstStyle/>
                    <a:p>
                      <a:pPr>
                        <a:spcAft>
                          <a:spcPts val="0"/>
                        </a:spcAft>
                      </a:pPr>
                      <a:r>
                        <a:rPr lang="en-US" sz="1200" dirty="0">
                          <a:effectLst/>
                          <a:latin typeface="Arial" panose="020B0604020202020204" pitchFamily="34" charset="0"/>
                          <a:cs typeface="Arial" panose="020B0604020202020204" pitchFamily="34" charset="0"/>
                        </a:rPr>
                        <a:t>Determining the number of participants, a list of the organization, a list of speakers, etc.</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95000"/>
                      </a:schemeClr>
                    </a:solidFill>
                  </a:tcPr>
                </a:tc>
                <a:tc>
                  <a:txBody>
                    <a:bodyPr/>
                    <a:lstStyle/>
                    <a:p>
                      <a:pPr algn="ctr">
                        <a:spcAft>
                          <a:spcPts val="0"/>
                        </a:spcAft>
                      </a:pPr>
                      <a:r>
                        <a:rPr lang="ru-RU" sz="1200" dirty="0" err="1">
                          <a:effectLst/>
                          <a:latin typeface="Arial" panose="020B0604020202020204" pitchFamily="34" charset="0"/>
                          <a:cs typeface="Arial" panose="020B0604020202020204" pitchFamily="34" charset="0"/>
                        </a:rPr>
                        <a:t>List</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95000"/>
                      </a:schemeClr>
                    </a:solidFill>
                  </a:tcPr>
                </a:tc>
                <a:tc>
                  <a:txBody>
                    <a:bodyPr/>
                    <a:lstStyle/>
                    <a:p>
                      <a:pPr algn="ctr">
                        <a:spcAft>
                          <a:spcPts val="0"/>
                        </a:spcAft>
                      </a:pPr>
                      <a:r>
                        <a:rPr lang="en-US" sz="1200" dirty="0">
                          <a:effectLst/>
                          <a:latin typeface="Arial" panose="020B0604020202020204" pitchFamily="34" charset="0"/>
                          <a:cs typeface="Arial" panose="020B0604020202020204" pitchFamily="34" charset="0"/>
                        </a:rPr>
                        <a:t>May </a:t>
                      </a:r>
                      <a:r>
                        <a:rPr lang="kk-KZ" sz="1200" dirty="0">
                          <a:effectLst/>
                          <a:latin typeface="Arial" panose="020B0604020202020204" pitchFamily="34" charset="0"/>
                          <a:cs typeface="Arial" panose="020B0604020202020204" pitchFamily="34" charset="0"/>
                        </a:rPr>
                        <a:t>2018</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95000"/>
                      </a:schemeClr>
                    </a:solidFill>
                  </a:tcPr>
                </a:tc>
                <a:tc>
                  <a:txBody>
                    <a:bodyPr/>
                    <a:lstStyle/>
                    <a:p>
                      <a:pPr algn="ctr">
                        <a:spcAft>
                          <a:spcPts val="0"/>
                        </a:spcAft>
                      </a:pPr>
                      <a:r>
                        <a:rPr lang="en-US" sz="1200" b="0" dirty="0">
                          <a:solidFill>
                            <a:schemeClr val="tx1"/>
                          </a:solidFill>
                          <a:effectLst/>
                          <a:latin typeface="Arial" panose="020B0604020202020204" pitchFamily="34" charset="0"/>
                          <a:cs typeface="Arial" panose="020B0604020202020204" pitchFamily="34" charset="0"/>
                        </a:rPr>
                        <a:t>CILT (</a:t>
                      </a:r>
                      <a:r>
                        <a:rPr lang="en-US" sz="1200" b="0" dirty="0" err="1">
                          <a:solidFill>
                            <a:schemeClr val="tx1"/>
                          </a:solidFill>
                          <a:effectLst/>
                          <a:latin typeface="Arial" panose="020B0604020202020204" pitchFamily="34" charset="0"/>
                          <a:cs typeface="Arial" panose="020B0604020202020204" pitchFamily="34" charset="0"/>
                        </a:rPr>
                        <a:t>UK,China,KAZ</a:t>
                      </a:r>
                      <a:r>
                        <a:rPr lang="en-US" sz="1200" b="0" dirty="0">
                          <a:solidFill>
                            <a:schemeClr val="tx1"/>
                          </a:solidFill>
                          <a:effectLst/>
                          <a:latin typeface="Arial" panose="020B0604020202020204" pitchFamily="34" charset="0"/>
                          <a:cs typeface="Arial" panose="020B0604020202020204" pitchFamily="34" charset="0"/>
                        </a:rPr>
                        <a:t>)</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95000"/>
                      </a:schemeClr>
                    </a:solidFill>
                  </a:tcPr>
                </a:tc>
                <a:extLst>
                  <a:ext uri="{0D108BD9-81ED-4DB2-BD59-A6C34878D82A}">
                    <a16:rowId xmlns:a16="http://schemas.microsoft.com/office/drawing/2014/main" val="1547185771"/>
                  </a:ext>
                </a:extLst>
              </a:tr>
              <a:tr h="260958">
                <a:tc>
                  <a:txBody>
                    <a:bodyPr/>
                    <a:lstStyle/>
                    <a:p>
                      <a:pPr algn="ctr">
                        <a:spcAft>
                          <a:spcPts val="0"/>
                        </a:spcAft>
                      </a:pPr>
                      <a:r>
                        <a:rPr lang="ru-RU" sz="1200" b="0">
                          <a:solidFill>
                            <a:schemeClr val="tx1"/>
                          </a:solidFill>
                          <a:effectLst/>
                          <a:latin typeface="Arial" panose="020B0604020202020204" pitchFamily="34" charset="0"/>
                          <a:cs typeface="Arial" panose="020B0604020202020204" pitchFamily="34" charset="0"/>
                        </a:rPr>
                        <a:t>3</a:t>
                      </a:r>
                      <a:endParaRPr lang="ru-RU" sz="12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85000"/>
                      </a:schemeClr>
                    </a:solidFill>
                  </a:tcPr>
                </a:tc>
                <a:tc>
                  <a:txBody>
                    <a:bodyPr/>
                    <a:lstStyle/>
                    <a:p>
                      <a:pPr>
                        <a:spcAft>
                          <a:spcPts val="0"/>
                        </a:spcAft>
                      </a:pPr>
                      <a:r>
                        <a:rPr lang="en-US" sz="1200" dirty="0">
                          <a:effectLst/>
                          <a:latin typeface="Arial" panose="020B0604020202020204" pitchFamily="34" charset="0"/>
                          <a:cs typeface="Arial" panose="020B0604020202020204" pitchFamily="34" charset="0"/>
                        </a:rPr>
                        <a:t>Determining the cost of renting a conference hall on the territory of ICBC "Khorgos", the cost of food, accommodations.</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85000"/>
                      </a:schemeClr>
                    </a:solidFill>
                  </a:tcPr>
                </a:tc>
                <a:tc>
                  <a:txBody>
                    <a:bodyPr/>
                    <a:lstStyle/>
                    <a:p>
                      <a:pPr algn="ctr">
                        <a:spcAft>
                          <a:spcPts val="0"/>
                        </a:spcAft>
                      </a:pPr>
                      <a:r>
                        <a:rPr lang="kk-KZ" sz="1200" dirty="0">
                          <a:effectLst/>
                          <a:latin typeface="Arial" panose="020B0604020202020204" pitchFamily="34" charset="0"/>
                          <a:cs typeface="Arial" panose="020B0604020202020204" pitchFamily="34" charset="0"/>
                        </a:rPr>
                        <a:t>Commercial offer</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85000"/>
                      </a:schemeClr>
                    </a:solidFill>
                  </a:tcPr>
                </a:tc>
                <a:tc>
                  <a:txBody>
                    <a:bodyPr/>
                    <a:lstStyle/>
                    <a:p>
                      <a:pPr algn="ctr">
                        <a:spcAft>
                          <a:spcPts val="0"/>
                        </a:spcAft>
                      </a:pPr>
                      <a:r>
                        <a:rPr lang="en-US" sz="1200" dirty="0">
                          <a:effectLst/>
                          <a:latin typeface="Arial" panose="020B0604020202020204" pitchFamily="34" charset="0"/>
                          <a:cs typeface="Arial" panose="020B0604020202020204" pitchFamily="34" charset="0"/>
                        </a:rPr>
                        <a:t>May</a:t>
                      </a:r>
                      <a:r>
                        <a:rPr lang="kk-KZ" sz="1200" dirty="0">
                          <a:effectLst/>
                          <a:latin typeface="Arial" panose="020B0604020202020204" pitchFamily="34" charset="0"/>
                          <a:cs typeface="Arial" panose="020B0604020202020204" pitchFamily="34" charset="0"/>
                        </a:rPr>
                        <a:t>2018</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effectLst/>
                          <a:latin typeface="Arial" panose="020B0604020202020204" pitchFamily="34" charset="0"/>
                          <a:cs typeface="Arial" panose="020B0604020202020204" pitchFamily="34" charset="0"/>
                        </a:rPr>
                        <a:t>CILT </a:t>
                      </a:r>
                      <a:r>
                        <a:rPr lang="en-US" sz="1200" b="0" dirty="0" err="1">
                          <a:solidFill>
                            <a:schemeClr val="tx1"/>
                          </a:solidFill>
                          <a:effectLst/>
                          <a:latin typeface="Arial" panose="020B0604020202020204" pitchFamily="34" charset="0"/>
                          <a:cs typeface="Arial" panose="020B0604020202020204" pitchFamily="34" charset="0"/>
                        </a:rPr>
                        <a:t>Kaz</a:t>
                      </a:r>
                      <a:endParaRPr lang="ru-RU" sz="1200" b="0" dirty="0">
                        <a:solidFill>
                          <a:schemeClr val="tx1"/>
                        </a:solidFill>
                        <a:effectLst/>
                        <a:latin typeface="Arial" panose="020B0604020202020204" pitchFamily="34" charset="0"/>
                        <a:cs typeface="Arial" panose="020B0604020202020204" pitchFamily="34" charset="0"/>
                      </a:endParaRPr>
                    </a:p>
                  </a:txBody>
                  <a:tcPr marL="33785" marR="33785" marT="0" marB="0" anchor="ctr">
                    <a:solidFill>
                      <a:schemeClr val="bg1">
                        <a:lumMod val="85000"/>
                      </a:schemeClr>
                    </a:solidFill>
                  </a:tcPr>
                </a:tc>
                <a:extLst>
                  <a:ext uri="{0D108BD9-81ED-4DB2-BD59-A6C34878D82A}">
                    <a16:rowId xmlns:a16="http://schemas.microsoft.com/office/drawing/2014/main" val="253796696"/>
                  </a:ext>
                </a:extLst>
              </a:tr>
              <a:tr h="382999">
                <a:tc>
                  <a:txBody>
                    <a:bodyPr/>
                    <a:lstStyle/>
                    <a:p>
                      <a:pPr algn="ctr">
                        <a:spcAft>
                          <a:spcPts val="0"/>
                        </a:spcAft>
                      </a:pPr>
                      <a:r>
                        <a:rPr lang="ru-RU" sz="1200" b="0" dirty="0">
                          <a:solidFill>
                            <a:schemeClr val="tx1"/>
                          </a:solidFill>
                          <a:effectLst/>
                          <a:latin typeface="Arial" panose="020B0604020202020204" pitchFamily="34" charset="0"/>
                          <a:cs typeface="Arial" panose="020B0604020202020204" pitchFamily="34" charset="0"/>
                        </a:rPr>
                        <a:t>4</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95000"/>
                      </a:schemeClr>
                    </a:solidFill>
                  </a:tcPr>
                </a:tc>
                <a:tc>
                  <a:txBody>
                    <a:bodyPr/>
                    <a:lstStyle/>
                    <a:p>
                      <a:pPr>
                        <a:spcAft>
                          <a:spcPts val="0"/>
                        </a:spcAft>
                      </a:pPr>
                      <a:r>
                        <a:rPr lang="en-US" sz="1200" dirty="0">
                          <a:effectLst/>
                          <a:latin typeface="Arial" panose="020B0604020202020204" pitchFamily="34" charset="0"/>
                          <a:cs typeface="Arial" panose="020B0604020202020204" pitchFamily="34" charset="0"/>
                        </a:rPr>
                        <a:t>Determining the scheme of travel from Almaty and Urumqi, the cost of transportation costs, modes of transportation and etc.</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95000"/>
                      </a:schemeClr>
                    </a:solidFill>
                  </a:tcPr>
                </a:tc>
                <a:tc>
                  <a:txBody>
                    <a:bodyPr/>
                    <a:lstStyle/>
                    <a:p>
                      <a:pPr algn="ctr">
                        <a:spcAft>
                          <a:spcPts val="0"/>
                        </a:spcAft>
                      </a:pPr>
                      <a:r>
                        <a:rPr lang="kk-KZ" sz="1200" dirty="0">
                          <a:effectLst/>
                          <a:latin typeface="Arial" panose="020B0604020202020204" pitchFamily="34" charset="0"/>
                          <a:cs typeface="Arial" panose="020B0604020202020204" pitchFamily="34" charset="0"/>
                        </a:rPr>
                        <a:t>Transportation plan</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95000"/>
                      </a:schemeClr>
                    </a:solidFill>
                  </a:tcPr>
                </a:tc>
                <a:tc>
                  <a:txBody>
                    <a:bodyPr/>
                    <a:lstStyle/>
                    <a:p>
                      <a:pPr algn="ctr">
                        <a:spcAft>
                          <a:spcPts val="0"/>
                        </a:spcAft>
                      </a:pPr>
                      <a:r>
                        <a:rPr lang="en-US" sz="1200" dirty="0">
                          <a:effectLst/>
                          <a:latin typeface="Arial" panose="020B0604020202020204" pitchFamily="34" charset="0"/>
                          <a:cs typeface="Arial" panose="020B0604020202020204" pitchFamily="34" charset="0"/>
                        </a:rPr>
                        <a:t>May </a:t>
                      </a:r>
                      <a:r>
                        <a:rPr lang="kk-KZ" sz="1200" dirty="0">
                          <a:effectLst/>
                          <a:latin typeface="Arial" panose="020B0604020202020204" pitchFamily="34" charset="0"/>
                          <a:cs typeface="Arial" panose="020B0604020202020204" pitchFamily="34" charset="0"/>
                        </a:rPr>
                        <a:t>2018</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95000"/>
                      </a:schemeClr>
                    </a:solidFill>
                  </a:tcPr>
                </a:tc>
                <a:tc>
                  <a:txBody>
                    <a:bodyPr/>
                    <a:lstStyle/>
                    <a:p>
                      <a:pPr algn="ctr">
                        <a:spcAft>
                          <a:spcPts val="0"/>
                        </a:spcAft>
                      </a:pPr>
                      <a:r>
                        <a:rPr lang="en-US" sz="1200" b="0" dirty="0">
                          <a:solidFill>
                            <a:schemeClr val="tx1"/>
                          </a:solidFill>
                          <a:effectLst/>
                          <a:latin typeface="Arial" panose="020B0604020202020204" pitchFamily="34" charset="0"/>
                          <a:cs typeface="Arial" panose="020B0604020202020204" pitchFamily="34" charset="0"/>
                        </a:rPr>
                        <a:t>CILT </a:t>
                      </a:r>
                      <a:r>
                        <a:rPr lang="en-US" sz="1200" b="0" dirty="0" err="1">
                          <a:solidFill>
                            <a:schemeClr val="tx1"/>
                          </a:solidFill>
                          <a:effectLst/>
                          <a:latin typeface="Arial" panose="020B0604020202020204" pitchFamily="34" charset="0"/>
                          <a:cs typeface="Arial" panose="020B0604020202020204" pitchFamily="34" charset="0"/>
                        </a:rPr>
                        <a:t>Kaz</a:t>
                      </a:r>
                      <a:r>
                        <a:rPr lang="en-US" sz="1200" b="0" dirty="0">
                          <a:solidFill>
                            <a:schemeClr val="tx1"/>
                          </a:solidFill>
                          <a:effectLst/>
                          <a:latin typeface="Arial" panose="020B0604020202020204" pitchFamily="34" charset="0"/>
                          <a:cs typeface="Arial" panose="020B0604020202020204" pitchFamily="34" charset="0"/>
                        </a:rPr>
                        <a:t>, </a:t>
                      </a:r>
                      <a:endParaRPr lang="ru-RU" sz="1200" b="0" dirty="0">
                        <a:solidFill>
                          <a:schemeClr val="tx1"/>
                        </a:solidFill>
                        <a:effectLst/>
                        <a:latin typeface="Arial" panose="020B0604020202020204" pitchFamily="34" charset="0"/>
                        <a:cs typeface="Arial" panose="020B0604020202020204" pitchFamily="34" charset="0"/>
                      </a:endParaRPr>
                    </a:p>
                    <a:p>
                      <a:pPr algn="ctr">
                        <a:spcAft>
                          <a:spcPts val="0"/>
                        </a:spcAft>
                      </a:pPr>
                      <a:r>
                        <a:rPr lang="en-US" sz="1200" b="0" dirty="0" err="1">
                          <a:solidFill>
                            <a:schemeClr val="tx1"/>
                          </a:solidFill>
                          <a:effectLst/>
                          <a:latin typeface="Arial" panose="020B0604020202020204" pitchFamily="34" charset="0"/>
                          <a:cs typeface="Arial" panose="020B0604020202020204" pitchFamily="34" charset="0"/>
                        </a:rPr>
                        <a:t>KazATC</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95000"/>
                      </a:schemeClr>
                    </a:solidFill>
                  </a:tcPr>
                </a:tc>
                <a:extLst>
                  <a:ext uri="{0D108BD9-81ED-4DB2-BD59-A6C34878D82A}">
                    <a16:rowId xmlns:a16="http://schemas.microsoft.com/office/drawing/2014/main" val="806456368"/>
                  </a:ext>
                </a:extLst>
              </a:tr>
              <a:tr h="260958">
                <a:tc>
                  <a:txBody>
                    <a:bodyPr/>
                    <a:lstStyle/>
                    <a:p>
                      <a:pPr algn="ctr">
                        <a:spcAft>
                          <a:spcPts val="0"/>
                        </a:spcAft>
                      </a:pPr>
                      <a:r>
                        <a:rPr lang="ru-RU" sz="1200" b="0" dirty="0">
                          <a:solidFill>
                            <a:schemeClr val="tx1"/>
                          </a:solidFill>
                          <a:effectLst/>
                          <a:latin typeface="Arial" panose="020B0604020202020204" pitchFamily="34" charset="0"/>
                          <a:cs typeface="Arial" panose="020B0604020202020204" pitchFamily="34" charset="0"/>
                        </a:rPr>
                        <a:t>5</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85000"/>
                      </a:schemeClr>
                    </a:solidFill>
                  </a:tcPr>
                </a:tc>
                <a:tc>
                  <a:txBody>
                    <a:bodyPr/>
                    <a:lstStyle/>
                    <a:p>
                      <a:pPr>
                        <a:spcAft>
                          <a:spcPts val="0"/>
                        </a:spcAft>
                      </a:pPr>
                      <a:r>
                        <a:rPr lang="en-US" sz="1200" dirty="0">
                          <a:effectLst/>
                          <a:latin typeface="Arial" panose="020B0604020202020204" pitchFamily="34" charset="0"/>
                          <a:cs typeface="Arial" panose="020B0604020202020204" pitchFamily="34" charset="0"/>
                        </a:rPr>
                        <a:t>Approval of the conference program (exact dates, the list of participants, the cost, the transportation plan and etc.)</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85000"/>
                      </a:schemeClr>
                    </a:solidFill>
                  </a:tcPr>
                </a:tc>
                <a:tc>
                  <a:txBody>
                    <a:bodyPr/>
                    <a:lstStyle/>
                    <a:p>
                      <a:pPr algn="ctr">
                        <a:spcAft>
                          <a:spcPts val="0"/>
                        </a:spcAft>
                      </a:pPr>
                      <a:r>
                        <a:rPr lang="kk-KZ" sz="1200" dirty="0">
                          <a:effectLst/>
                          <a:latin typeface="Arial" panose="020B0604020202020204" pitchFamily="34" charset="0"/>
                          <a:cs typeface="Arial" panose="020B0604020202020204" pitchFamily="34" charset="0"/>
                        </a:rPr>
                        <a:t>Approved program</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85000"/>
                      </a:schemeClr>
                    </a:solidFill>
                  </a:tcPr>
                </a:tc>
                <a:tc>
                  <a:txBody>
                    <a:bodyPr/>
                    <a:lstStyle/>
                    <a:p>
                      <a:pPr algn="ctr">
                        <a:spcAft>
                          <a:spcPts val="0"/>
                        </a:spcAft>
                      </a:pPr>
                      <a:r>
                        <a:rPr lang="kk-KZ" sz="1200" dirty="0">
                          <a:effectLst/>
                          <a:latin typeface="Arial" panose="020B0604020202020204" pitchFamily="34" charset="0"/>
                          <a:cs typeface="Arial" panose="020B0604020202020204" pitchFamily="34" charset="0"/>
                        </a:rPr>
                        <a:t>May 2018</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85000"/>
                      </a:schemeClr>
                    </a:solidFill>
                  </a:tcPr>
                </a:tc>
                <a:tc>
                  <a:txBody>
                    <a:bodyPr/>
                    <a:lstStyle/>
                    <a:p>
                      <a:pPr algn="ctr">
                        <a:spcAft>
                          <a:spcPts val="0"/>
                        </a:spcAft>
                      </a:pPr>
                      <a:r>
                        <a:rPr lang="en-US" sz="1200" b="0" dirty="0">
                          <a:solidFill>
                            <a:schemeClr val="tx1"/>
                          </a:solidFill>
                          <a:effectLst/>
                          <a:latin typeface="Arial" panose="020B0604020202020204" pitchFamily="34" charset="0"/>
                          <a:cs typeface="Arial" panose="020B0604020202020204" pitchFamily="34" charset="0"/>
                        </a:rPr>
                        <a:t>CILT (</a:t>
                      </a:r>
                      <a:r>
                        <a:rPr lang="en-US" sz="1200" b="0" dirty="0" err="1">
                          <a:solidFill>
                            <a:schemeClr val="tx1"/>
                          </a:solidFill>
                          <a:effectLst/>
                          <a:latin typeface="Arial" panose="020B0604020202020204" pitchFamily="34" charset="0"/>
                          <a:cs typeface="Arial" panose="020B0604020202020204" pitchFamily="34" charset="0"/>
                        </a:rPr>
                        <a:t>UK,China,KAZ</a:t>
                      </a:r>
                      <a:r>
                        <a:rPr lang="en-US" sz="1200" b="0" dirty="0">
                          <a:solidFill>
                            <a:schemeClr val="tx1"/>
                          </a:solidFill>
                          <a:effectLst/>
                          <a:latin typeface="Arial" panose="020B0604020202020204" pitchFamily="34" charset="0"/>
                          <a:cs typeface="Arial" panose="020B0604020202020204" pitchFamily="34" charset="0"/>
                        </a:rPr>
                        <a:t>)</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85000"/>
                      </a:schemeClr>
                    </a:solidFill>
                  </a:tcPr>
                </a:tc>
                <a:extLst>
                  <a:ext uri="{0D108BD9-81ED-4DB2-BD59-A6C34878D82A}">
                    <a16:rowId xmlns:a16="http://schemas.microsoft.com/office/drawing/2014/main" val="2923797418"/>
                  </a:ext>
                </a:extLst>
              </a:tr>
              <a:tr h="391436">
                <a:tc>
                  <a:txBody>
                    <a:bodyPr/>
                    <a:lstStyle/>
                    <a:p>
                      <a:pPr algn="ctr">
                        <a:spcAft>
                          <a:spcPts val="0"/>
                        </a:spcAft>
                      </a:pPr>
                      <a:r>
                        <a:rPr lang="ru-RU" sz="1200" b="0" dirty="0">
                          <a:solidFill>
                            <a:schemeClr val="tx1"/>
                          </a:solidFill>
                          <a:effectLst/>
                          <a:latin typeface="Arial" panose="020B0604020202020204" pitchFamily="34" charset="0"/>
                          <a:cs typeface="Arial" panose="020B0604020202020204" pitchFamily="34" charset="0"/>
                        </a:rPr>
                        <a:t>6</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95000"/>
                      </a:schemeClr>
                    </a:solidFill>
                  </a:tcPr>
                </a:tc>
                <a:tc>
                  <a:txBody>
                    <a:bodyPr/>
                    <a:lstStyle/>
                    <a:p>
                      <a:pPr>
                        <a:spcAft>
                          <a:spcPts val="0"/>
                        </a:spcAft>
                      </a:pPr>
                      <a:r>
                        <a:rPr lang="en-US" sz="1200" dirty="0">
                          <a:effectLst/>
                          <a:latin typeface="Arial" panose="020B0604020202020204" pitchFamily="34" charset="0"/>
                          <a:cs typeface="Arial" panose="020B0604020202020204" pitchFamily="34" charset="0"/>
                        </a:rPr>
                        <a:t>Seeking funding for an international conference in September 2018 (review of its own funds, registration fees, sponsorship).</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95000"/>
                      </a:schemeClr>
                    </a:solidFill>
                  </a:tcPr>
                </a:tc>
                <a:tc>
                  <a:txBody>
                    <a:bodyPr/>
                    <a:lstStyle/>
                    <a:p>
                      <a:pPr algn="ctr">
                        <a:spcAft>
                          <a:spcPts val="0"/>
                        </a:spcAft>
                      </a:pPr>
                      <a:r>
                        <a:rPr lang="ru-RU" sz="1200" dirty="0" err="1">
                          <a:effectLst/>
                          <a:latin typeface="Arial" panose="020B0604020202020204" pitchFamily="34" charset="0"/>
                          <a:cs typeface="Arial" panose="020B0604020202020204" pitchFamily="34" charset="0"/>
                        </a:rPr>
                        <a:t>Fund</a:t>
                      </a:r>
                      <a:r>
                        <a:rPr lang="ru-RU" sz="1200" dirty="0">
                          <a:effectLst/>
                          <a:latin typeface="Arial" panose="020B0604020202020204" pitchFamily="34" charset="0"/>
                          <a:cs typeface="Arial" panose="020B0604020202020204" pitchFamily="34" charset="0"/>
                        </a:rPr>
                        <a:t> </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95000"/>
                      </a:schemeClr>
                    </a:solidFill>
                  </a:tcPr>
                </a:tc>
                <a:tc>
                  <a:txBody>
                    <a:bodyPr/>
                    <a:lstStyle/>
                    <a:p>
                      <a:pPr algn="ctr">
                        <a:spcAft>
                          <a:spcPts val="0"/>
                        </a:spcAft>
                      </a:pPr>
                      <a:r>
                        <a:rPr lang="kk-KZ" sz="1200" dirty="0">
                          <a:effectLst/>
                          <a:latin typeface="Arial" panose="020B0604020202020204" pitchFamily="34" charset="0"/>
                          <a:cs typeface="Arial" panose="020B0604020202020204" pitchFamily="34" charset="0"/>
                        </a:rPr>
                        <a:t>May - June 2018</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95000"/>
                      </a:schemeClr>
                    </a:solidFill>
                  </a:tcPr>
                </a:tc>
                <a:tc>
                  <a:txBody>
                    <a:bodyPr/>
                    <a:lstStyle/>
                    <a:p>
                      <a:pPr algn="ctr">
                        <a:spcAft>
                          <a:spcPts val="0"/>
                        </a:spcAft>
                      </a:pPr>
                      <a:r>
                        <a:rPr lang="en-US" sz="1200" b="0" dirty="0">
                          <a:solidFill>
                            <a:schemeClr val="tx1"/>
                          </a:solidFill>
                          <a:effectLst/>
                          <a:latin typeface="Arial" panose="020B0604020202020204" pitchFamily="34" charset="0"/>
                          <a:cs typeface="Arial" panose="020B0604020202020204" pitchFamily="34" charset="0"/>
                        </a:rPr>
                        <a:t>KTZE</a:t>
                      </a:r>
                      <a:r>
                        <a:rPr lang="kk-KZ" sz="1200" b="0" dirty="0">
                          <a:solidFill>
                            <a:schemeClr val="tx1"/>
                          </a:solidFill>
                          <a:effectLst/>
                          <a:latin typeface="Arial" panose="020B0604020202020204" pitchFamily="34" charset="0"/>
                          <a:cs typeface="Arial" panose="020B0604020202020204" pitchFamily="34" charset="0"/>
                        </a:rPr>
                        <a:t>, </a:t>
                      </a:r>
                      <a:r>
                        <a:rPr lang="en-US" sz="1200" b="0" dirty="0" err="1">
                          <a:solidFill>
                            <a:schemeClr val="tx1"/>
                          </a:solidFill>
                          <a:effectLst/>
                          <a:latin typeface="Arial" panose="020B0604020202020204" pitchFamily="34" charset="0"/>
                          <a:cs typeface="Arial" panose="020B0604020202020204" pitchFamily="34" charset="0"/>
                        </a:rPr>
                        <a:t>KazATC</a:t>
                      </a:r>
                      <a:r>
                        <a:rPr lang="en-US" sz="1200" b="0" dirty="0">
                          <a:solidFill>
                            <a:schemeClr val="tx1"/>
                          </a:solidFill>
                          <a:effectLst/>
                          <a:latin typeface="Arial" panose="020B0604020202020204" pitchFamily="34" charset="0"/>
                          <a:cs typeface="Arial" panose="020B0604020202020204" pitchFamily="34" charset="0"/>
                        </a:rPr>
                        <a:t>, CILT (</a:t>
                      </a:r>
                      <a:r>
                        <a:rPr lang="en-US" sz="1200" b="0" dirty="0" err="1">
                          <a:solidFill>
                            <a:schemeClr val="tx1"/>
                          </a:solidFill>
                          <a:effectLst/>
                          <a:latin typeface="Arial" panose="020B0604020202020204" pitchFamily="34" charset="0"/>
                          <a:cs typeface="Arial" panose="020B0604020202020204" pitchFamily="34" charset="0"/>
                        </a:rPr>
                        <a:t>UK,China,KAZ</a:t>
                      </a:r>
                      <a:r>
                        <a:rPr lang="en-US" sz="1200" b="0" dirty="0">
                          <a:solidFill>
                            <a:schemeClr val="tx1"/>
                          </a:solidFill>
                          <a:effectLst/>
                          <a:latin typeface="Arial" panose="020B0604020202020204" pitchFamily="34" charset="0"/>
                          <a:cs typeface="Arial" panose="020B0604020202020204" pitchFamily="34" charset="0"/>
                        </a:rPr>
                        <a:t>)</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95000"/>
                      </a:schemeClr>
                    </a:solidFill>
                  </a:tcPr>
                </a:tc>
                <a:extLst>
                  <a:ext uri="{0D108BD9-81ED-4DB2-BD59-A6C34878D82A}">
                    <a16:rowId xmlns:a16="http://schemas.microsoft.com/office/drawing/2014/main" val="1711382218"/>
                  </a:ext>
                </a:extLst>
              </a:tr>
              <a:tr h="260958">
                <a:tc>
                  <a:txBody>
                    <a:bodyPr/>
                    <a:lstStyle/>
                    <a:p>
                      <a:pPr algn="ctr">
                        <a:spcAft>
                          <a:spcPts val="0"/>
                        </a:spcAft>
                      </a:pPr>
                      <a:r>
                        <a:rPr lang="ru-RU" sz="1200" b="0" dirty="0">
                          <a:solidFill>
                            <a:schemeClr val="tx1"/>
                          </a:solidFill>
                          <a:effectLst/>
                          <a:latin typeface="Arial" panose="020B0604020202020204" pitchFamily="34" charset="0"/>
                          <a:cs typeface="Arial" panose="020B0604020202020204" pitchFamily="34" charset="0"/>
                        </a:rPr>
                        <a:t>7</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85000"/>
                      </a:schemeClr>
                    </a:solidFill>
                  </a:tcPr>
                </a:tc>
                <a:tc>
                  <a:txBody>
                    <a:bodyPr/>
                    <a:lstStyle/>
                    <a:p>
                      <a:pPr>
                        <a:spcAft>
                          <a:spcPts val="0"/>
                        </a:spcAft>
                      </a:pPr>
                      <a:r>
                        <a:rPr lang="en-US" sz="1200" dirty="0">
                          <a:effectLst/>
                          <a:latin typeface="Arial" panose="020B0604020202020204" pitchFamily="34" charset="0"/>
                          <a:cs typeface="Arial" panose="020B0604020202020204" pitchFamily="34" charset="0"/>
                        </a:rPr>
                        <a:t>Booking conference room, vehicles, food and etc.</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85000"/>
                      </a:schemeClr>
                    </a:solidFill>
                  </a:tcPr>
                </a:tc>
                <a:tc>
                  <a:txBody>
                    <a:bodyPr/>
                    <a:lstStyle/>
                    <a:p>
                      <a:pPr algn="ctr">
                        <a:spcAft>
                          <a:spcPts val="0"/>
                        </a:spcAft>
                      </a:pPr>
                      <a:r>
                        <a:rPr lang="ru-RU" sz="1200" dirty="0" err="1">
                          <a:effectLst/>
                          <a:latin typeface="Arial" panose="020B0604020202020204" pitchFamily="34" charset="0"/>
                          <a:cs typeface="Arial" panose="020B0604020202020204" pitchFamily="34" charset="0"/>
                        </a:rPr>
                        <a:t>Contract</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85000"/>
                      </a:schemeClr>
                    </a:solidFill>
                  </a:tcPr>
                </a:tc>
                <a:tc>
                  <a:txBody>
                    <a:bodyPr/>
                    <a:lstStyle/>
                    <a:p>
                      <a:pPr algn="ctr">
                        <a:spcAft>
                          <a:spcPts val="0"/>
                        </a:spcAft>
                      </a:pPr>
                      <a:r>
                        <a:rPr lang="kk-KZ" sz="1200" dirty="0">
                          <a:effectLst/>
                          <a:latin typeface="Arial" panose="020B0604020202020204" pitchFamily="34" charset="0"/>
                          <a:cs typeface="Arial" panose="020B0604020202020204" pitchFamily="34" charset="0"/>
                        </a:rPr>
                        <a:t>May 2018</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85000"/>
                      </a:schemeClr>
                    </a:solidFill>
                  </a:tcPr>
                </a:tc>
                <a:tc>
                  <a:txBody>
                    <a:bodyPr/>
                    <a:lstStyle/>
                    <a:p>
                      <a:pPr algn="ctr">
                        <a:spcAft>
                          <a:spcPts val="0"/>
                        </a:spcAft>
                      </a:pPr>
                      <a:r>
                        <a:rPr lang="en-US" sz="1200" b="0" dirty="0">
                          <a:solidFill>
                            <a:schemeClr val="tx1"/>
                          </a:solidFill>
                          <a:effectLst/>
                          <a:latin typeface="Arial" panose="020B0604020202020204" pitchFamily="34" charset="0"/>
                          <a:cs typeface="Arial" panose="020B0604020202020204" pitchFamily="34" charset="0"/>
                        </a:rPr>
                        <a:t> </a:t>
                      </a:r>
                      <a:endParaRPr lang="ru-RU" sz="1200" b="0" dirty="0">
                        <a:solidFill>
                          <a:schemeClr val="tx1"/>
                        </a:solidFill>
                        <a:effectLst/>
                        <a:latin typeface="Arial" panose="020B0604020202020204" pitchFamily="34" charset="0"/>
                        <a:cs typeface="Arial" panose="020B0604020202020204" pitchFamily="34" charset="0"/>
                      </a:endParaRPr>
                    </a:p>
                    <a:p>
                      <a:pPr algn="ctr">
                        <a:spcAft>
                          <a:spcPts val="0"/>
                        </a:spcAft>
                      </a:pPr>
                      <a:r>
                        <a:rPr lang="en-US" sz="1200" b="0" dirty="0">
                          <a:solidFill>
                            <a:schemeClr val="tx1"/>
                          </a:solidFill>
                          <a:effectLst/>
                          <a:latin typeface="Arial" panose="020B0604020202020204" pitchFamily="34" charset="0"/>
                          <a:cs typeface="Arial" panose="020B0604020202020204" pitchFamily="34" charset="0"/>
                        </a:rPr>
                        <a:t>CILT </a:t>
                      </a:r>
                      <a:r>
                        <a:rPr lang="en-US" sz="1200" b="0" dirty="0" err="1">
                          <a:solidFill>
                            <a:schemeClr val="tx1"/>
                          </a:solidFill>
                          <a:effectLst/>
                          <a:latin typeface="Arial" panose="020B0604020202020204" pitchFamily="34" charset="0"/>
                          <a:cs typeface="Arial" panose="020B0604020202020204" pitchFamily="34" charset="0"/>
                        </a:rPr>
                        <a:t>Kaz</a:t>
                      </a:r>
                      <a:endParaRPr lang="ru-RU" sz="1200" b="0" dirty="0">
                        <a:solidFill>
                          <a:schemeClr val="tx1"/>
                        </a:solidFill>
                        <a:effectLst/>
                        <a:latin typeface="Arial" panose="020B0604020202020204" pitchFamily="34" charset="0"/>
                        <a:cs typeface="Arial" panose="020B0604020202020204" pitchFamily="34" charset="0"/>
                      </a:endParaRPr>
                    </a:p>
                    <a:p>
                      <a:pPr algn="ctr">
                        <a:spcAft>
                          <a:spcPts val="0"/>
                        </a:spcAft>
                      </a:pPr>
                      <a:r>
                        <a:rPr lang="ru-RU" sz="1200" b="0" dirty="0">
                          <a:solidFill>
                            <a:schemeClr val="tx1"/>
                          </a:solidFill>
                          <a:effectLst/>
                          <a:latin typeface="Arial" panose="020B0604020202020204" pitchFamily="34" charset="0"/>
                          <a:cs typeface="Arial" panose="020B0604020202020204" pitchFamily="34" charset="0"/>
                        </a:rPr>
                        <a:t> </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85000"/>
                      </a:schemeClr>
                    </a:solidFill>
                  </a:tcPr>
                </a:tc>
                <a:extLst>
                  <a:ext uri="{0D108BD9-81ED-4DB2-BD59-A6C34878D82A}">
                    <a16:rowId xmlns:a16="http://schemas.microsoft.com/office/drawing/2014/main" val="704436173"/>
                  </a:ext>
                </a:extLst>
              </a:tr>
              <a:tr h="385677">
                <a:tc>
                  <a:txBody>
                    <a:bodyPr/>
                    <a:lstStyle/>
                    <a:p>
                      <a:pPr algn="ctr">
                        <a:spcAft>
                          <a:spcPts val="0"/>
                        </a:spcAft>
                      </a:pPr>
                      <a:r>
                        <a:rPr lang="ru-RU" sz="1200" b="0" dirty="0">
                          <a:solidFill>
                            <a:schemeClr val="tx1"/>
                          </a:solidFill>
                          <a:effectLst/>
                          <a:latin typeface="Arial" panose="020B0604020202020204" pitchFamily="34" charset="0"/>
                          <a:cs typeface="Arial" panose="020B0604020202020204" pitchFamily="34" charset="0"/>
                        </a:rPr>
                        <a:t>8</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95000"/>
                      </a:schemeClr>
                    </a:solidFill>
                  </a:tcPr>
                </a:tc>
                <a:tc>
                  <a:txBody>
                    <a:bodyPr/>
                    <a:lstStyle/>
                    <a:p>
                      <a:pPr>
                        <a:spcAft>
                          <a:spcPts val="0"/>
                        </a:spcAft>
                      </a:pPr>
                      <a:r>
                        <a:rPr lang="en-US" sz="1200" dirty="0">
                          <a:effectLst/>
                          <a:latin typeface="Arial" panose="020B0604020202020204" pitchFamily="34" charset="0"/>
                          <a:cs typeface="Arial" panose="020B0604020202020204" pitchFamily="34" charset="0"/>
                        </a:rPr>
                        <a:t>Invitation sending (to the companies, government structures, universities, associations and media)</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95000"/>
                      </a:schemeClr>
                    </a:solidFill>
                  </a:tcPr>
                </a:tc>
                <a:tc>
                  <a:txBody>
                    <a:bodyPr/>
                    <a:lstStyle/>
                    <a:p>
                      <a:pPr algn="ctr">
                        <a:spcAft>
                          <a:spcPts val="0"/>
                        </a:spcAft>
                      </a:pPr>
                      <a:r>
                        <a:rPr lang="ru-RU" sz="1200" dirty="0" err="1">
                          <a:effectLst/>
                          <a:latin typeface="Arial" panose="020B0604020202020204" pitchFamily="34" charset="0"/>
                          <a:cs typeface="Arial" panose="020B0604020202020204" pitchFamily="34" charset="0"/>
                        </a:rPr>
                        <a:t>Invitations</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95000"/>
                      </a:schemeClr>
                    </a:solidFill>
                  </a:tcPr>
                </a:tc>
                <a:tc>
                  <a:txBody>
                    <a:bodyPr/>
                    <a:lstStyle/>
                    <a:p>
                      <a:pPr algn="ctr">
                        <a:spcAft>
                          <a:spcPts val="0"/>
                        </a:spcAft>
                      </a:pPr>
                      <a:r>
                        <a:rPr lang="kk-KZ" sz="1200" dirty="0">
                          <a:effectLst/>
                          <a:latin typeface="Arial" panose="020B0604020202020204" pitchFamily="34" charset="0"/>
                          <a:cs typeface="Arial" panose="020B0604020202020204" pitchFamily="34" charset="0"/>
                        </a:rPr>
                        <a:t>May 2018</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KazATC</a:t>
                      </a: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CILT (</a:t>
                      </a:r>
                      <a:r>
                        <a:rPr kumimoji="0" lang="en-US" sz="12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UK,China,KAZ</a:t>
                      </a: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ru-RU" b="0" dirty="0">
                        <a:solidFill>
                          <a:schemeClr val="tx1"/>
                        </a:solidFill>
                        <a:latin typeface="Arial" panose="020B0604020202020204" pitchFamily="34" charset="0"/>
                        <a:cs typeface="Arial" panose="020B0604020202020204" pitchFamily="34" charset="0"/>
                      </a:endParaRPr>
                    </a:p>
                  </a:txBody>
                  <a:tcPr marL="33785" marR="33785" marT="0" marB="0" anchor="ctr">
                    <a:solidFill>
                      <a:schemeClr val="bg1">
                        <a:lumMod val="95000"/>
                      </a:schemeClr>
                    </a:solidFill>
                  </a:tcPr>
                </a:tc>
                <a:extLst>
                  <a:ext uri="{0D108BD9-81ED-4DB2-BD59-A6C34878D82A}">
                    <a16:rowId xmlns:a16="http://schemas.microsoft.com/office/drawing/2014/main" val="1271709485"/>
                  </a:ext>
                </a:extLst>
              </a:tr>
              <a:tr h="385677">
                <a:tc>
                  <a:txBody>
                    <a:bodyPr/>
                    <a:lstStyle/>
                    <a:p>
                      <a:pPr algn="ctr">
                        <a:spcAft>
                          <a:spcPts val="0"/>
                        </a:spcAft>
                      </a:pPr>
                      <a:r>
                        <a:rPr lang="kk-KZ" sz="1200" b="0" dirty="0">
                          <a:solidFill>
                            <a:schemeClr val="tx1"/>
                          </a:solidFill>
                          <a:effectLst/>
                          <a:latin typeface="Arial" panose="020B0604020202020204" pitchFamily="34" charset="0"/>
                          <a:cs typeface="Arial" panose="020B0604020202020204" pitchFamily="34" charset="0"/>
                        </a:rPr>
                        <a:t>9</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85000"/>
                      </a:schemeClr>
                    </a:solidFill>
                  </a:tcPr>
                </a:tc>
                <a:tc>
                  <a:txBody>
                    <a:bodyPr/>
                    <a:lstStyle/>
                    <a:p>
                      <a:pPr>
                        <a:spcAft>
                          <a:spcPts val="0"/>
                        </a:spcAft>
                      </a:pPr>
                      <a:r>
                        <a:rPr lang="en-US" sz="1200" dirty="0">
                          <a:effectLst/>
                          <a:latin typeface="Arial" panose="020B0604020202020204" pitchFamily="34" charset="0"/>
                          <a:cs typeface="Arial" panose="020B0604020202020204" pitchFamily="34" charset="0"/>
                        </a:rPr>
                        <a:t>Creating a group of volunteers for the organization (with knowledge of English and Chinese)</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85000"/>
                      </a:schemeClr>
                    </a:solidFill>
                  </a:tcPr>
                </a:tc>
                <a:tc>
                  <a:txBody>
                    <a:bodyPr/>
                    <a:lstStyle/>
                    <a:p>
                      <a:pPr algn="ctr">
                        <a:spcAft>
                          <a:spcPts val="0"/>
                        </a:spcAft>
                      </a:pPr>
                      <a:r>
                        <a:rPr lang="ru-RU" sz="1200" dirty="0" err="1">
                          <a:effectLst/>
                          <a:latin typeface="Arial" panose="020B0604020202020204" pitchFamily="34" charset="0"/>
                          <a:cs typeface="Arial" panose="020B0604020202020204" pitchFamily="34" charset="0"/>
                        </a:rPr>
                        <a:t>List</a:t>
                      </a:r>
                      <a:r>
                        <a:rPr lang="ru-RU" sz="1200" dirty="0">
                          <a:effectLst/>
                          <a:latin typeface="Arial" panose="020B0604020202020204" pitchFamily="34" charset="0"/>
                          <a:cs typeface="Arial" panose="020B0604020202020204" pitchFamily="34" charset="0"/>
                        </a:rPr>
                        <a:t> of </a:t>
                      </a:r>
                      <a:r>
                        <a:rPr lang="ru-RU" sz="1200" dirty="0" err="1">
                          <a:effectLst/>
                          <a:latin typeface="Arial" panose="020B0604020202020204" pitchFamily="34" charset="0"/>
                          <a:cs typeface="Arial" panose="020B0604020202020204" pitchFamily="34" charset="0"/>
                        </a:rPr>
                        <a:t>volunteers</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85000"/>
                      </a:schemeClr>
                    </a:solidFill>
                  </a:tcPr>
                </a:tc>
                <a:tc>
                  <a:txBody>
                    <a:bodyPr/>
                    <a:lstStyle/>
                    <a:p>
                      <a:pPr algn="ctr">
                        <a:spcAft>
                          <a:spcPts val="0"/>
                        </a:spcAft>
                      </a:pPr>
                      <a:r>
                        <a:rPr lang="kk-KZ" sz="1200">
                          <a:effectLst/>
                          <a:latin typeface="Arial" panose="020B0604020202020204" pitchFamily="34" charset="0"/>
                          <a:cs typeface="Arial" panose="020B0604020202020204" pitchFamily="34" charset="0"/>
                        </a:rPr>
                        <a:t>July-August 2018</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85000"/>
                      </a:schemeClr>
                    </a:solidFill>
                  </a:tcPr>
                </a:tc>
                <a:tc>
                  <a:txBody>
                    <a:bodyPr/>
                    <a:lstStyle/>
                    <a:p>
                      <a:pPr algn="ctr">
                        <a:spcAft>
                          <a:spcPts val="0"/>
                        </a:spcAft>
                      </a:pPr>
                      <a:r>
                        <a:rPr lang="ru-RU" sz="1200" b="0" dirty="0" err="1">
                          <a:solidFill>
                            <a:schemeClr val="tx1"/>
                          </a:solidFill>
                          <a:effectLst/>
                          <a:latin typeface="Arial" panose="020B0604020202020204" pitchFamily="34" charset="0"/>
                          <a:cs typeface="Arial" panose="020B0604020202020204" pitchFamily="34" charset="0"/>
                        </a:rPr>
                        <a:t>KazATC</a:t>
                      </a:r>
                      <a:r>
                        <a:rPr lang="en-US" sz="1200" b="0" dirty="0">
                          <a:solidFill>
                            <a:schemeClr val="tx1"/>
                          </a:solidFill>
                          <a:effectLst/>
                          <a:latin typeface="Arial" panose="020B0604020202020204" pitchFamily="34" charset="0"/>
                          <a:cs typeface="Arial" panose="020B0604020202020204" pitchFamily="34" charset="0"/>
                        </a:rPr>
                        <a:t>, CILT </a:t>
                      </a:r>
                      <a:r>
                        <a:rPr lang="en-US" sz="1200" b="0" dirty="0" err="1">
                          <a:solidFill>
                            <a:schemeClr val="tx1"/>
                          </a:solidFill>
                          <a:effectLst/>
                          <a:latin typeface="Arial" panose="020B0604020202020204" pitchFamily="34" charset="0"/>
                          <a:cs typeface="Arial" panose="020B0604020202020204" pitchFamily="34" charset="0"/>
                        </a:rPr>
                        <a:t>Kaz</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85000"/>
                      </a:schemeClr>
                    </a:solidFill>
                  </a:tcPr>
                </a:tc>
                <a:extLst>
                  <a:ext uri="{0D108BD9-81ED-4DB2-BD59-A6C34878D82A}">
                    <a16:rowId xmlns:a16="http://schemas.microsoft.com/office/drawing/2014/main" val="2503672232"/>
                  </a:ext>
                </a:extLst>
              </a:tr>
              <a:tr h="391436">
                <a:tc>
                  <a:txBody>
                    <a:bodyPr/>
                    <a:lstStyle/>
                    <a:p>
                      <a:pPr algn="ctr">
                        <a:spcAft>
                          <a:spcPts val="0"/>
                        </a:spcAft>
                      </a:pPr>
                      <a:r>
                        <a:rPr lang="kk-KZ" sz="1200" b="0" dirty="0">
                          <a:solidFill>
                            <a:schemeClr val="tx1"/>
                          </a:solidFill>
                          <a:effectLst/>
                          <a:latin typeface="Arial" panose="020B0604020202020204" pitchFamily="34" charset="0"/>
                          <a:cs typeface="Arial" panose="020B0604020202020204" pitchFamily="34" charset="0"/>
                        </a:rPr>
                        <a:t>10</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95000"/>
                      </a:schemeClr>
                    </a:solidFill>
                  </a:tcPr>
                </a:tc>
                <a:tc>
                  <a:txBody>
                    <a:bodyPr/>
                    <a:lstStyle/>
                    <a:p>
                      <a:pPr>
                        <a:spcAft>
                          <a:spcPts val="0"/>
                        </a:spcAft>
                      </a:pPr>
                      <a:r>
                        <a:rPr lang="ru-RU" sz="1200" dirty="0" err="1">
                          <a:effectLst/>
                          <a:latin typeface="Arial" panose="020B0604020202020204" pitchFamily="34" charset="0"/>
                          <a:cs typeface="Arial" panose="020B0604020202020204" pitchFamily="34" charset="0"/>
                        </a:rPr>
                        <a:t>Confirmations</a:t>
                      </a:r>
                      <a:r>
                        <a:rPr lang="ru-RU" sz="1200" dirty="0">
                          <a:effectLst/>
                          <a:latin typeface="Arial" panose="020B0604020202020204" pitchFamily="34" charset="0"/>
                          <a:cs typeface="Arial" panose="020B0604020202020204" pitchFamily="34" charset="0"/>
                        </a:rPr>
                        <a:t> of </a:t>
                      </a:r>
                      <a:r>
                        <a:rPr lang="ru-RU" sz="1200" dirty="0" err="1">
                          <a:effectLst/>
                          <a:latin typeface="Arial" panose="020B0604020202020204" pitchFamily="34" charset="0"/>
                          <a:cs typeface="Arial" panose="020B0604020202020204" pitchFamily="34" charset="0"/>
                        </a:rPr>
                        <a:t>participants</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95000"/>
                      </a:schemeClr>
                    </a:solidFill>
                  </a:tcPr>
                </a:tc>
                <a:tc>
                  <a:txBody>
                    <a:bodyPr/>
                    <a:lstStyle/>
                    <a:p>
                      <a:pPr algn="ctr">
                        <a:spcAft>
                          <a:spcPts val="0"/>
                        </a:spcAft>
                      </a:pPr>
                      <a:r>
                        <a:rPr lang="ru-RU" sz="1200" dirty="0" err="1">
                          <a:effectLst/>
                          <a:latin typeface="Arial" panose="020B0604020202020204" pitchFamily="34" charset="0"/>
                          <a:cs typeface="Arial" panose="020B0604020202020204" pitchFamily="34" charset="0"/>
                        </a:rPr>
                        <a:t>Official</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confirmation</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95000"/>
                      </a:schemeClr>
                    </a:solidFill>
                  </a:tcPr>
                </a:tc>
                <a:tc>
                  <a:txBody>
                    <a:bodyPr/>
                    <a:lstStyle/>
                    <a:p>
                      <a:pPr algn="ctr">
                        <a:spcAft>
                          <a:spcPts val="0"/>
                        </a:spcAft>
                      </a:pPr>
                      <a:r>
                        <a:rPr lang="kk-KZ" sz="1200" dirty="0">
                          <a:effectLst/>
                          <a:latin typeface="Arial" panose="020B0604020202020204" pitchFamily="34" charset="0"/>
                          <a:cs typeface="Arial" panose="020B0604020202020204" pitchFamily="34" charset="0"/>
                        </a:rPr>
                        <a:t>July-August 2018</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95000"/>
                      </a:schemeClr>
                    </a:solidFill>
                  </a:tcPr>
                </a:tc>
                <a:tc>
                  <a:txBody>
                    <a:bodyPr/>
                    <a:lstStyle/>
                    <a:p>
                      <a:pPr algn="ctr">
                        <a:spcAft>
                          <a:spcPts val="0"/>
                        </a:spcAft>
                      </a:pPr>
                      <a:r>
                        <a:rPr lang="en-US" sz="1200" b="0" dirty="0" err="1">
                          <a:solidFill>
                            <a:schemeClr val="tx1"/>
                          </a:solidFill>
                          <a:effectLst/>
                          <a:latin typeface="Arial" panose="020B0604020202020204" pitchFamily="34" charset="0"/>
                          <a:cs typeface="Arial" panose="020B0604020202020204" pitchFamily="34" charset="0"/>
                        </a:rPr>
                        <a:t>KazATC</a:t>
                      </a:r>
                      <a:r>
                        <a:rPr lang="en-US" sz="1200" b="0" dirty="0">
                          <a:solidFill>
                            <a:schemeClr val="tx1"/>
                          </a:solidFill>
                          <a:effectLst/>
                          <a:latin typeface="Arial" panose="020B0604020202020204" pitchFamily="34" charset="0"/>
                          <a:cs typeface="Arial" panose="020B0604020202020204" pitchFamily="34" charset="0"/>
                        </a:rPr>
                        <a:t>, CILT (</a:t>
                      </a:r>
                      <a:r>
                        <a:rPr lang="en-US" sz="1200" b="0" dirty="0" err="1">
                          <a:solidFill>
                            <a:schemeClr val="tx1"/>
                          </a:solidFill>
                          <a:effectLst/>
                          <a:latin typeface="Arial" panose="020B0604020202020204" pitchFamily="34" charset="0"/>
                          <a:cs typeface="Arial" panose="020B0604020202020204" pitchFamily="34" charset="0"/>
                        </a:rPr>
                        <a:t>UK,China,KAZ</a:t>
                      </a:r>
                      <a:r>
                        <a:rPr lang="en-US" sz="1200" b="0" dirty="0">
                          <a:solidFill>
                            <a:schemeClr val="tx1"/>
                          </a:solidFill>
                          <a:effectLst/>
                          <a:latin typeface="Arial" panose="020B0604020202020204" pitchFamily="34" charset="0"/>
                          <a:cs typeface="Arial" panose="020B0604020202020204" pitchFamily="34" charset="0"/>
                        </a:rPr>
                        <a:t>)</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95000"/>
                      </a:schemeClr>
                    </a:solidFill>
                  </a:tcPr>
                </a:tc>
                <a:extLst>
                  <a:ext uri="{0D108BD9-81ED-4DB2-BD59-A6C34878D82A}">
                    <a16:rowId xmlns:a16="http://schemas.microsoft.com/office/drawing/2014/main" val="2880241165"/>
                  </a:ext>
                </a:extLst>
              </a:tr>
              <a:tr h="385677">
                <a:tc>
                  <a:txBody>
                    <a:bodyPr/>
                    <a:lstStyle/>
                    <a:p>
                      <a:pPr algn="ctr">
                        <a:spcAft>
                          <a:spcPts val="0"/>
                        </a:spcAft>
                      </a:pPr>
                      <a:r>
                        <a:rPr lang="kk-KZ" sz="1200" b="0" dirty="0">
                          <a:solidFill>
                            <a:schemeClr val="tx1"/>
                          </a:solidFill>
                          <a:effectLst/>
                          <a:latin typeface="Arial" panose="020B0604020202020204" pitchFamily="34" charset="0"/>
                          <a:cs typeface="Arial" panose="020B0604020202020204" pitchFamily="34" charset="0"/>
                        </a:rPr>
                        <a:t>11</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85000"/>
                      </a:schemeClr>
                    </a:solidFill>
                  </a:tcPr>
                </a:tc>
                <a:tc>
                  <a:txBody>
                    <a:bodyPr/>
                    <a:lstStyle/>
                    <a:p>
                      <a:pPr>
                        <a:spcAft>
                          <a:spcPts val="0"/>
                        </a:spcAft>
                      </a:pPr>
                      <a:r>
                        <a:rPr lang="en-US" sz="1200" dirty="0">
                          <a:effectLst/>
                          <a:latin typeface="Arial" panose="020B0604020202020204" pitchFamily="34" charset="0"/>
                          <a:cs typeface="Arial" panose="020B0604020202020204" pitchFamily="34" charset="0"/>
                        </a:rPr>
                        <a:t>Departure of the working group in ICBC "Khorgos"</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85000"/>
                      </a:schemeClr>
                    </a:solidFill>
                  </a:tcPr>
                </a:tc>
                <a:tc>
                  <a:txBody>
                    <a:bodyPr/>
                    <a:lstStyle/>
                    <a:p>
                      <a:pPr algn="ctr">
                        <a:spcAft>
                          <a:spcPts val="0"/>
                        </a:spcAft>
                      </a:pPr>
                      <a:r>
                        <a:rPr lang="ru-RU" sz="1200" dirty="0">
                          <a:effectLst/>
                          <a:latin typeface="Arial" panose="020B0604020202020204" pitchFamily="34" charset="0"/>
                          <a:cs typeface="Arial" panose="020B0604020202020204" pitchFamily="34" charset="0"/>
                        </a:rPr>
                        <a:t>-</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85000"/>
                      </a:schemeClr>
                    </a:solidFill>
                  </a:tcPr>
                </a:tc>
                <a:tc>
                  <a:txBody>
                    <a:bodyPr/>
                    <a:lstStyle/>
                    <a:p>
                      <a:pPr algn="ctr">
                        <a:spcAft>
                          <a:spcPts val="0"/>
                        </a:spcAft>
                      </a:pPr>
                      <a:r>
                        <a:rPr lang="kk-KZ" sz="1200" dirty="0">
                          <a:effectLst/>
                          <a:latin typeface="Arial" panose="020B0604020202020204" pitchFamily="34" charset="0"/>
                          <a:cs typeface="Arial" panose="020B0604020202020204" pitchFamily="34" charset="0"/>
                        </a:rPr>
                        <a:t>September 2018</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85000"/>
                      </a:schemeClr>
                    </a:solidFill>
                  </a:tcPr>
                </a:tc>
                <a:tc>
                  <a:txBody>
                    <a:bodyPr/>
                    <a:lstStyle/>
                    <a:p>
                      <a:pPr algn="ctr">
                        <a:spcAft>
                          <a:spcPts val="0"/>
                        </a:spcAft>
                      </a:pPr>
                      <a:r>
                        <a:rPr lang="en-US" sz="1200" b="0" dirty="0" err="1">
                          <a:solidFill>
                            <a:schemeClr val="tx1"/>
                          </a:solidFill>
                          <a:effectLst/>
                          <a:latin typeface="Arial" panose="020B0604020202020204" pitchFamily="34" charset="0"/>
                          <a:cs typeface="Arial" panose="020B0604020202020204" pitchFamily="34" charset="0"/>
                        </a:rPr>
                        <a:t>KazATC</a:t>
                      </a:r>
                      <a:r>
                        <a:rPr lang="en-US" sz="1200" b="0" dirty="0">
                          <a:solidFill>
                            <a:schemeClr val="tx1"/>
                          </a:solidFill>
                          <a:effectLst/>
                          <a:latin typeface="Arial" panose="020B0604020202020204" pitchFamily="34" charset="0"/>
                          <a:cs typeface="Arial" panose="020B0604020202020204" pitchFamily="34" charset="0"/>
                        </a:rPr>
                        <a:t>, CILT (</a:t>
                      </a:r>
                      <a:r>
                        <a:rPr lang="en-US" sz="1200" b="0" dirty="0" err="1">
                          <a:solidFill>
                            <a:schemeClr val="tx1"/>
                          </a:solidFill>
                          <a:effectLst/>
                          <a:latin typeface="Arial" panose="020B0604020202020204" pitchFamily="34" charset="0"/>
                          <a:cs typeface="Arial" panose="020B0604020202020204" pitchFamily="34" charset="0"/>
                        </a:rPr>
                        <a:t>UK,China,KAZ</a:t>
                      </a:r>
                      <a:r>
                        <a:rPr lang="en-US" sz="1200" b="0" dirty="0">
                          <a:solidFill>
                            <a:schemeClr val="tx1"/>
                          </a:solidFill>
                          <a:effectLst/>
                          <a:latin typeface="Arial" panose="020B0604020202020204" pitchFamily="34" charset="0"/>
                          <a:cs typeface="Arial" panose="020B0604020202020204" pitchFamily="34" charset="0"/>
                        </a:rPr>
                        <a:t>)</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85000"/>
                      </a:schemeClr>
                    </a:solidFill>
                  </a:tcPr>
                </a:tc>
                <a:extLst>
                  <a:ext uri="{0D108BD9-81ED-4DB2-BD59-A6C34878D82A}">
                    <a16:rowId xmlns:a16="http://schemas.microsoft.com/office/drawing/2014/main" val="2583352742"/>
                  </a:ext>
                </a:extLst>
              </a:tr>
              <a:tr h="260958">
                <a:tc>
                  <a:txBody>
                    <a:bodyPr/>
                    <a:lstStyle/>
                    <a:p>
                      <a:pPr algn="ctr">
                        <a:spcAft>
                          <a:spcPts val="0"/>
                        </a:spcAft>
                      </a:pPr>
                      <a:r>
                        <a:rPr lang="kk-KZ" sz="1200" b="0" dirty="0">
                          <a:solidFill>
                            <a:schemeClr val="tx1"/>
                          </a:solidFill>
                          <a:effectLst/>
                          <a:latin typeface="Arial" panose="020B0604020202020204" pitchFamily="34" charset="0"/>
                          <a:cs typeface="Arial" panose="020B0604020202020204" pitchFamily="34" charset="0"/>
                        </a:rPr>
                        <a:t>12</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95000"/>
                      </a:schemeClr>
                    </a:solidFill>
                  </a:tcPr>
                </a:tc>
                <a:tc>
                  <a:txBody>
                    <a:bodyPr/>
                    <a:lstStyle/>
                    <a:p>
                      <a:pPr>
                        <a:spcAft>
                          <a:spcPts val="0"/>
                        </a:spcAft>
                      </a:pPr>
                      <a:r>
                        <a:rPr lang="ru-RU" sz="1200" dirty="0" err="1">
                          <a:effectLst/>
                          <a:latin typeface="Arial" panose="020B0604020202020204" pitchFamily="34" charset="0"/>
                          <a:cs typeface="Arial" panose="020B0604020202020204" pitchFamily="34" charset="0"/>
                        </a:rPr>
                        <a:t>Conducting</a:t>
                      </a:r>
                      <a:r>
                        <a:rPr lang="ru-RU" sz="1200" dirty="0">
                          <a:effectLst/>
                          <a:latin typeface="Arial" panose="020B0604020202020204" pitchFamily="34" charset="0"/>
                          <a:cs typeface="Arial" panose="020B0604020202020204" pitchFamily="34" charset="0"/>
                        </a:rPr>
                        <a:t> the Conference</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95000"/>
                      </a:schemeClr>
                    </a:solidFill>
                  </a:tcPr>
                </a:tc>
                <a:tc>
                  <a:txBody>
                    <a:bodyPr/>
                    <a:lstStyle/>
                    <a:p>
                      <a:pPr algn="ctr">
                        <a:spcAft>
                          <a:spcPts val="0"/>
                        </a:spcAft>
                      </a:pPr>
                      <a:r>
                        <a:rPr lang="ru-RU" sz="1200" dirty="0">
                          <a:effectLst/>
                          <a:latin typeface="Arial" panose="020B0604020202020204" pitchFamily="34" charset="0"/>
                          <a:cs typeface="Arial" panose="020B0604020202020204" pitchFamily="34" charset="0"/>
                        </a:rPr>
                        <a:t>-</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95000"/>
                      </a:schemeClr>
                    </a:solidFill>
                  </a:tcPr>
                </a:tc>
                <a:tc>
                  <a:txBody>
                    <a:bodyPr/>
                    <a:lstStyle/>
                    <a:p>
                      <a:pPr algn="ctr">
                        <a:spcAft>
                          <a:spcPts val="0"/>
                        </a:spcAft>
                      </a:pPr>
                      <a:r>
                        <a:rPr lang="kk-KZ" sz="1200" dirty="0">
                          <a:effectLst/>
                          <a:latin typeface="Arial" panose="020B0604020202020204" pitchFamily="34" charset="0"/>
                          <a:cs typeface="Arial" panose="020B0604020202020204" pitchFamily="34" charset="0"/>
                        </a:rPr>
                        <a:t>September 2018</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95000"/>
                      </a:schemeClr>
                    </a:solidFill>
                  </a:tcPr>
                </a:tc>
                <a:tc>
                  <a:txBody>
                    <a:bodyPr/>
                    <a:lstStyle/>
                    <a:p>
                      <a:pPr algn="ctr">
                        <a:spcAft>
                          <a:spcPts val="0"/>
                        </a:spcAft>
                      </a:pPr>
                      <a:r>
                        <a:rPr lang="en-US" sz="1200" b="0" dirty="0">
                          <a:solidFill>
                            <a:schemeClr val="tx1"/>
                          </a:solidFill>
                          <a:effectLst/>
                          <a:latin typeface="Arial" panose="020B0604020202020204" pitchFamily="34" charset="0"/>
                          <a:cs typeface="Arial" panose="020B0604020202020204" pitchFamily="34" charset="0"/>
                        </a:rPr>
                        <a:t>KTZE</a:t>
                      </a:r>
                      <a:r>
                        <a:rPr lang="kk-KZ" sz="1200" b="0" dirty="0">
                          <a:solidFill>
                            <a:schemeClr val="tx1"/>
                          </a:solidFill>
                          <a:effectLst/>
                          <a:latin typeface="Arial" panose="020B0604020202020204" pitchFamily="34" charset="0"/>
                          <a:cs typeface="Arial" panose="020B0604020202020204" pitchFamily="34" charset="0"/>
                        </a:rPr>
                        <a:t>, </a:t>
                      </a:r>
                      <a:r>
                        <a:rPr lang="en-US" sz="1200" b="0" dirty="0">
                          <a:solidFill>
                            <a:schemeClr val="tx1"/>
                          </a:solidFill>
                          <a:effectLst/>
                          <a:latin typeface="Arial" panose="020B0604020202020204" pitchFamily="34" charset="0"/>
                          <a:cs typeface="Arial" panose="020B0604020202020204" pitchFamily="34" charset="0"/>
                        </a:rPr>
                        <a:t>ICBC, </a:t>
                      </a:r>
                      <a:r>
                        <a:rPr lang="en-US" sz="1200" b="0" dirty="0" err="1">
                          <a:solidFill>
                            <a:schemeClr val="tx1"/>
                          </a:solidFill>
                          <a:effectLst/>
                          <a:latin typeface="Arial" panose="020B0604020202020204" pitchFamily="34" charset="0"/>
                          <a:cs typeface="Arial" panose="020B0604020202020204" pitchFamily="34" charset="0"/>
                        </a:rPr>
                        <a:t>KazATC</a:t>
                      </a:r>
                      <a:r>
                        <a:rPr lang="en-US" sz="1200" b="0" dirty="0">
                          <a:solidFill>
                            <a:schemeClr val="tx1"/>
                          </a:solidFill>
                          <a:effectLst/>
                          <a:latin typeface="Arial" panose="020B0604020202020204" pitchFamily="34" charset="0"/>
                          <a:cs typeface="Arial" panose="020B0604020202020204" pitchFamily="34" charset="0"/>
                        </a:rPr>
                        <a:t>, CILT (</a:t>
                      </a:r>
                      <a:r>
                        <a:rPr lang="en-US" sz="1200" b="0" dirty="0" err="1">
                          <a:solidFill>
                            <a:schemeClr val="tx1"/>
                          </a:solidFill>
                          <a:effectLst/>
                          <a:latin typeface="Arial" panose="020B0604020202020204" pitchFamily="34" charset="0"/>
                          <a:cs typeface="Arial" panose="020B0604020202020204" pitchFamily="34" charset="0"/>
                        </a:rPr>
                        <a:t>UK,China,KAZ</a:t>
                      </a:r>
                      <a:r>
                        <a:rPr lang="en-US" sz="1200" b="0" dirty="0">
                          <a:solidFill>
                            <a:schemeClr val="tx1"/>
                          </a:solidFill>
                          <a:effectLst/>
                          <a:latin typeface="Arial" panose="020B0604020202020204" pitchFamily="34" charset="0"/>
                          <a:cs typeface="Arial" panose="020B0604020202020204" pitchFamily="34" charset="0"/>
                        </a:rPr>
                        <a:t>)</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solidFill>
                      <a:schemeClr val="bg1">
                        <a:lumMod val="95000"/>
                      </a:schemeClr>
                    </a:solidFill>
                  </a:tcPr>
                </a:tc>
                <a:extLst>
                  <a:ext uri="{0D108BD9-81ED-4DB2-BD59-A6C34878D82A}">
                    <a16:rowId xmlns:a16="http://schemas.microsoft.com/office/drawing/2014/main" val="15816192"/>
                  </a:ext>
                </a:extLst>
              </a:tr>
              <a:tr h="130478">
                <a:tc>
                  <a:txBody>
                    <a:bodyPr/>
                    <a:lstStyle/>
                    <a:p>
                      <a:pPr algn="ctr">
                        <a:spcAft>
                          <a:spcPts val="0"/>
                        </a:spcAft>
                      </a:pPr>
                      <a:r>
                        <a:rPr lang="kk-KZ" sz="1200">
                          <a:effectLst/>
                          <a:latin typeface="Arial" panose="020B0604020202020204" pitchFamily="34" charset="0"/>
                          <a:cs typeface="Arial" panose="020B0604020202020204" pitchFamily="34" charset="0"/>
                        </a:rPr>
                        <a:t> </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tc>
                <a:tc>
                  <a:txBody>
                    <a:bodyPr/>
                    <a:lstStyle/>
                    <a:p>
                      <a:pPr>
                        <a:spcAft>
                          <a:spcPts val="0"/>
                        </a:spcAft>
                      </a:pPr>
                      <a:r>
                        <a:rPr lang="en-US" sz="1200">
                          <a:effectLst/>
                          <a:latin typeface="Arial" panose="020B0604020202020204" pitchFamily="34" charset="0"/>
                          <a:cs typeface="Arial" panose="020B0604020202020204" pitchFamily="34" charset="0"/>
                        </a:rPr>
                        <a:t> </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tc>
                <a:tc>
                  <a:txBody>
                    <a:bodyPr/>
                    <a:lstStyle/>
                    <a:p>
                      <a:pPr algn="ctr">
                        <a:spcAft>
                          <a:spcPts val="0"/>
                        </a:spcAft>
                      </a:pPr>
                      <a:r>
                        <a:rPr lang="en-US" sz="1200">
                          <a:effectLst/>
                          <a:latin typeface="Arial" panose="020B0604020202020204" pitchFamily="34" charset="0"/>
                          <a:cs typeface="Arial" panose="020B0604020202020204" pitchFamily="34" charset="0"/>
                        </a:rPr>
                        <a:t> </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tc>
                <a:tc>
                  <a:txBody>
                    <a:bodyPr/>
                    <a:lstStyle/>
                    <a:p>
                      <a:pPr algn="ctr">
                        <a:spcAft>
                          <a:spcPts val="0"/>
                        </a:spcAft>
                      </a:pPr>
                      <a:r>
                        <a:rPr lang="en-US" sz="1200">
                          <a:effectLst/>
                          <a:latin typeface="Arial" panose="020B0604020202020204" pitchFamily="34" charset="0"/>
                          <a:cs typeface="Arial" panose="020B0604020202020204" pitchFamily="34" charset="0"/>
                        </a:rPr>
                        <a:t> </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tc>
                <a:tc>
                  <a:txBody>
                    <a:bodyPr/>
                    <a:lstStyle/>
                    <a:p>
                      <a:pPr algn="ctr">
                        <a:spcAft>
                          <a:spcPts val="0"/>
                        </a:spcAft>
                      </a:pPr>
                      <a:r>
                        <a:rPr lang="en-US" sz="1200" dirty="0">
                          <a:effectLst/>
                          <a:latin typeface="Arial" panose="020B0604020202020204" pitchFamily="34" charset="0"/>
                          <a:cs typeface="Arial" panose="020B0604020202020204" pitchFamily="34" charset="0"/>
                        </a:rPr>
                        <a:t> </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33785" marR="33785" marT="0" marB="0" anchor="ctr"/>
                </a:tc>
                <a:extLst>
                  <a:ext uri="{0D108BD9-81ED-4DB2-BD59-A6C34878D82A}">
                    <a16:rowId xmlns:a16="http://schemas.microsoft.com/office/drawing/2014/main" val="2121150231"/>
                  </a:ext>
                </a:extLst>
              </a:tr>
            </a:tbl>
          </a:graphicData>
        </a:graphic>
      </p:graphicFrame>
    </p:spTree>
    <p:extLst>
      <p:ext uri="{BB962C8B-B14F-4D97-AF65-F5344CB8AC3E}">
        <p14:creationId xmlns:p14="http://schemas.microsoft.com/office/powerpoint/2010/main" val="2848565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xfrm>
            <a:off x="368300" y="596900"/>
            <a:ext cx="4872038" cy="1362075"/>
          </a:xfrm>
        </p:spPr>
        <p:txBody>
          <a:bodyPr/>
          <a:lstStyle/>
          <a:p>
            <a:pPr eaLnBrk="1" hangingPunct="1"/>
            <a:r>
              <a:rPr lang="en-US" altLang="en-US" dirty="0">
                <a:latin typeface="Arial" pitchFamily="34" charset="0"/>
                <a:cs typeface="Arial" pitchFamily="34" charset="0"/>
              </a:rPr>
              <a:t>Thank you</a:t>
            </a:r>
          </a:p>
        </p:txBody>
      </p:sp>
      <p:sp>
        <p:nvSpPr>
          <p:cNvPr id="20485"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ClrTx/>
              <a:buFontTx/>
              <a:buNone/>
            </a:pPr>
            <a:fld id="{0C4A7D79-BC4B-48E9-AD14-19AC6A8EB23F}" type="slidenum">
              <a:rPr lang="en-US" altLang="en-US" sz="1100">
                <a:solidFill>
                  <a:schemeClr val="tx2"/>
                </a:solidFill>
              </a:rPr>
              <a:pPr eaLnBrk="1" hangingPunct="1">
                <a:spcBef>
                  <a:spcPct val="0"/>
                </a:spcBef>
                <a:buClrTx/>
                <a:buFontTx/>
                <a:buNone/>
              </a:pPr>
              <a:t>8</a:t>
            </a:fld>
            <a:endParaRPr lang="en-US" altLang="en-US" sz="1100" dirty="0">
              <a:solidFill>
                <a:schemeClr val="tx2"/>
              </a:solidFill>
            </a:endParaRPr>
          </a:p>
        </p:txBody>
      </p:sp>
    </p:spTree>
  </p:cSld>
  <p:clrMapOvr>
    <a:masterClrMapping/>
  </p:clrMapOvr>
</p:sld>
</file>

<file path=ppt/theme/theme1.xml><?xml version="1.0" encoding="utf-8"?>
<a:theme xmlns:a="http://schemas.openxmlformats.org/drawingml/2006/main" name="Office Theme">
  <a:themeElements>
    <a:clrScheme name="Custom 36">
      <a:dk1>
        <a:sysClr val="windowText" lastClr="000000"/>
      </a:dk1>
      <a:lt1>
        <a:sysClr val="window" lastClr="FFFFFF"/>
      </a:lt1>
      <a:dk2>
        <a:srgbClr val="2B0B4B"/>
      </a:dk2>
      <a:lt2>
        <a:srgbClr val="D4D2D2"/>
      </a:lt2>
      <a:accent1>
        <a:srgbClr val="2B0B4B"/>
      </a:accent1>
      <a:accent2>
        <a:srgbClr val="AD874F"/>
      </a:accent2>
      <a:accent3>
        <a:srgbClr val="B62549"/>
      </a:accent3>
      <a:accent4>
        <a:srgbClr val="B7D41F"/>
      </a:accent4>
      <a:accent5>
        <a:srgbClr val="00A8E5"/>
      </a:accent5>
      <a:accent6>
        <a:srgbClr val="FFD200"/>
      </a:accent6>
      <a:hlink>
        <a:srgbClr val="58595B"/>
      </a:hlink>
      <a:folHlink>
        <a:srgbClr val="2A0B4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2303</TotalTime>
  <Words>974</Words>
  <Application>Microsoft Office PowerPoint</Application>
  <PresentationFormat>On-screen Show (4:3)</PresentationFormat>
  <Paragraphs>151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MS PGothic</vt:lpstr>
      <vt:lpstr>MS PGothic</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Rothwell</dc:creator>
  <cp:lastModifiedBy>Keith Newton (INT)</cp:lastModifiedBy>
  <cp:revision>60</cp:revision>
  <dcterms:created xsi:type="dcterms:W3CDTF">2016-06-01T07:21:54Z</dcterms:created>
  <dcterms:modified xsi:type="dcterms:W3CDTF">2018-04-30T17:06:49Z</dcterms:modified>
</cp:coreProperties>
</file>