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3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4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5.xml" ContentType="application/vnd.openxmlformats-officedocument.theme+xml"/>
  <Override PartName="/ppt/slideLayouts/slideLayout19.xml" ContentType="application/vnd.openxmlformats-officedocument.presentationml.slideLayout+xml"/>
  <Override PartName="/ppt/theme/theme6.xml" ContentType="application/vnd.openxmlformats-officedocument.theme+xml"/>
  <Override PartName="/ppt/slideLayouts/slideLayout20.xml" ContentType="application/vnd.openxmlformats-officedocument.presentationml.slideLayout+xml"/>
  <Override PartName="/ppt/theme/theme7.xml" ContentType="application/vnd.openxmlformats-officedocument.theme+xml"/>
  <Override PartName="/ppt/slideLayouts/slideLayout21.xml" ContentType="application/vnd.openxmlformats-officedocument.presentationml.slideLayout+xml"/>
  <Override PartName="/ppt/theme/theme8.xml" ContentType="application/vnd.openxmlformats-officedocument.theme+xml"/>
  <Override PartName="/ppt/slideLayouts/slideLayout22.xml" ContentType="application/vnd.openxmlformats-officedocument.presentationml.slideLayout+xml"/>
  <Override PartName="/ppt/theme/theme9.xml" ContentType="application/vnd.openxmlformats-officedocument.theme+xml"/>
  <Override PartName="/ppt/slideLayouts/slideLayout23.xml" ContentType="application/vnd.openxmlformats-officedocument.presentationml.slideLayout+xml"/>
  <Override PartName="/ppt/theme/theme10.xml" ContentType="application/vnd.openxmlformats-officedocument.theme+xml"/>
  <Override PartName="/ppt/slideLayouts/slideLayout24.xml" ContentType="application/vnd.openxmlformats-officedocument.presentationml.slideLayout+xml"/>
  <Override PartName="/ppt/theme/theme11.xml" ContentType="application/vnd.openxmlformats-officedocument.theme+xml"/>
  <Override PartName="/ppt/slideLayouts/slideLayout25.xml" ContentType="application/vnd.openxmlformats-officedocument.presentationml.slideLayout+xml"/>
  <Override PartName="/ppt/theme/theme12.xml" ContentType="application/vnd.openxmlformats-officedocument.theme+xml"/>
  <Override PartName="/ppt/slideLayouts/slideLayout26.xml" ContentType="application/vnd.openxmlformats-officedocument.presentationml.slideLayout+xml"/>
  <Override PartName="/ppt/theme/theme13.xml" ContentType="application/vnd.openxmlformats-officedocument.theme+xml"/>
  <Override PartName="/ppt/slideLayouts/slideLayout27.xml" ContentType="application/vnd.openxmlformats-officedocument.presentationml.slideLayout+xml"/>
  <Override PartName="/ppt/theme/theme14.xml" ContentType="application/vnd.openxmlformats-officedocument.theme+xml"/>
  <Override PartName="/ppt/slideLayouts/slideLayout28.xml" ContentType="application/vnd.openxmlformats-officedocument.presentationml.slideLayout+xml"/>
  <Override PartName="/ppt/theme/theme15.xml" ContentType="application/vnd.openxmlformats-officedocument.theme+xml"/>
  <Override PartName="/ppt/theme/theme1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5" r:id="rId1"/>
    <p:sldMasterId id="2147483648" r:id="rId2"/>
    <p:sldMasterId id="2147483650" r:id="rId3"/>
    <p:sldMasterId id="2147483677" r:id="rId4"/>
    <p:sldMasterId id="2147483682" r:id="rId5"/>
    <p:sldMasterId id="2147483688" r:id="rId6"/>
    <p:sldMasterId id="2147483690" r:id="rId7"/>
    <p:sldMasterId id="2147483691" r:id="rId8"/>
    <p:sldMasterId id="2147483692" r:id="rId9"/>
    <p:sldMasterId id="2147483693" r:id="rId10"/>
    <p:sldMasterId id="2147483694" r:id="rId11"/>
    <p:sldMasterId id="2147483695" r:id="rId12"/>
    <p:sldMasterId id="2147483696" r:id="rId13"/>
    <p:sldMasterId id="2147483697" r:id="rId14"/>
    <p:sldMasterId id="2147483698" r:id="rId15"/>
  </p:sldMasterIdLst>
  <p:notesMasterIdLst>
    <p:notesMasterId r:id="rId57"/>
  </p:notesMasterIdLst>
  <p:sldIdLst>
    <p:sldId id="273" r:id="rId16"/>
    <p:sldId id="318" r:id="rId17"/>
    <p:sldId id="281" r:id="rId18"/>
    <p:sldId id="275" r:id="rId19"/>
    <p:sldId id="282" r:id="rId20"/>
    <p:sldId id="283" r:id="rId21"/>
    <p:sldId id="284" r:id="rId22"/>
    <p:sldId id="285" r:id="rId23"/>
    <p:sldId id="319" r:id="rId24"/>
    <p:sldId id="289" r:id="rId25"/>
    <p:sldId id="287" r:id="rId26"/>
    <p:sldId id="291" r:id="rId27"/>
    <p:sldId id="288" r:id="rId28"/>
    <p:sldId id="286" r:id="rId29"/>
    <p:sldId id="302" r:id="rId30"/>
    <p:sldId id="296" r:id="rId31"/>
    <p:sldId id="294" r:id="rId32"/>
    <p:sldId id="295" r:id="rId33"/>
    <p:sldId id="303" r:id="rId34"/>
    <p:sldId id="297" r:id="rId35"/>
    <p:sldId id="298" r:id="rId36"/>
    <p:sldId id="299" r:id="rId37"/>
    <p:sldId id="300" r:id="rId38"/>
    <p:sldId id="301" r:id="rId39"/>
    <p:sldId id="320" r:id="rId40"/>
    <p:sldId id="305" r:id="rId41"/>
    <p:sldId id="307" r:id="rId42"/>
    <p:sldId id="306" r:id="rId43"/>
    <p:sldId id="308" r:id="rId44"/>
    <p:sldId id="321" r:id="rId45"/>
    <p:sldId id="309" r:id="rId46"/>
    <p:sldId id="310" r:id="rId47"/>
    <p:sldId id="311" r:id="rId48"/>
    <p:sldId id="322" r:id="rId49"/>
    <p:sldId id="313" r:id="rId50"/>
    <p:sldId id="314" r:id="rId51"/>
    <p:sldId id="315" r:id="rId52"/>
    <p:sldId id="316" r:id="rId53"/>
    <p:sldId id="317" r:id="rId54"/>
    <p:sldId id="323" r:id="rId55"/>
    <p:sldId id="270" r:id="rId5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B0B4B"/>
    <a:srgbClr val="351163"/>
    <a:srgbClr val="0D03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208" autoAdjust="0"/>
    <p:restoredTop sz="86022" autoAdjust="0"/>
  </p:normalViewPr>
  <p:slideViewPr>
    <p:cSldViewPr snapToGrid="0">
      <p:cViewPr varScale="1">
        <p:scale>
          <a:sx n="60" d="100"/>
          <a:sy n="60" d="100"/>
        </p:scale>
        <p:origin x="720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3.xml"/><Relationship Id="rId26" Type="http://schemas.openxmlformats.org/officeDocument/2006/relationships/slide" Target="slides/slide11.xml"/><Relationship Id="rId39" Type="http://schemas.openxmlformats.org/officeDocument/2006/relationships/slide" Target="slides/slide24.xml"/><Relationship Id="rId21" Type="http://schemas.openxmlformats.org/officeDocument/2006/relationships/slide" Target="slides/slide6.xml"/><Relationship Id="rId34" Type="http://schemas.openxmlformats.org/officeDocument/2006/relationships/slide" Target="slides/slide19.xml"/><Relationship Id="rId42" Type="http://schemas.openxmlformats.org/officeDocument/2006/relationships/slide" Target="slides/slide27.xml"/><Relationship Id="rId47" Type="http://schemas.openxmlformats.org/officeDocument/2006/relationships/slide" Target="slides/slide32.xml"/><Relationship Id="rId50" Type="http://schemas.openxmlformats.org/officeDocument/2006/relationships/slide" Target="slides/slide35.xml"/><Relationship Id="rId55" Type="http://schemas.openxmlformats.org/officeDocument/2006/relationships/slide" Target="slides/slide40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.xml"/><Relationship Id="rId20" Type="http://schemas.openxmlformats.org/officeDocument/2006/relationships/slide" Target="slides/slide5.xml"/><Relationship Id="rId29" Type="http://schemas.openxmlformats.org/officeDocument/2006/relationships/slide" Target="slides/slide14.xml"/><Relationship Id="rId41" Type="http://schemas.openxmlformats.org/officeDocument/2006/relationships/slide" Target="slides/slide26.xml"/><Relationship Id="rId54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9.xml"/><Relationship Id="rId32" Type="http://schemas.openxmlformats.org/officeDocument/2006/relationships/slide" Target="slides/slide17.xml"/><Relationship Id="rId37" Type="http://schemas.openxmlformats.org/officeDocument/2006/relationships/slide" Target="slides/slide22.xml"/><Relationship Id="rId40" Type="http://schemas.openxmlformats.org/officeDocument/2006/relationships/slide" Target="slides/slide25.xml"/><Relationship Id="rId45" Type="http://schemas.openxmlformats.org/officeDocument/2006/relationships/slide" Target="slides/slide30.xml"/><Relationship Id="rId53" Type="http://schemas.openxmlformats.org/officeDocument/2006/relationships/slide" Target="slides/slide38.xml"/><Relationship Id="rId58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8.xml"/><Relationship Id="rId28" Type="http://schemas.openxmlformats.org/officeDocument/2006/relationships/slide" Target="slides/slide13.xml"/><Relationship Id="rId36" Type="http://schemas.openxmlformats.org/officeDocument/2006/relationships/slide" Target="slides/slide21.xml"/><Relationship Id="rId49" Type="http://schemas.openxmlformats.org/officeDocument/2006/relationships/slide" Target="slides/slide34.xml"/><Relationship Id="rId57" Type="http://schemas.openxmlformats.org/officeDocument/2006/relationships/notesMaster" Target="notesMasters/notesMaster1.xml"/><Relationship Id="rId61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4.xml"/><Relationship Id="rId31" Type="http://schemas.openxmlformats.org/officeDocument/2006/relationships/slide" Target="slides/slide16.xml"/><Relationship Id="rId44" Type="http://schemas.openxmlformats.org/officeDocument/2006/relationships/slide" Target="slides/slide29.xml"/><Relationship Id="rId52" Type="http://schemas.openxmlformats.org/officeDocument/2006/relationships/slide" Target="slides/slide37.xml"/><Relationship Id="rId60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7.xml"/><Relationship Id="rId27" Type="http://schemas.openxmlformats.org/officeDocument/2006/relationships/slide" Target="slides/slide12.xml"/><Relationship Id="rId30" Type="http://schemas.openxmlformats.org/officeDocument/2006/relationships/slide" Target="slides/slide15.xml"/><Relationship Id="rId35" Type="http://schemas.openxmlformats.org/officeDocument/2006/relationships/slide" Target="slides/slide20.xml"/><Relationship Id="rId43" Type="http://schemas.openxmlformats.org/officeDocument/2006/relationships/slide" Target="slides/slide28.xml"/><Relationship Id="rId48" Type="http://schemas.openxmlformats.org/officeDocument/2006/relationships/slide" Target="slides/slide33.xml"/><Relationship Id="rId56" Type="http://schemas.openxmlformats.org/officeDocument/2006/relationships/slide" Target="slides/slide4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2.xml"/><Relationship Id="rId25" Type="http://schemas.openxmlformats.org/officeDocument/2006/relationships/slide" Target="slides/slide10.xml"/><Relationship Id="rId33" Type="http://schemas.openxmlformats.org/officeDocument/2006/relationships/slide" Target="slides/slide18.xml"/><Relationship Id="rId38" Type="http://schemas.openxmlformats.org/officeDocument/2006/relationships/slide" Target="slides/slide23.xml"/><Relationship Id="rId46" Type="http://schemas.openxmlformats.org/officeDocument/2006/relationships/slide" Target="slides/slide31.xml"/><Relationship Id="rId5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4369E4-4B22-44F9-A573-13B3992F853F}" type="datetimeFigureOut">
              <a:rPr lang="en-GB" smtClean="0"/>
              <a:t>31/05/2018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D1DC55-2480-4DC3-9EEA-717F41952E49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597647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D1DC55-2480-4DC3-9EEA-717F41952E49}" type="slidenum">
              <a:rPr lang="en-GB" smtClean="0"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433318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Without CILT </a:t>
            </a:r>
            <a:r>
              <a:rPr lang="en-US" dirty="0" smtClean="0"/>
              <a:t>International</a:t>
            </a:r>
            <a:r>
              <a:rPr lang="en-US" baseline="0" dirty="0" smtClean="0"/>
              <a:t> </a:t>
            </a:r>
            <a:r>
              <a:rPr lang="en-US" baseline="0" dirty="0" smtClean="0"/>
              <a:t>‘doing’ social media these extra stats and visitors would not be visible and may have never found the website?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EA944F6-DB2A-C04A-80D9-C8370B7AF41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MS PGothic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35308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EA944F6-DB2A-C04A-80D9-C8370B7AF41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MS PGothic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38606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Assume the peaks</a:t>
            </a:r>
            <a:r>
              <a:rPr lang="en-US" baseline="0" dirty="0" smtClean="0"/>
              <a:t> are after events like the China Conference and the Annual Convention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EA944F6-DB2A-C04A-80D9-C8370B7AF41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MS PGothic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66894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EA944F6-DB2A-C04A-80D9-C8370B7AF41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MS PGothic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66752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EA944F6-DB2A-C04A-80D9-C8370B7AF41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MS PGothic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84211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Title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7825" y="2776538"/>
            <a:ext cx="8137525" cy="331946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77825" y="1825625"/>
            <a:ext cx="8137525" cy="7524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B0B4B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916325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ffic Blur Pres Nam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378000" y="4486812"/>
            <a:ext cx="3497513" cy="32151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 smtClean="0"/>
              <a:t>Speaker Name</a:t>
            </a:r>
            <a:endParaRPr lang="en-GB" dirty="0"/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378000" y="4797025"/>
            <a:ext cx="3497513" cy="32151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 smtClean="0"/>
              <a:t>Speaker Title</a:t>
            </a:r>
          </a:p>
        </p:txBody>
      </p:sp>
      <p:sp>
        <p:nvSpPr>
          <p:cNvPr id="6" name="Subtitle 2"/>
          <p:cNvSpPr txBox="1">
            <a:spLocks/>
          </p:cNvSpPr>
          <p:nvPr userDrawn="1"/>
        </p:nvSpPr>
        <p:spPr bwMode="auto">
          <a:xfrm>
            <a:off x="378369" y="4150930"/>
            <a:ext cx="4201937" cy="374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l" defTabSz="457200" rtl="0" eaLnBrk="0" fontAlgn="base" hangingPunct="0">
              <a:spcBef>
                <a:spcPts val="12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None/>
              <a:defRPr sz="2000" kern="1200">
                <a:solidFill>
                  <a:srgbClr val="FFFFFF"/>
                </a:solidFill>
                <a:latin typeface="Arial"/>
                <a:ea typeface="MS PGothic" pitchFamily="34" charset="-128"/>
                <a:cs typeface="Arial"/>
              </a:defRPr>
            </a:lvl1pPr>
            <a:lvl2pPr marL="457200" indent="0" algn="ctr" defTabSz="457200" rtl="0" eaLnBrk="0" fontAlgn="base" hangingPunct="0">
              <a:spcBef>
                <a:spcPts val="12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/>
                <a:ea typeface="MS PGothic" pitchFamily="34" charset="-128"/>
                <a:cs typeface="Arial"/>
              </a:defRPr>
            </a:lvl2pPr>
            <a:lvl3pPr marL="914400" indent="0" algn="ctr" defTabSz="457200" rtl="0" eaLnBrk="0" fontAlgn="base" hangingPunct="0">
              <a:spcBef>
                <a:spcPts val="12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/>
                <a:ea typeface="MS PGothic" pitchFamily="34" charset="-128"/>
                <a:cs typeface="Arial"/>
              </a:defRPr>
            </a:lvl3pPr>
            <a:lvl4pPr marL="1371600" indent="0" algn="ctr" defTabSz="457200" rtl="0" eaLnBrk="0" fontAlgn="base" hangingPunct="0">
              <a:spcBef>
                <a:spcPts val="12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/>
                <a:ea typeface="MS PGothic" pitchFamily="34" charset="-128"/>
                <a:cs typeface="Arial"/>
              </a:defRPr>
            </a:lvl4pPr>
            <a:lvl5pPr marL="1828800" indent="0" algn="ctr" defTabSz="457200" rtl="0" eaLnBrk="0" fontAlgn="base" hangingPunct="0">
              <a:spcBef>
                <a:spcPts val="12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/>
                <a:ea typeface="MS PGothic" pitchFamily="34" charset="-128"/>
                <a:cs typeface="Arial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Wroclaw | 3 – 6  June 2018</a:t>
            </a:r>
          </a:p>
        </p:txBody>
      </p:sp>
      <p:sp>
        <p:nvSpPr>
          <p:cNvPr id="7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378000" y="2642400"/>
            <a:ext cx="7813500" cy="12207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600" baseline="0">
                <a:solidFill>
                  <a:schemeClr val="bg1"/>
                </a:solidFill>
              </a:defRPr>
            </a:lvl1pPr>
            <a:lvl2pPr marL="457189" indent="0">
              <a:buFontTx/>
              <a:buNone/>
              <a:defRPr/>
            </a:lvl2pPr>
            <a:lvl3pPr marL="914377" indent="0">
              <a:buFontTx/>
              <a:buNone/>
              <a:defRPr/>
            </a:lvl3pPr>
            <a:lvl4pPr marL="1371566" indent="0">
              <a:buFontTx/>
              <a:buNone/>
              <a:defRPr/>
            </a:lvl4pPr>
            <a:lvl5pPr marL="1828755" indent="0">
              <a:buFontTx/>
              <a:buNone/>
              <a:defRPr/>
            </a:lvl5pPr>
          </a:lstStyle>
          <a:p>
            <a:pPr lvl="0"/>
            <a:r>
              <a:rPr lang="en-US" dirty="0" smtClean="0"/>
              <a:t>Presentation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585812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ffic Blur Thanks 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378001" y="4152736"/>
            <a:ext cx="8384999" cy="32151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 smtClean="0"/>
              <a:t>Speaker Name</a:t>
            </a:r>
            <a:endParaRPr lang="en-GB" dirty="0"/>
          </a:p>
        </p:txBody>
      </p:sp>
      <p:sp>
        <p:nvSpPr>
          <p:cNvPr id="4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378001" y="4462949"/>
            <a:ext cx="8384999" cy="32151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 smtClean="0"/>
              <a:t>Speaker Title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378001" y="4784460"/>
            <a:ext cx="8384999" cy="32151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 smtClean="0"/>
              <a:t>Social Media Contact</a:t>
            </a:r>
            <a:endParaRPr lang="en-GB" dirty="0"/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5" hasCustomPrompt="1"/>
          </p:nvPr>
        </p:nvSpPr>
        <p:spPr>
          <a:xfrm>
            <a:off x="378001" y="5094673"/>
            <a:ext cx="8384999" cy="32151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 smtClean="0"/>
              <a:t>Contact 2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378000" y="5404886"/>
            <a:ext cx="8384999" cy="32151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 smtClean="0"/>
              <a:t>Contact 3</a:t>
            </a:r>
          </a:p>
        </p:txBody>
      </p:sp>
      <p:sp>
        <p:nvSpPr>
          <p:cNvPr id="8" name="TextBox 7"/>
          <p:cNvSpPr txBox="1"/>
          <p:nvPr userDrawn="1"/>
        </p:nvSpPr>
        <p:spPr bwMode="auto">
          <a:xfrm>
            <a:off x="416100" y="2591600"/>
            <a:ext cx="4757738" cy="1220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pPr eaLnBrk="1" hangingPunct="1"/>
            <a:r>
              <a:rPr lang="en-GB" sz="4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</a:t>
            </a:r>
            <a:r>
              <a:rPr lang="en-GB" sz="4400" baseline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You</a:t>
            </a:r>
            <a:endParaRPr lang="en-GB" sz="44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87812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roclaw Pres Nam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378000" y="4486812"/>
            <a:ext cx="3497513" cy="32151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 smtClean="0"/>
              <a:t>Speaker Name</a:t>
            </a:r>
            <a:endParaRPr lang="en-GB" dirty="0"/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378000" y="4797025"/>
            <a:ext cx="3497513" cy="32151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 smtClean="0"/>
              <a:t>Speaker Title</a:t>
            </a:r>
          </a:p>
        </p:txBody>
      </p:sp>
      <p:sp>
        <p:nvSpPr>
          <p:cNvPr id="6" name="Subtitle 2"/>
          <p:cNvSpPr txBox="1">
            <a:spLocks/>
          </p:cNvSpPr>
          <p:nvPr userDrawn="1"/>
        </p:nvSpPr>
        <p:spPr bwMode="auto">
          <a:xfrm>
            <a:off x="378369" y="4150930"/>
            <a:ext cx="4201937" cy="374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l" defTabSz="457200" rtl="0" eaLnBrk="0" fontAlgn="base" hangingPunct="0">
              <a:spcBef>
                <a:spcPts val="12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None/>
              <a:defRPr sz="2000" kern="1200">
                <a:solidFill>
                  <a:srgbClr val="FFFFFF"/>
                </a:solidFill>
                <a:latin typeface="Arial"/>
                <a:ea typeface="MS PGothic" pitchFamily="34" charset="-128"/>
                <a:cs typeface="Arial"/>
              </a:defRPr>
            </a:lvl1pPr>
            <a:lvl2pPr marL="457200" indent="0" algn="ctr" defTabSz="457200" rtl="0" eaLnBrk="0" fontAlgn="base" hangingPunct="0">
              <a:spcBef>
                <a:spcPts val="12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/>
                <a:ea typeface="MS PGothic" pitchFamily="34" charset="-128"/>
                <a:cs typeface="Arial"/>
              </a:defRPr>
            </a:lvl2pPr>
            <a:lvl3pPr marL="914400" indent="0" algn="ctr" defTabSz="457200" rtl="0" eaLnBrk="0" fontAlgn="base" hangingPunct="0">
              <a:spcBef>
                <a:spcPts val="12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/>
                <a:ea typeface="MS PGothic" pitchFamily="34" charset="-128"/>
                <a:cs typeface="Arial"/>
              </a:defRPr>
            </a:lvl3pPr>
            <a:lvl4pPr marL="1371600" indent="0" algn="ctr" defTabSz="457200" rtl="0" eaLnBrk="0" fontAlgn="base" hangingPunct="0">
              <a:spcBef>
                <a:spcPts val="12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/>
                <a:ea typeface="MS PGothic" pitchFamily="34" charset="-128"/>
                <a:cs typeface="Arial"/>
              </a:defRPr>
            </a:lvl4pPr>
            <a:lvl5pPr marL="1828800" indent="0" algn="ctr" defTabSz="457200" rtl="0" eaLnBrk="0" fontAlgn="base" hangingPunct="0">
              <a:spcBef>
                <a:spcPts val="12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/>
                <a:ea typeface="MS PGothic" pitchFamily="34" charset="-128"/>
                <a:cs typeface="Arial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Wroclaw | 3 – 6  June 2018</a:t>
            </a:r>
          </a:p>
        </p:txBody>
      </p:sp>
      <p:sp>
        <p:nvSpPr>
          <p:cNvPr id="7" name="Text Placeholder 17"/>
          <p:cNvSpPr>
            <a:spLocks noGrp="1"/>
          </p:cNvSpPr>
          <p:nvPr>
            <p:ph type="body" sz="quarter" idx="10" hasCustomPrompt="1"/>
          </p:nvPr>
        </p:nvSpPr>
        <p:spPr>
          <a:xfrm>
            <a:off x="378000" y="2642400"/>
            <a:ext cx="7813500" cy="12207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600" baseline="0">
                <a:solidFill>
                  <a:schemeClr val="bg1"/>
                </a:solidFill>
              </a:defRPr>
            </a:lvl1pPr>
            <a:lvl2pPr marL="457189" indent="0">
              <a:buFontTx/>
              <a:buNone/>
              <a:defRPr/>
            </a:lvl2pPr>
            <a:lvl3pPr marL="914377" indent="0">
              <a:buFontTx/>
              <a:buNone/>
              <a:defRPr/>
            </a:lvl3pPr>
            <a:lvl4pPr marL="1371566" indent="0">
              <a:buFontTx/>
              <a:buNone/>
              <a:defRPr/>
            </a:lvl4pPr>
            <a:lvl5pPr marL="1828755" indent="0">
              <a:buFontTx/>
              <a:buNone/>
              <a:defRPr/>
            </a:lvl5pPr>
          </a:lstStyle>
          <a:p>
            <a:pPr lvl="0"/>
            <a:r>
              <a:rPr lang="en-US" dirty="0" smtClean="0"/>
              <a:t>Presentation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92194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roclaw Thanks 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378001" y="4152736"/>
            <a:ext cx="8397699" cy="32151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 smtClean="0"/>
              <a:t>Speaker Name</a:t>
            </a:r>
            <a:endParaRPr lang="en-GB" dirty="0"/>
          </a:p>
        </p:txBody>
      </p:sp>
      <p:sp>
        <p:nvSpPr>
          <p:cNvPr id="4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378001" y="4462949"/>
            <a:ext cx="8397699" cy="32151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 smtClean="0"/>
              <a:t>Speaker Title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378001" y="4784460"/>
            <a:ext cx="8397699" cy="32151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 smtClean="0"/>
              <a:t>Social Media Contact</a:t>
            </a:r>
            <a:endParaRPr lang="en-GB" dirty="0"/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5" hasCustomPrompt="1"/>
          </p:nvPr>
        </p:nvSpPr>
        <p:spPr>
          <a:xfrm>
            <a:off x="378001" y="5094673"/>
            <a:ext cx="8397699" cy="32151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 smtClean="0"/>
              <a:t>Contact 2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378000" y="5404886"/>
            <a:ext cx="8397699" cy="32151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 smtClean="0"/>
              <a:t>Contact 3</a:t>
            </a:r>
          </a:p>
        </p:txBody>
      </p:sp>
      <p:sp>
        <p:nvSpPr>
          <p:cNvPr id="8" name="TextBox 7"/>
          <p:cNvSpPr txBox="1"/>
          <p:nvPr userDrawn="1"/>
        </p:nvSpPr>
        <p:spPr bwMode="auto">
          <a:xfrm>
            <a:off x="416100" y="2591600"/>
            <a:ext cx="4757738" cy="1220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pPr eaLnBrk="1" hangingPunct="1"/>
            <a:r>
              <a:rPr lang="en-GB" sz="4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</a:t>
            </a:r>
            <a:r>
              <a:rPr lang="en-GB" sz="4400" baseline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You</a:t>
            </a:r>
            <a:endParaRPr lang="en-GB" sz="44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11006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EVENT IMAGE[2]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981"/>
          <a:stretch>
            <a:fillRect/>
          </a:stretch>
        </p:blipFill>
        <p:spPr bwMode="auto">
          <a:xfrm>
            <a:off x="0" y="0"/>
            <a:ext cx="9144000" cy="692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>
            <a:spLocks noChangeArrowheads="1"/>
          </p:cNvSpPr>
          <p:nvPr userDrawn="1"/>
        </p:nvSpPr>
        <p:spPr bwMode="auto">
          <a:xfrm>
            <a:off x="0" y="0"/>
            <a:ext cx="9144000" cy="6926263"/>
          </a:xfrm>
          <a:prstGeom prst="rect">
            <a:avLst/>
          </a:prstGeom>
          <a:solidFill>
            <a:schemeClr val="accent1">
              <a:alpha val="38000"/>
            </a:schemeClr>
          </a:solidFill>
          <a:ln>
            <a:noFill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  <a:extLst/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439738" y="500063"/>
            <a:ext cx="8323262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452438" y="6329363"/>
            <a:ext cx="8323262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13" descr="CILT_Logo_WHITE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738" y="712788"/>
            <a:ext cx="2709862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Connector 8"/>
          <p:cNvCxnSpPr/>
          <p:nvPr userDrawn="1"/>
        </p:nvCxnSpPr>
        <p:spPr>
          <a:xfrm>
            <a:off x="439738" y="3611563"/>
            <a:ext cx="8323262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 userDrawn="1"/>
        </p:nvCxnSpPr>
        <p:spPr>
          <a:xfrm>
            <a:off x="447675" y="6346825"/>
            <a:ext cx="8361363" cy="0"/>
          </a:xfrm>
          <a:prstGeom prst="line">
            <a:avLst/>
          </a:prstGeom>
          <a:ln w="3175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 userDrawn="1"/>
        </p:nvCxnSpPr>
        <p:spPr>
          <a:xfrm>
            <a:off x="447675" y="6346825"/>
            <a:ext cx="8361363" cy="0"/>
          </a:xfrm>
          <a:prstGeom prst="line">
            <a:avLst/>
          </a:prstGeom>
          <a:ln w="3175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4483" y="3713310"/>
            <a:ext cx="4757082" cy="1470025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0769" y="5350073"/>
            <a:ext cx="4202745" cy="654584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FFFFFF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6005513" y="6346825"/>
            <a:ext cx="2895600" cy="365125"/>
          </a:xfrm>
        </p:spPr>
        <p:txBody>
          <a:bodyPr/>
          <a:lstStyle>
            <a:lvl1pPr algn="r">
              <a:defRPr sz="10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r>
              <a:rPr lang="en-US" dirty="0"/>
              <a:t>www.ciltinternational.org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388938" y="6356350"/>
            <a:ext cx="4357687" cy="365125"/>
          </a:xfrm>
        </p:spPr>
        <p:txBody>
          <a:bodyPr/>
          <a:lstStyle>
            <a:lvl1pPr>
              <a:defRPr sz="1000" smtClean="0">
                <a:solidFill>
                  <a:srgbClr val="AD874F"/>
                </a:solidFill>
                <a:latin typeface="Arial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FB1FAA82-CBA8-FB41-866C-E4644031924A}" type="slidenum">
              <a:rPr lang="en-US"/>
              <a:pPr>
                <a:defRPr/>
              </a:pPr>
              <a:t>‹#›</a:t>
            </a:fld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altLang="zh-CN" dirty="0">
                <a:solidFill>
                  <a:srgbClr val="FFFFFF"/>
                </a:solidFill>
              </a:rPr>
              <a:t>International</a:t>
            </a:r>
            <a:r>
              <a:rPr lang="zh-CN" altLang="en-US" dirty="0">
                <a:solidFill>
                  <a:srgbClr val="FFFFFF"/>
                </a:solidFill>
              </a:rPr>
              <a:t> </a:t>
            </a:r>
            <a:r>
              <a:rPr lang="en-US" altLang="zh-CN" dirty="0">
                <a:solidFill>
                  <a:srgbClr val="FFFFFF"/>
                </a:solidFill>
              </a:rPr>
              <a:t>Convention</a:t>
            </a:r>
            <a:r>
              <a:rPr lang="zh-CN" altLang="en-US" dirty="0">
                <a:solidFill>
                  <a:srgbClr val="FFFFFF"/>
                </a:solidFill>
              </a:rPr>
              <a:t> </a:t>
            </a:r>
            <a:r>
              <a:rPr lang="en-US" altLang="zh-CN" dirty="0">
                <a:solidFill>
                  <a:srgbClr val="FFFFFF"/>
                </a:solidFill>
              </a:rPr>
              <a:t>2018</a:t>
            </a:r>
            <a:r>
              <a:rPr lang="zh-CN" altLang="en-US" dirty="0">
                <a:solidFill>
                  <a:srgbClr val="FFFFFF"/>
                </a:solidFill>
              </a:rPr>
              <a:t> </a:t>
            </a:r>
            <a:r>
              <a:rPr lang="hr-HR" altLang="zh-CN" dirty="0">
                <a:solidFill>
                  <a:srgbClr val="FFFFFF"/>
                </a:solidFill>
              </a:rPr>
              <a:t>Wroclaw</a:t>
            </a:r>
            <a:r>
              <a:rPr lang="hr-HR" altLang="zh-CN" dirty="0"/>
              <a:t> | </a:t>
            </a:r>
            <a:r>
              <a:rPr lang="hr-HR" altLang="zh-CN" dirty="0">
                <a:solidFill>
                  <a:srgbClr val="FFFFFF"/>
                </a:solidFill>
              </a:rPr>
              <a:t>Poland</a:t>
            </a:r>
            <a:r>
              <a:rPr lang="en-US" altLang="zh-CN" dirty="0">
                <a:solidFill>
                  <a:srgbClr val="FFFFFF"/>
                </a:solidFill>
              </a:rPr>
              <a:t> </a:t>
            </a:r>
            <a:br>
              <a:rPr lang="en-US" altLang="zh-CN" dirty="0">
                <a:solidFill>
                  <a:srgbClr val="FFFFFF"/>
                </a:solidFill>
              </a:rPr>
            </a:br>
            <a:r>
              <a:rPr lang="en-US" altLang="zh-CN" dirty="0">
                <a:solidFill>
                  <a:srgbClr val="FFFFFF"/>
                </a:solidFill>
              </a:rPr>
              <a:t>Linking CEE and the World</a:t>
            </a:r>
            <a:r>
              <a:rPr lang="en-US" altLang="zh-CN" dirty="0"/>
              <a:t> | </a:t>
            </a:r>
            <a:r>
              <a:rPr lang="en-US" altLang="zh-CN" dirty="0">
                <a:solidFill>
                  <a:srgbClr val="FFFFFF"/>
                </a:solidFill>
              </a:rPr>
              <a:t>Impact of the Electric Car Revolution </a:t>
            </a:r>
            <a:endParaRPr lang="en-GB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27470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4482" y="684213"/>
            <a:ext cx="8229600" cy="1143000"/>
          </a:xfrm>
        </p:spPr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4482" y="2065338"/>
            <a:ext cx="8229600" cy="4060825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2"/>
            <a:r>
              <a:rPr lang="en-GB" dirty="0"/>
              <a:t>Second level</a:t>
            </a:r>
          </a:p>
          <a:p>
            <a:pPr lvl="4"/>
            <a:r>
              <a:rPr lang="en-GB"/>
              <a:t>Third level</a:t>
            </a:r>
            <a:endParaRPr lang="en-GB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www.ciltinternational.org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CECA52-6528-9943-9F49-C241A239FDC7}" type="slidenum">
              <a:rPr lang="en-US"/>
              <a:pPr>
                <a:defRPr/>
              </a:pPr>
              <a:t>‹#›</a:t>
            </a:fld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altLang="zh-CN" dirty="0">
                <a:solidFill>
                  <a:schemeClr val="tx2"/>
                </a:solidFill>
              </a:rPr>
              <a:t>International</a:t>
            </a:r>
            <a:r>
              <a:rPr lang="zh-CN" altLang="en-US" dirty="0">
                <a:solidFill>
                  <a:schemeClr val="tx2"/>
                </a:solidFill>
              </a:rPr>
              <a:t> </a:t>
            </a:r>
            <a:r>
              <a:rPr lang="en-US" altLang="zh-CN" dirty="0">
                <a:solidFill>
                  <a:schemeClr val="tx2"/>
                </a:solidFill>
              </a:rPr>
              <a:t>Convention</a:t>
            </a:r>
            <a:r>
              <a:rPr lang="zh-CN" altLang="en-US" dirty="0">
                <a:solidFill>
                  <a:schemeClr val="tx2"/>
                </a:solidFill>
              </a:rPr>
              <a:t> </a:t>
            </a:r>
            <a:r>
              <a:rPr lang="en-US" altLang="zh-CN" dirty="0">
                <a:solidFill>
                  <a:schemeClr val="tx2"/>
                </a:solidFill>
              </a:rPr>
              <a:t>2018</a:t>
            </a:r>
            <a:r>
              <a:rPr lang="zh-CN" altLang="en-US" dirty="0">
                <a:solidFill>
                  <a:schemeClr val="tx2"/>
                </a:solidFill>
              </a:rPr>
              <a:t> </a:t>
            </a:r>
            <a:r>
              <a:rPr lang="hr-HR" altLang="zh-CN" dirty="0">
                <a:solidFill>
                  <a:schemeClr val="tx2"/>
                </a:solidFill>
              </a:rPr>
              <a:t>Wroclaw</a:t>
            </a:r>
            <a:r>
              <a:rPr lang="hr-HR" altLang="zh-CN" dirty="0"/>
              <a:t> | </a:t>
            </a:r>
            <a:r>
              <a:rPr lang="hr-HR" altLang="zh-CN" dirty="0">
                <a:solidFill>
                  <a:schemeClr val="tx2"/>
                </a:solidFill>
              </a:rPr>
              <a:t>Poland</a:t>
            </a:r>
            <a:r>
              <a:rPr lang="en-US" altLang="zh-CN" dirty="0">
                <a:solidFill>
                  <a:schemeClr val="tx2"/>
                </a:solidFill>
              </a:rPr>
              <a:t> </a:t>
            </a:r>
            <a:br>
              <a:rPr lang="en-US" altLang="zh-CN" dirty="0">
                <a:solidFill>
                  <a:schemeClr val="tx2"/>
                </a:solidFill>
              </a:rPr>
            </a:br>
            <a:r>
              <a:rPr lang="en-US" altLang="zh-CN" dirty="0">
                <a:solidFill>
                  <a:schemeClr val="tx2"/>
                </a:solidFill>
              </a:rPr>
              <a:t>Linking CEE and the World</a:t>
            </a:r>
            <a:r>
              <a:rPr lang="en-US" altLang="zh-CN" dirty="0"/>
              <a:t> | </a:t>
            </a:r>
            <a:r>
              <a:rPr lang="en-US" altLang="zh-CN" dirty="0">
                <a:solidFill>
                  <a:schemeClr val="tx2"/>
                </a:solidFill>
              </a:rPr>
              <a:t>Impact of the Electric Car Revolution </a:t>
            </a:r>
            <a:endParaRPr lang="en-GB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93088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Untitled-1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7963" y="0"/>
            <a:ext cx="51260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Connector 3"/>
          <p:cNvCxnSpPr/>
          <p:nvPr userDrawn="1"/>
        </p:nvCxnSpPr>
        <p:spPr>
          <a:xfrm>
            <a:off x="447675" y="509588"/>
            <a:ext cx="8361363" cy="0"/>
          </a:xfrm>
          <a:prstGeom prst="line">
            <a:avLst/>
          </a:prstGeom>
          <a:ln w="3175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 userDrawn="1"/>
        </p:nvCxnSpPr>
        <p:spPr>
          <a:xfrm>
            <a:off x="447675" y="6346825"/>
            <a:ext cx="8361363" cy="0"/>
          </a:xfrm>
          <a:prstGeom prst="line">
            <a:avLst/>
          </a:prstGeom>
          <a:ln w="3175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2"/>
          <p:cNvSpPr txBox="1">
            <a:spLocks noChangeArrowheads="1"/>
          </p:cNvSpPr>
          <p:nvPr userDrawn="1"/>
        </p:nvSpPr>
        <p:spPr bwMode="auto">
          <a:xfrm>
            <a:off x="2908300" y="6445250"/>
            <a:ext cx="3155950" cy="276225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>
              <a:defRPr/>
            </a:pPr>
            <a:r>
              <a:rPr lang="en-US" altLang="zh-CN" sz="1200" b="1" dirty="0">
                <a:solidFill>
                  <a:srgbClr val="A8885A"/>
                </a:solidFill>
                <a:latin typeface="Berthold Imago Book" charset="0"/>
                <a:cs typeface="+mn-cs"/>
              </a:rPr>
              <a:t>International</a:t>
            </a:r>
            <a:r>
              <a:rPr lang="zh-CN" altLang="en-US" sz="1200" b="1">
                <a:solidFill>
                  <a:srgbClr val="A8885A"/>
                </a:solidFill>
                <a:latin typeface="Berthold Imago Book" charset="0"/>
                <a:cs typeface="+mn-cs"/>
              </a:rPr>
              <a:t> </a:t>
            </a:r>
            <a:r>
              <a:rPr lang="en-US" altLang="zh-CN" sz="1200" b="1" dirty="0">
                <a:solidFill>
                  <a:srgbClr val="A8885A"/>
                </a:solidFill>
                <a:latin typeface="Berthold Imago Book" charset="0"/>
                <a:cs typeface="+mn-cs"/>
              </a:rPr>
              <a:t>Convention</a:t>
            </a:r>
            <a:r>
              <a:rPr lang="zh-CN" altLang="en-US" sz="1200" b="1">
                <a:solidFill>
                  <a:srgbClr val="A8885A"/>
                </a:solidFill>
                <a:latin typeface="Berthold Imago Book" charset="0"/>
                <a:cs typeface="+mn-cs"/>
              </a:rPr>
              <a:t> </a:t>
            </a:r>
            <a:r>
              <a:rPr lang="en-US" altLang="zh-CN" sz="1200" b="1" dirty="0">
                <a:solidFill>
                  <a:srgbClr val="A8885A"/>
                </a:solidFill>
                <a:latin typeface="Berthold Imago Book" charset="0"/>
                <a:cs typeface="+mn-cs"/>
              </a:rPr>
              <a:t>2017</a:t>
            </a:r>
            <a:r>
              <a:rPr lang="zh-CN" altLang="en-US" sz="1200" b="1">
                <a:solidFill>
                  <a:srgbClr val="A8885A"/>
                </a:solidFill>
                <a:latin typeface="Berthold Imago Book" charset="0"/>
                <a:cs typeface="+mn-cs"/>
              </a:rPr>
              <a:t> </a:t>
            </a:r>
            <a:r>
              <a:rPr lang="en-US" altLang="zh-CN" sz="1200" b="1" dirty="0">
                <a:solidFill>
                  <a:srgbClr val="A8885A"/>
                </a:solidFill>
                <a:latin typeface="Berthold Imago Book" charset="0"/>
                <a:cs typeface="+mn-cs"/>
              </a:rPr>
              <a:t>Macao</a:t>
            </a:r>
            <a:endParaRPr lang="en-GB" altLang="en-US" sz="1200" b="1" dirty="0">
              <a:solidFill>
                <a:srgbClr val="A8885A"/>
              </a:solidFill>
              <a:latin typeface="Berthold Imago Book" charset="0"/>
              <a:cs typeface="+mn-cs"/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en-US" dirty="0">
              <a:solidFill>
                <a:srgbClr val="FFFFFF"/>
              </a:solidFill>
            </a:endParaRP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447675" y="509588"/>
            <a:ext cx="8361363" cy="0"/>
          </a:xfrm>
          <a:prstGeom prst="line">
            <a:avLst/>
          </a:prstGeom>
          <a:ln w="3175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>
          <a:xfrm>
            <a:off x="447675" y="6346825"/>
            <a:ext cx="8361363" cy="0"/>
          </a:xfrm>
          <a:prstGeom prst="line">
            <a:avLst/>
          </a:prstGeom>
          <a:ln w="3175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www.ciltinternational.org</a:t>
            </a:r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7C5DD09-65F9-3C42-BA60-17CCBF12A583}" type="slidenum">
              <a:rPr lang="en-US"/>
              <a:pPr>
                <a:defRPr/>
              </a:pPr>
              <a:t>‹#›</a:t>
            </a:fld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altLang="zh-CN" dirty="0">
                <a:solidFill>
                  <a:schemeClr val="tx2"/>
                </a:solidFill>
              </a:rPr>
              <a:t>International</a:t>
            </a:r>
            <a:r>
              <a:rPr lang="zh-CN" altLang="en-US" dirty="0">
                <a:solidFill>
                  <a:schemeClr val="tx2"/>
                </a:solidFill>
              </a:rPr>
              <a:t> </a:t>
            </a:r>
            <a:r>
              <a:rPr lang="en-US" altLang="zh-CN" dirty="0">
                <a:solidFill>
                  <a:schemeClr val="tx2"/>
                </a:solidFill>
              </a:rPr>
              <a:t>Convention</a:t>
            </a:r>
            <a:r>
              <a:rPr lang="zh-CN" altLang="en-US" dirty="0">
                <a:solidFill>
                  <a:schemeClr val="tx2"/>
                </a:solidFill>
              </a:rPr>
              <a:t> </a:t>
            </a:r>
            <a:r>
              <a:rPr lang="en-US" altLang="zh-CN" dirty="0">
                <a:solidFill>
                  <a:schemeClr val="tx2"/>
                </a:solidFill>
              </a:rPr>
              <a:t>2018</a:t>
            </a:r>
            <a:r>
              <a:rPr lang="zh-CN" altLang="en-US" dirty="0">
                <a:solidFill>
                  <a:schemeClr val="tx2"/>
                </a:solidFill>
              </a:rPr>
              <a:t> </a:t>
            </a:r>
            <a:r>
              <a:rPr lang="hr-HR" altLang="zh-CN" dirty="0">
                <a:solidFill>
                  <a:schemeClr val="tx2"/>
                </a:solidFill>
              </a:rPr>
              <a:t>Wroclaw</a:t>
            </a:r>
            <a:r>
              <a:rPr lang="hr-HR" altLang="zh-CN" dirty="0"/>
              <a:t> | </a:t>
            </a:r>
            <a:r>
              <a:rPr lang="hr-HR" altLang="zh-CN" dirty="0">
                <a:solidFill>
                  <a:schemeClr val="tx2"/>
                </a:solidFill>
              </a:rPr>
              <a:t>Poland</a:t>
            </a:r>
            <a:r>
              <a:rPr lang="en-US" altLang="zh-CN" dirty="0">
                <a:solidFill>
                  <a:schemeClr val="tx2"/>
                </a:solidFill>
              </a:rPr>
              <a:t> </a:t>
            </a:r>
            <a:br>
              <a:rPr lang="en-US" altLang="zh-CN" dirty="0">
                <a:solidFill>
                  <a:schemeClr val="tx2"/>
                </a:solidFill>
              </a:rPr>
            </a:br>
            <a:r>
              <a:rPr lang="en-US" altLang="zh-CN" dirty="0">
                <a:solidFill>
                  <a:schemeClr val="tx2"/>
                </a:solidFill>
              </a:rPr>
              <a:t>Linking CEE and the World</a:t>
            </a:r>
            <a:r>
              <a:rPr lang="en-US" altLang="zh-CN" dirty="0"/>
              <a:t> | </a:t>
            </a:r>
            <a:r>
              <a:rPr lang="en-US" altLang="zh-CN" dirty="0">
                <a:solidFill>
                  <a:schemeClr val="tx2"/>
                </a:solidFill>
              </a:rPr>
              <a:t>Impact of the Electric Car Revolution </a:t>
            </a:r>
            <a:endParaRPr lang="en-GB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94542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EVENT IMAGE[2]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981"/>
          <a:stretch>
            <a:fillRect/>
          </a:stretch>
        </p:blipFill>
        <p:spPr bwMode="auto">
          <a:xfrm>
            <a:off x="0" y="0"/>
            <a:ext cx="9144000" cy="692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>
            <a:spLocks noChangeArrowheads="1"/>
          </p:cNvSpPr>
          <p:nvPr userDrawn="1"/>
        </p:nvSpPr>
        <p:spPr bwMode="auto">
          <a:xfrm>
            <a:off x="0" y="0"/>
            <a:ext cx="9144000" cy="6926263"/>
          </a:xfrm>
          <a:prstGeom prst="rect">
            <a:avLst/>
          </a:prstGeom>
          <a:solidFill>
            <a:schemeClr val="accent1">
              <a:alpha val="38000"/>
            </a:schemeClr>
          </a:solidFill>
          <a:ln>
            <a:noFill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  <a:extLst/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439738" y="500063"/>
            <a:ext cx="8323262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452438" y="6329363"/>
            <a:ext cx="8323262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13" descr="CILT_Logo_WHITE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738" y="712788"/>
            <a:ext cx="2709862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Connector 8"/>
          <p:cNvCxnSpPr/>
          <p:nvPr userDrawn="1"/>
        </p:nvCxnSpPr>
        <p:spPr>
          <a:xfrm>
            <a:off x="439738" y="3611563"/>
            <a:ext cx="8323262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 userDrawn="1"/>
        </p:nvCxnSpPr>
        <p:spPr>
          <a:xfrm>
            <a:off x="447675" y="6346825"/>
            <a:ext cx="8361363" cy="0"/>
          </a:xfrm>
          <a:prstGeom prst="line">
            <a:avLst/>
          </a:prstGeom>
          <a:ln w="3175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 userDrawn="1"/>
        </p:nvCxnSpPr>
        <p:spPr>
          <a:xfrm>
            <a:off x="447675" y="6346825"/>
            <a:ext cx="8361363" cy="0"/>
          </a:xfrm>
          <a:prstGeom prst="line">
            <a:avLst/>
          </a:prstGeom>
          <a:ln w="3175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7760" y="3697710"/>
            <a:ext cx="4873354" cy="1362075"/>
          </a:xfrm>
        </p:spPr>
        <p:txBody>
          <a:bodyPr/>
          <a:lstStyle>
            <a:lvl1pPr algn="l">
              <a:defRPr sz="4000" b="0" cap="none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5648" y="5208137"/>
            <a:ext cx="7672788" cy="1082497"/>
          </a:xfrm>
        </p:spPr>
        <p:txBody>
          <a:bodyPr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5913438" y="6357938"/>
            <a:ext cx="2895600" cy="365125"/>
          </a:xfrm>
        </p:spPr>
        <p:txBody>
          <a:bodyPr/>
          <a:lstStyle>
            <a:lvl1pPr algn="r">
              <a:defRPr sz="1100">
                <a:solidFill>
                  <a:prstClr val="white"/>
                </a:solidFill>
              </a:defRPr>
            </a:lvl1pPr>
          </a:lstStyle>
          <a:p>
            <a:pPr>
              <a:defRPr/>
            </a:pPr>
            <a:r>
              <a:rPr lang="en-US" dirty="0"/>
              <a:t>www.ciltinternational.org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447675" y="6346825"/>
            <a:ext cx="4733925" cy="365125"/>
          </a:xfrm>
        </p:spPr>
        <p:txBody>
          <a:bodyPr/>
          <a:lstStyle>
            <a:lvl1pPr>
              <a:defRPr smtClean="0">
                <a:solidFill>
                  <a:srgbClr val="AD874F"/>
                </a:solidFill>
              </a:defRPr>
            </a:lvl1pPr>
          </a:lstStyle>
          <a:p>
            <a:pPr>
              <a:defRPr/>
            </a:pPr>
            <a:fld id="{636B736C-93E3-A846-97C6-7747BFDD7DDB}" type="slidenum">
              <a:rPr lang="en-US"/>
              <a:pPr>
                <a:defRPr/>
              </a:pPr>
              <a:t>‹#›</a:t>
            </a:fld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altLang="zh-CN" dirty="0">
                <a:solidFill>
                  <a:srgbClr val="FFFFFF"/>
                </a:solidFill>
              </a:rPr>
              <a:t>International</a:t>
            </a:r>
            <a:r>
              <a:rPr lang="zh-CN" altLang="en-US">
                <a:solidFill>
                  <a:srgbClr val="FFFFFF"/>
                </a:solidFill>
              </a:rPr>
              <a:t> </a:t>
            </a:r>
            <a:r>
              <a:rPr lang="en-US" altLang="zh-CN" dirty="0">
                <a:solidFill>
                  <a:srgbClr val="FFFFFF"/>
                </a:solidFill>
              </a:rPr>
              <a:t>Convention</a:t>
            </a:r>
            <a:r>
              <a:rPr lang="zh-CN" altLang="en-US">
                <a:solidFill>
                  <a:srgbClr val="FFFFFF"/>
                </a:solidFill>
              </a:rPr>
              <a:t> </a:t>
            </a:r>
            <a:r>
              <a:rPr lang="en-US" altLang="zh-CN" dirty="0">
                <a:solidFill>
                  <a:srgbClr val="FFFFFF"/>
                </a:solidFill>
              </a:rPr>
              <a:t>2018</a:t>
            </a:r>
            <a:r>
              <a:rPr lang="zh-CN" altLang="en-US">
                <a:solidFill>
                  <a:srgbClr val="FFFFFF"/>
                </a:solidFill>
              </a:rPr>
              <a:t> </a:t>
            </a:r>
            <a:r>
              <a:rPr lang="hr-HR" altLang="zh-CN">
                <a:solidFill>
                  <a:srgbClr val="FFFFFF"/>
                </a:solidFill>
              </a:rPr>
              <a:t>Wroclaw</a:t>
            </a:r>
            <a:r>
              <a:rPr lang="hr-HR" altLang="zh-CN"/>
              <a:t> | </a:t>
            </a:r>
            <a:r>
              <a:rPr lang="hr-HR" altLang="zh-CN">
                <a:solidFill>
                  <a:srgbClr val="FFFFFF"/>
                </a:solidFill>
              </a:rPr>
              <a:t>Poland</a:t>
            </a:r>
            <a:r>
              <a:rPr lang="en-US" altLang="zh-CN" dirty="0">
                <a:solidFill>
                  <a:srgbClr val="FFFFFF"/>
                </a:solidFill>
              </a:rPr>
              <a:t> </a:t>
            </a:r>
            <a:br>
              <a:rPr lang="en-US" altLang="zh-CN" dirty="0">
                <a:solidFill>
                  <a:srgbClr val="FFFFFF"/>
                </a:solidFill>
              </a:rPr>
            </a:br>
            <a:r>
              <a:rPr lang="en-US" altLang="zh-CN" dirty="0">
                <a:solidFill>
                  <a:srgbClr val="FFFFFF"/>
                </a:solidFill>
              </a:rPr>
              <a:t>Linking CEE and the World</a:t>
            </a:r>
            <a:r>
              <a:rPr lang="en-US" altLang="zh-CN" dirty="0"/>
              <a:t> | </a:t>
            </a:r>
            <a:r>
              <a:rPr lang="en-US" altLang="zh-CN" dirty="0">
                <a:solidFill>
                  <a:srgbClr val="FFFFFF"/>
                </a:solidFill>
              </a:rPr>
              <a:t>Impact of the Electric Car Revolution </a:t>
            </a:r>
            <a:endParaRPr lang="en-GB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91782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4482" y="683439"/>
            <a:ext cx="8352522" cy="1143000"/>
          </a:xfrm>
        </p:spPr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4482" y="2066118"/>
            <a:ext cx="4038600" cy="414054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066118"/>
            <a:ext cx="4038600" cy="414054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www.ciltinternational.org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C2F116-433D-044B-9940-3AE9648EBFFB}" type="slidenum">
              <a:rPr lang="en-US"/>
              <a:pPr>
                <a:defRPr/>
              </a:pPr>
              <a:t>‹#›</a:t>
            </a:fld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altLang="zh-CN" dirty="0">
                <a:solidFill>
                  <a:schemeClr val="tx2"/>
                </a:solidFill>
              </a:rPr>
              <a:t>International</a:t>
            </a:r>
            <a:r>
              <a:rPr lang="zh-CN" altLang="en-US" dirty="0">
                <a:solidFill>
                  <a:schemeClr val="tx2"/>
                </a:solidFill>
              </a:rPr>
              <a:t> </a:t>
            </a:r>
            <a:r>
              <a:rPr lang="en-US" altLang="zh-CN" dirty="0">
                <a:solidFill>
                  <a:schemeClr val="tx2"/>
                </a:solidFill>
              </a:rPr>
              <a:t>Convention</a:t>
            </a:r>
            <a:r>
              <a:rPr lang="zh-CN" altLang="en-US" dirty="0">
                <a:solidFill>
                  <a:schemeClr val="tx2"/>
                </a:solidFill>
              </a:rPr>
              <a:t> </a:t>
            </a:r>
            <a:r>
              <a:rPr lang="en-US" altLang="zh-CN" dirty="0">
                <a:solidFill>
                  <a:schemeClr val="tx2"/>
                </a:solidFill>
              </a:rPr>
              <a:t>2018</a:t>
            </a:r>
            <a:r>
              <a:rPr lang="zh-CN" altLang="en-US" dirty="0">
                <a:solidFill>
                  <a:schemeClr val="tx2"/>
                </a:solidFill>
              </a:rPr>
              <a:t> </a:t>
            </a:r>
            <a:r>
              <a:rPr lang="hr-HR" altLang="zh-CN" dirty="0">
                <a:solidFill>
                  <a:schemeClr val="tx2"/>
                </a:solidFill>
              </a:rPr>
              <a:t>Wroclaw</a:t>
            </a:r>
            <a:r>
              <a:rPr lang="hr-HR" altLang="zh-CN" dirty="0"/>
              <a:t> | </a:t>
            </a:r>
            <a:r>
              <a:rPr lang="hr-HR" altLang="zh-CN" dirty="0">
                <a:solidFill>
                  <a:schemeClr val="tx2"/>
                </a:solidFill>
              </a:rPr>
              <a:t>Poland</a:t>
            </a:r>
            <a:r>
              <a:rPr lang="en-US" altLang="zh-CN" dirty="0">
                <a:solidFill>
                  <a:schemeClr val="tx2"/>
                </a:solidFill>
              </a:rPr>
              <a:t> </a:t>
            </a:r>
            <a:br>
              <a:rPr lang="en-US" altLang="zh-CN" dirty="0">
                <a:solidFill>
                  <a:schemeClr val="tx2"/>
                </a:solidFill>
              </a:rPr>
            </a:br>
            <a:r>
              <a:rPr lang="en-US" altLang="zh-CN" dirty="0">
                <a:solidFill>
                  <a:schemeClr val="tx2"/>
                </a:solidFill>
              </a:rPr>
              <a:t>Linking CEE and the World</a:t>
            </a:r>
            <a:r>
              <a:rPr lang="en-US" altLang="zh-CN" dirty="0"/>
              <a:t> | </a:t>
            </a:r>
            <a:r>
              <a:rPr lang="en-US" altLang="zh-CN" dirty="0">
                <a:solidFill>
                  <a:schemeClr val="tx2"/>
                </a:solidFill>
              </a:rPr>
              <a:t>Impact of the Electric Car Revolution </a:t>
            </a:r>
            <a:endParaRPr lang="en-GB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83480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57338" y="632929"/>
            <a:ext cx="8342105" cy="7524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B0B4B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603891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Title Subtitle 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77825" y="2776538"/>
            <a:ext cx="3906012" cy="331946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text</a:t>
            </a:r>
            <a:endParaRPr lang="en-GB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77825" y="1825625"/>
            <a:ext cx="8137525" cy="7524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B0B4B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idx="10"/>
          </p:nvPr>
        </p:nvSpPr>
        <p:spPr>
          <a:xfrm>
            <a:off x="4609338" y="2776538"/>
            <a:ext cx="3906012" cy="33194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55793327"/>
      </p:ext>
    </p:extLst>
  </p:cSld>
  <p:clrMapOvr>
    <a:masterClrMapping/>
  </p:clrMapOvr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>
        <p15:guide id="1" pos="2880" userDrawn="1">
          <p15:clr>
            <a:srgbClr val="FBAE40"/>
          </p15:clr>
        </p15:guide>
        <p15:guide id="2" pos="298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1272209" y="2239616"/>
            <a:ext cx="27299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</a:t>
            </a:r>
            <a:r>
              <a:rPr lang="en-US" sz="3600" b="1" baseline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Text</a:t>
            </a:r>
            <a:endParaRPr lang="en-GB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45943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33562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859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52615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21537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33559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41472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97128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39681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Title Subtitl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77825" y="2776538"/>
            <a:ext cx="3906012" cy="331946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text</a:t>
            </a:r>
            <a:endParaRPr lang="en-GB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77825" y="1825625"/>
            <a:ext cx="8137525" cy="7524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B0B4B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0"/>
          </p:nvPr>
        </p:nvSpPr>
        <p:spPr>
          <a:xfrm>
            <a:off x="4610100" y="2771776"/>
            <a:ext cx="3905250" cy="33194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7988019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pos="298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Title Doubl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77825" y="1825625"/>
            <a:ext cx="8137525" cy="7524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B0B4B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0"/>
          </p:nvPr>
        </p:nvSpPr>
        <p:spPr>
          <a:xfrm>
            <a:off x="4610100" y="2771776"/>
            <a:ext cx="3905250" cy="33194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377825" y="2771776"/>
            <a:ext cx="3906012" cy="33194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6129639"/>
      </p:ext>
    </p:extLst>
  </p:cSld>
  <p:clrMapOvr>
    <a:masterClrMapping/>
  </p:clrMapOvr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pos="298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Large 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idx="1"/>
          </p:nvPr>
        </p:nvSpPr>
        <p:spPr>
          <a:xfrm>
            <a:off x="385762" y="1825624"/>
            <a:ext cx="8339138" cy="4270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277507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13609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14363" y="1908175"/>
            <a:ext cx="3484562" cy="3436938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833587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arth Pres Nam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7"/>
          <p:cNvSpPr>
            <a:spLocks noGrp="1"/>
          </p:cNvSpPr>
          <p:nvPr>
            <p:ph type="body" sz="quarter" idx="10" hasCustomPrompt="1"/>
          </p:nvPr>
        </p:nvSpPr>
        <p:spPr>
          <a:xfrm>
            <a:off x="378000" y="2642400"/>
            <a:ext cx="7813500" cy="12207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600" baseline="0">
                <a:solidFill>
                  <a:schemeClr val="bg1"/>
                </a:solidFill>
              </a:defRPr>
            </a:lvl1pPr>
            <a:lvl2pPr marL="457189" indent="0">
              <a:buFontTx/>
              <a:buNone/>
              <a:defRPr/>
            </a:lvl2pPr>
            <a:lvl3pPr marL="914377" indent="0">
              <a:buFontTx/>
              <a:buNone/>
              <a:defRPr/>
            </a:lvl3pPr>
            <a:lvl4pPr marL="1371566" indent="0">
              <a:buFontTx/>
              <a:buNone/>
              <a:defRPr/>
            </a:lvl4pPr>
            <a:lvl5pPr marL="1828755" indent="0">
              <a:buFontTx/>
              <a:buNone/>
              <a:defRPr/>
            </a:lvl5pPr>
          </a:lstStyle>
          <a:p>
            <a:pPr lvl="0"/>
            <a:r>
              <a:rPr lang="en-US" dirty="0" smtClean="0"/>
              <a:t>Presentation Title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378000" y="4486812"/>
            <a:ext cx="3497513" cy="32151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 smtClean="0"/>
              <a:t>Speaker Name</a:t>
            </a:r>
            <a:endParaRPr lang="en-GB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378000" y="4797025"/>
            <a:ext cx="3497513" cy="32151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 smtClean="0"/>
              <a:t>Speaker Title</a:t>
            </a:r>
          </a:p>
        </p:txBody>
      </p:sp>
      <p:sp>
        <p:nvSpPr>
          <p:cNvPr id="8" name="Subtitle 2"/>
          <p:cNvSpPr txBox="1">
            <a:spLocks/>
          </p:cNvSpPr>
          <p:nvPr userDrawn="1"/>
        </p:nvSpPr>
        <p:spPr bwMode="auto">
          <a:xfrm>
            <a:off x="378369" y="4150930"/>
            <a:ext cx="4201937" cy="374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l" defTabSz="457200" rtl="0" eaLnBrk="0" fontAlgn="base" hangingPunct="0">
              <a:spcBef>
                <a:spcPts val="12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None/>
              <a:defRPr sz="2000" kern="1200">
                <a:solidFill>
                  <a:srgbClr val="FFFFFF"/>
                </a:solidFill>
                <a:latin typeface="Arial"/>
                <a:ea typeface="MS PGothic" pitchFamily="34" charset="-128"/>
                <a:cs typeface="Arial"/>
              </a:defRPr>
            </a:lvl1pPr>
            <a:lvl2pPr marL="457200" indent="0" algn="ctr" defTabSz="457200" rtl="0" eaLnBrk="0" fontAlgn="base" hangingPunct="0">
              <a:spcBef>
                <a:spcPts val="12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/>
                <a:ea typeface="MS PGothic" pitchFamily="34" charset="-128"/>
                <a:cs typeface="Arial"/>
              </a:defRPr>
            </a:lvl2pPr>
            <a:lvl3pPr marL="914400" indent="0" algn="ctr" defTabSz="457200" rtl="0" eaLnBrk="0" fontAlgn="base" hangingPunct="0">
              <a:spcBef>
                <a:spcPts val="12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/>
                <a:ea typeface="MS PGothic" pitchFamily="34" charset="-128"/>
                <a:cs typeface="Arial"/>
              </a:defRPr>
            </a:lvl3pPr>
            <a:lvl4pPr marL="1371600" indent="0" algn="ctr" defTabSz="457200" rtl="0" eaLnBrk="0" fontAlgn="base" hangingPunct="0">
              <a:spcBef>
                <a:spcPts val="12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/>
                <a:ea typeface="MS PGothic" pitchFamily="34" charset="-128"/>
                <a:cs typeface="Arial"/>
              </a:defRPr>
            </a:lvl4pPr>
            <a:lvl5pPr marL="1828800" indent="0" algn="ctr" defTabSz="457200" rtl="0" eaLnBrk="0" fontAlgn="base" hangingPunct="0">
              <a:spcBef>
                <a:spcPts val="12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/>
                <a:ea typeface="MS PGothic" pitchFamily="34" charset="-128"/>
                <a:cs typeface="Arial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Wroclaw | 3 – 6  June 2018</a:t>
            </a:r>
          </a:p>
        </p:txBody>
      </p:sp>
    </p:spTree>
    <p:extLst>
      <p:ext uri="{BB962C8B-B14F-4D97-AF65-F5344CB8AC3E}">
        <p14:creationId xmlns:p14="http://schemas.microsoft.com/office/powerpoint/2010/main" val="22299289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arth Thanks 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378001" y="4152736"/>
            <a:ext cx="8384999" cy="32151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 smtClean="0"/>
              <a:t>Speaker Name</a:t>
            </a:r>
            <a:endParaRPr lang="en-GB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378001" y="4462949"/>
            <a:ext cx="8384999" cy="32151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 smtClean="0"/>
              <a:t>Speaker Title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378001" y="4784460"/>
            <a:ext cx="8384999" cy="32151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 smtClean="0"/>
              <a:t>Social Media Contact</a:t>
            </a:r>
            <a:endParaRPr lang="en-GB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5" hasCustomPrompt="1"/>
          </p:nvPr>
        </p:nvSpPr>
        <p:spPr>
          <a:xfrm>
            <a:off x="378001" y="5094673"/>
            <a:ext cx="8384999" cy="32151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 smtClean="0"/>
              <a:t>Contact 2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378000" y="5404886"/>
            <a:ext cx="8384999" cy="32151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 smtClean="0"/>
              <a:t>Contact 3</a:t>
            </a:r>
          </a:p>
        </p:txBody>
      </p:sp>
      <p:sp>
        <p:nvSpPr>
          <p:cNvPr id="2" name="TextBox 1"/>
          <p:cNvSpPr txBox="1"/>
          <p:nvPr userDrawn="1"/>
        </p:nvSpPr>
        <p:spPr bwMode="auto">
          <a:xfrm>
            <a:off x="416100" y="2591600"/>
            <a:ext cx="4757738" cy="1220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pPr eaLnBrk="1" hangingPunct="1"/>
            <a:r>
              <a:rPr lang="en-GB" sz="4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</a:t>
            </a:r>
            <a:r>
              <a:rPr lang="en-GB" sz="4400" baseline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You</a:t>
            </a:r>
            <a:endParaRPr lang="en-GB" sz="44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25488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eg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23.xml"/><Relationship Id="rId5" Type="http://schemas.microsoft.com/office/2007/relationships/hdphoto" Target="../media/hdphoto2.wdp"/><Relationship Id="rId4" Type="http://schemas.openxmlformats.org/officeDocument/2006/relationships/image" Target="../media/image16.png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24.xml"/><Relationship Id="rId5" Type="http://schemas.microsoft.com/office/2007/relationships/hdphoto" Target="../media/hdphoto3.wdp"/><Relationship Id="rId4" Type="http://schemas.openxmlformats.org/officeDocument/2006/relationships/image" Target="../media/image18.png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theme" Target="../theme/theme12.xml"/><Relationship Id="rId1" Type="http://schemas.openxmlformats.org/officeDocument/2006/relationships/slideLayout" Target="../slideLayouts/slideLayout25.xml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theme" Target="../theme/theme13.xml"/><Relationship Id="rId1" Type="http://schemas.openxmlformats.org/officeDocument/2006/relationships/slideLayout" Target="../slideLayouts/slideLayout26.xml"/><Relationship Id="rId5" Type="http://schemas.microsoft.com/office/2007/relationships/hdphoto" Target="../media/hdphoto4.wdp"/><Relationship Id="rId4" Type="http://schemas.openxmlformats.org/officeDocument/2006/relationships/image" Target="../media/image21.png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theme" Target="../theme/theme14.xml"/><Relationship Id="rId1" Type="http://schemas.openxmlformats.org/officeDocument/2006/relationships/slideLayout" Target="../slideLayouts/slideLayout27.xml"/><Relationship Id="rId5" Type="http://schemas.microsoft.com/office/2007/relationships/hdphoto" Target="../media/hdphoto5.wdp"/><Relationship Id="rId4" Type="http://schemas.openxmlformats.org/officeDocument/2006/relationships/image" Target="../media/image23.png"/></Relationships>
</file>

<file path=ppt/slideMasters/_rels/slideMaster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theme" Target="../theme/theme15.xml"/><Relationship Id="rId1" Type="http://schemas.openxmlformats.org/officeDocument/2006/relationships/slideLayout" Target="../slideLayouts/slideLayout28.xml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image" Target="../media/image7.jpe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19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20.xml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21.xml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22.xml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 descr="Untitled-1.jpg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7963" y="0"/>
            <a:ext cx="51260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2" name="Straight Connector 21"/>
          <p:cNvCxnSpPr/>
          <p:nvPr userDrawn="1"/>
        </p:nvCxnSpPr>
        <p:spPr>
          <a:xfrm>
            <a:off x="439738" y="500063"/>
            <a:ext cx="8323262" cy="0"/>
          </a:xfrm>
          <a:prstGeom prst="line">
            <a:avLst/>
          </a:prstGeom>
          <a:noFill/>
          <a:ln w="12700" cap="flat" cmpd="sng" algn="ctr">
            <a:solidFill>
              <a:sysClr val="window" lastClr="FFFFFF"/>
            </a:solidFill>
            <a:prstDash val="solid"/>
          </a:ln>
          <a:effectLst/>
        </p:spPr>
      </p:cxnSp>
      <p:cxnSp>
        <p:nvCxnSpPr>
          <p:cNvPr id="24" name="Straight Connector 23"/>
          <p:cNvCxnSpPr/>
          <p:nvPr userDrawn="1"/>
        </p:nvCxnSpPr>
        <p:spPr>
          <a:xfrm>
            <a:off x="439738" y="512763"/>
            <a:ext cx="8323262" cy="0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25" name="Straight Connector 24"/>
          <p:cNvCxnSpPr/>
          <p:nvPr userDrawn="1"/>
        </p:nvCxnSpPr>
        <p:spPr>
          <a:xfrm>
            <a:off x="439738" y="6279271"/>
            <a:ext cx="8323262" cy="0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</a:ln>
          <a:effectLst/>
        </p:spPr>
      </p:cxnSp>
      <p:sp>
        <p:nvSpPr>
          <p:cNvPr id="27" name="Footer Placeholder 3"/>
          <p:cNvSpPr txBox="1">
            <a:spLocks/>
          </p:cNvSpPr>
          <p:nvPr userDrawn="1"/>
        </p:nvSpPr>
        <p:spPr bwMode="auto">
          <a:xfrm>
            <a:off x="6005513" y="6346825"/>
            <a:ext cx="28956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defTabSz="457200" rtl="0" eaLnBrk="1" fontAlgn="auto" hangingPunct="1">
              <a:spcBef>
                <a:spcPts val="0"/>
              </a:spcBef>
              <a:spcAft>
                <a:spcPts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Arial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000" baseline="0" dirty="0" smtClean="0">
                <a:solidFill>
                  <a:srgbClr val="2B0B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ciltinternational.org</a:t>
            </a:r>
          </a:p>
        </p:txBody>
      </p:sp>
      <p:sp>
        <p:nvSpPr>
          <p:cNvPr id="28" name="Slide Number Placeholder 5"/>
          <p:cNvSpPr txBox="1">
            <a:spLocks/>
          </p:cNvSpPr>
          <p:nvPr userDrawn="1"/>
        </p:nvSpPr>
        <p:spPr bwMode="auto">
          <a:xfrm>
            <a:off x="377825" y="6356350"/>
            <a:ext cx="4821238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fld id="{0B4B77C5-4C66-4BFC-ACA3-11E8B2E0E658}" type="slidenum">
              <a:rPr lang="en-US" altLang="en-US" sz="1000" smtClean="0">
                <a:solidFill>
                  <a:srgbClr val="AD874F"/>
                </a:solidFill>
                <a:latin typeface="Arial" panose="020B0604020202020204" pitchFamily="34" charset="0"/>
              </a:rPr>
              <a:t>‹#›</a:t>
            </a:fld>
            <a:r>
              <a:rPr lang="en-US" altLang="en-US" sz="1000" baseline="0" dirty="0" smtClean="0">
                <a:solidFill>
                  <a:srgbClr val="2B0B4B"/>
                </a:solidFill>
                <a:latin typeface="Arial" panose="020B0604020202020204" pitchFamily="34" charset="0"/>
              </a:rPr>
              <a:t> </a:t>
            </a:r>
            <a:r>
              <a:rPr lang="en-US" altLang="zh-CN" sz="1000" baseline="0" dirty="0" smtClean="0">
                <a:solidFill>
                  <a:srgbClr val="2B0B4B"/>
                </a:solidFill>
                <a:latin typeface="Arial" panose="020B0604020202020204" pitchFamily="34" charset="0"/>
              </a:rPr>
              <a:t>International</a:t>
            </a:r>
            <a:r>
              <a:rPr lang="zh-CN" altLang="en-US" sz="1000" baseline="0" dirty="0" smtClean="0">
                <a:solidFill>
                  <a:srgbClr val="2B0B4B"/>
                </a:solidFill>
                <a:latin typeface="Arial" panose="020B0604020202020204" pitchFamily="34" charset="0"/>
              </a:rPr>
              <a:t> </a:t>
            </a:r>
            <a:r>
              <a:rPr lang="en-US" altLang="zh-CN" sz="1000" baseline="0" dirty="0" smtClean="0">
                <a:solidFill>
                  <a:srgbClr val="2B0B4B"/>
                </a:solidFill>
                <a:latin typeface="Arial" panose="020B0604020202020204" pitchFamily="34" charset="0"/>
              </a:rPr>
              <a:t>Convention</a:t>
            </a:r>
            <a:r>
              <a:rPr lang="zh-CN" altLang="en-US" sz="1000" baseline="0" dirty="0" smtClean="0">
                <a:solidFill>
                  <a:srgbClr val="2B0B4B"/>
                </a:solidFill>
                <a:latin typeface="Arial" panose="020B0604020202020204" pitchFamily="34" charset="0"/>
              </a:rPr>
              <a:t> </a:t>
            </a:r>
            <a:r>
              <a:rPr lang="en-US" altLang="zh-CN" sz="1000" baseline="0" dirty="0" smtClean="0">
                <a:solidFill>
                  <a:srgbClr val="2B0B4B"/>
                </a:solidFill>
                <a:latin typeface="Arial" panose="020B0604020202020204" pitchFamily="34" charset="0"/>
              </a:rPr>
              <a:t>2018</a:t>
            </a:r>
            <a:r>
              <a:rPr lang="zh-CN" altLang="en-US" sz="1000" baseline="0" dirty="0" smtClean="0">
                <a:solidFill>
                  <a:srgbClr val="2B0B4B"/>
                </a:solidFill>
                <a:latin typeface="Arial" panose="020B0604020202020204" pitchFamily="34" charset="0"/>
              </a:rPr>
              <a:t> </a:t>
            </a:r>
            <a:r>
              <a:rPr lang="hr-HR" altLang="zh-CN" sz="1000" baseline="0" dirty="0" smtClean="0">
                <a:solidFill>
                  <a:srgbClr val="2B0B4B"/>
                </a:solidFill>
                <a:latin typeface="Arial" panose="020B0604020202020204" pitchFamily="34" charset="0"/>
              </a:rPr>
              <a:t>Wroclaw</a:t>
            </a:r>
            <a:r>
              <a:rPr lang="en-US" altLang="zh-CN" sz="1000" baseline="0" dirty="0" smtClean="0">
                <a:solidFill>
                  <a:srgbClr val="2B0B4B"/>
                </a:solidFill>
                <a:latin typeface="Arial" panose="020B0604020202020204" pitchFamily="34" charset="0"/>
              </a:rPr>
              <a:t> </a:t>
            </a:r>
            <a:r>
              <a:rPr lang="en-US" altLang="zh-CN" sz="1000" dirty="0" smtClean="0">
                <a:solidFill>
                  <a:srgbClr val="AD874F"/>
                </a:solidFill>
                <a:latin typeface="Arial" panose="020B0604020202020204" pitchFamily="34" charset="0"/>
              </a:rPr>
              <a:t>|</a:t>
            </a:r>
            <a:r>
              <a:rPr lang="en-US" altLang="zh-CN" sz="1000" baseline="0" dirty="0" smtClean="0">
                <a:solidFill>
                  <a:srgbClr val="2B0B4B"/>
                </a:solidFill>
                <a:latin typeface="Arial" panose="020B0604020202020204" pitchFamily="34" charset="0"/>
              </a:rPr>
              <a:t> </a:t>
            </a:r>
            <a:r>
              <a:rPr lang="hr-HR" altLang="zh-CN" sz="1000" baseline="0" dirty="0" smtClean="0">
                <a:solidFill>
                  <a:srgbClr val="2B0B4B"/>
                </a:solidFill>
                <a:latin typeface="Arial" panose="020B0604020202020204" pitchFamily="34" charset="0"/>
              </a:rPr>
              <a:t>Poland</a:t>
            </a:r>
            <a:r>
              <a:rPr lang="en-US" altLang="zh-CN" sz="1000" baseline="0" dirty="0" smtClean="0">
                <a:solidFill>
                  <a:srgbClr val="2B0B4B"/>
                </a:solidFill>
                <a:latin typeface="Arial" panose="020B0604020202020204" pitchFamily="34" charset="0"/>
              </a:rPr>
              <a:t> </a:t>
            </a:r>
            <a:br>
              <a:rPr lang="en-US" altLang="zh-CN" sz="1000" baseline="0" dirty="0" smtClean="0">
                <a:solidFill>
                  <a:srgbClr val="2B0B4B"/>
                </a:solidFill>
                <a:latin typeface="Arial" panose="020B0604020202020204" pitchFamily="34" charset="0"/>
              </a:rPr>
            </a:br>
            <a:r>
              <a:rPr lang="en-US" altLang="zh-CN" sz="1000" baseline="0" dirty="0" smtClean="0">
                <a:solidFill>
                  <a:srgbClr val="2B0B4B"/>
                </a:solidFill>
                <a:latin typeface="Arial" panose="020B0604020202020204" pitchFamily="34" charset="0"/>
              </a:rPr>
              <a:t>Linking CEE to the World </a:t>
            </a:r>
            <a:r>
              <a:rPr lang="en-US" altLang="zh-CN" sz="1000" dirty="0" smtClean="0">
                <a:solidFill>
                  <a:srgbClr val="AD874F"/>
                </a:solidFill>
                <a:latin typeface="Arial" panose="020B0604020202020204" pitchFamily="34" charset="0"/>
              </a:rPr>
              <a:t>| </a:t>
            </a:r>
            <a:r>
              <a:rPr lang="en-US" altLang="zh-CN" sz="1000" baseline="0" dirty="0" smtClean="0">
                <a:solidFill>
                  <a:srgbClr val="2B0B4B"/>
                </a:solidFill>
                <a:latin typeface="Arial" panose="020B0604020202020204" pitchFamily="34" charset="0"/>
              </a:rPr>
              <a:t>Impact of the Electric Car Revolution </a:t>
            </a:r>
            <a:endParaRPr lang="en-GB" altLang="en-US" sz="1000" baseline="0" dirty="0">
              <a:solidFill>
                <a:srgbClr val="2B0B4B"/>
              </a:solidFill>
              <a:latin typeface="Arial" panose="020B0604020202020204" pitchFamily="34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922" y="716278"/>
            <a:ext cx="2447242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873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70" r:id="rId2"/>
    <p:sldLayoutId id="2147483671" r:id="rId3"/>
    <p:sldLayoutId id="2147483672" r:id="rId4"/>
    <p:sldLayoutId id="2147483661" r:id="rId5"/>
    <p:sldLayoutId id="2147483669" r:id="rId6"/>
    <p:sldLayoutId id="2147483708" r:id="rId7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2B0B4B">
              <a:alpha val="6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Footer Placeholder 4"/>
          <p:cNvSpPr txBox="1">
            <a:spLocks/>
          </p:cNvSpPr>
          <p:nvPr userDrawn="1"/>
        </p:nvSpPr>
        <p:spPr>
          <a:xfrm>
            <a:off x="5913438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1100" kern="1200">
                <a:solidFill>
                  <a:srgbClr val="2B0B4B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www.ciltinternational.org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2" name="Slide Number Placeholder 5"/>
          <p:cNvSpPr txBox="1">
            <a:spLocks/>
          </p:cNvSpPr>
          <p:nvPr userDrawn="1"/>
        </p:nvSpPr>
        <p:spPr>
          <a:xfrm>
            <a:off x="457200" y="6356350"/>
            <a:ext cx="52070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100" kern="1200" smtClean="0">
                <a:solidFill>
                  <a:srgbClr val="AD874F"/>
                </a:solidFill>
                <a:latin typeface="Arial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1459B7-4644-D446-9AB4-E56C4356F8C1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altLang="zh-CN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宋体" panose="02010600030101010101" pitchFamily="2" charset="-122"/>
                <a:cs typeface="+mn-cs"/>
              </a:rPr>
              <a:t>International</a:t>
            </a:r>
            <a:r>
              <a:rPr kumimoji="0" lang="zh-CN" altLang="en-US" sz="11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altLang="zh-CN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宋体" panose="02010600030101010101" pitchFamily="2" charset="-122"/>
                <a:cs typeface="+mn-cs"/>
              </a:rPr>
              <a:t>Convention</a:t>
            </a:r>
            <a:r>
              <a:rPr kumimoji="0" lang="zh-CN" altLang="en-US" sz="11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altLang="zh-CN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宋体" panose="02010600030101010101" pitchFamily="2" charset="-122"/>
                <a:cs typeface="+mn-cs"/>
              </a:rPr>
              <a:t>2018</a:t>
            </a:r>
            <a:r>
              <a:rPr kumimoji="0" lang="zh-CN" altLang="en-US" sz="11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hr-HR" altLang="zh-CN" sz="11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宋体" panose="02010600030101010101" pitchFamily="2" charset="-122"/>
                <a:cs typeface="+mn-cs"/>
              </a:rPr>
              <a:t>Wroclaw | Poland</a:t>
            </a:r>
            <a:r>
              <a:rPr kumimoji="0" lang="en-US" altLang="zh-CN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宋体" panose="02010600030101010101" pitchFamily="2" charset="-122"/>
                <a:cs typeface="+mn-cs"/>
              </a:rPr>
              <a:t> </a:t>
            </a:r>
            <a:br>
              <a:rPr kumimoji="0" lang="en-US" altLang="zh-CN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宋体" panose="02010600030101010101" pitchFamily="2" charset="-122"/>
                <a:cs typeface="+mn-cs"/>
              </a:rPr>
            </a:br>
            <a:r>
              <a:rPr kumimoji="0" lang="en-US" altLang="zh-CN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宋体" panose="02010600030101010101" pitchFamily="2" charset="-122"/>
                <a:cs typeface="+mn-cs"/>
              </a:rPr>
              <a:t>Linking CEE and the World | Impact of the Electric Car Revolution 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447675" y="509588"/>
            <a:ext cx="8361363" cy="0"/>
          </a:xfrm>
          <a:prstGeom prst="line">
            <a:avLst/>
          </a:prstGeom>
          <a:noFill/>
          <a:ln w="3175" cap="flat" cmpd="sng" algn="ctr">
            <a:solidFill>
              <a:schemeClr val="bg1"/>
            </a:solidFill>
            <a:prstDash val="solid"/>
          </a:ln>
          <a:effectLst/>
        </p:spPr>
      </p:cxnSp>
      <p:cxnSp>
        <p:nvCxnSpPr>
          <p:cNvPr id="14" name="Straight Connector 13"/>
          <p:cNvCxnSpPr/>
          <p:nvPr userDrawn="1"/>
        </p:nvCxnSpPr>
        <p:spPr>
          <a:xfrm>
            <a:off x="447675" y="6346825"/>
            <a:ext cx="8361363" cy="0"/>
          </a:xfrm>
          <a:prstGeom prst="line">
            <a:avLst/>
          </a:prstGeom>
          <a:noFill/>
          <a:ln w="3175" cap="flat" cmpd="sng" algn="ctr">
            <a:solidFill>
              <a:schemeClr val="bg1"/>
            </a:solidFill>
            <a:prstDash val="solid"/>
          </a:ln>
          <a:effectLst/>
        </p:spPr>
      </p:cxnSp>
      <p:pic>
        <p:nvPicPr>
          <p:cNvPr id="7" name="Picture 6" descr="Big Arrow.png"/>
          <p:cNvPicPr>
            <a:picLocks noChangeAspect="1"/>
          </p:cNvPicPr>
          <p:nvPr userDrawn="1"/>
        </p:nvPicPr>
        <p:blipFill>
          <a:blip r:embed="rId4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/>
                    </a14:imgEffect>
                    <a14:imgEffect>
                      <a14:colorTemperature colorTemp="11500"/>
                    </a14:imgEffect>
                    <a14:imgEffect>
                      <a14:saturation sat="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34038"/>
            <a:ext cx="2373460" cy="2724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8529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2B0B4B">
              <a:alpha val="6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Footer Placeholder 4"/>
          <p:cNvSpPr txBox="1">
            <a:spLocks/>
          </p:cNvSpPr>
          <p:nvPr userDrawn="1"/>
        </p:nvSpPr>
        <p:spPr>
          <a:xfrm>
            <a:off x="5913438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1100" kern="1200">
                <a:solidFill>
                  <a:srgbClr val="2B0B4B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www.ciltinternational.org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2" name="Slide Number Placeholder 5"/>
          <p:cNvSpPr txBox="1">
            <a:spLocks/>
          </p:cNvSpPr>
          <p:nvPr userDrawn="1"/>
        </p:nvSpPr>
        <p:spPr>
          <a:xfrm>
            <a:off x="457200" y="6356350"/>
            <a:ext cx="52070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100" kern="1200" smtClean="0">
                <a:solidFill>
                  <a:srgbClr val="AD874F"/>
                </a:solidFill>
                <a:latin typeface="Arial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1459B7-4644-D446-9AB4-E56C4356F8C1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altLang="zh-CN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宋体" panose="02010600030101010101" pitchFamily="2" charset="-122"/>
                <a:cs typeface="+mn-cs"/>
              </a:rPr>
              <a:t>International</a:t>
            </a:r>
            <a:r>
              <a:rPr kumimoji="0" lang="zh-CN" altLang="en-US" sz="11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altLang="zh-CN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宋体" panose="02010600030101010101" pitchFamily="2" charset="-122"/>
                <a:cs typeface="+mn-cs"/>
              </a:rPr>
              <a:t>Convention</a:t>
            </a:r>
            <a:r>
              <a:rPr kumimoji="0" lang="zh-CN" altLang="en-US" sz="11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altLang="zh-CN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宋体" panose="02010600030101010101" pitchFamily="2" charset="-122"/>
                <a:cs typeface="+mn-cs"/>
              </a:rPr>
              <a:t>2018</a:t>
            </a:r>
            <a:r>
              <a:rPr kumimoji="0" lang="zh-CN" altLang="en-US" sz="11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hr-HR" altLang="zh-CN" sz="11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宋体" panose="02010600030101010101" pitchFamily="2" charset="-122"/>
                <a:cs typeface="+mn-cs"/>
              </a:rPr>
              <a:t>Wroclaw | Poland</a:t>
            </a:r>
            <a:r>
              <a:rPr kumimoji="0" lang="en-US" altLang="zh-CN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宋体" panose="02010600030101010101" pitchFamily="2" charset="-122"/>
                <a:cs typeface="+mn-cs"/>
              </a:rPr>
              <a:t> </a:t>
            </a:r>
            <a:br>
              <a:rPr kumimoji="0" lang="en-US" altLang="zh-CN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宋体" panose="02010600030101010101" pitchFamily="2" charset="-122"/>
                <a:cs typeface="+mn-cs"/>
              </a:rPr>
            </a:br>
            <a:r>
              <a:rPr kumimoji="0" lang="en-US" altLang="zh-CN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宋体" panose="02010600030101010101" pitchFamily="2" charset="-122"/>
                <a:cs typeface="+mn-cs"/>
              </a:rPr>
              <a:t>Linking CEE and the World | Impact of the Electric Car Revolution 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447675" y="509588"/>
            <a:ext cx="8361363" cy="0"/>
          </a:xfrm>
          <a:prstGeom prst="line">
            <a:avLst/>
          </a:prstGeom>
          <a:noFill/>
          <a:ln w="3175" cap="flat" cmpd="sng" algn="ctr">
            <a:solidFill>
              <a:schemeClr val="bg1"/>
            </a:solidFill>
            <a:prstDash val="solid"/>
          </a:ln>
          <a:effectLst/>
        </p:spPr>
      </p:cxnSp>
      <p:cxnSp>
        <p:nvCxnSpPr>
          <p:cNvPr id="14" name="Straight Connector 13"/>
          <p:cNvCxnSpPr/>
          <p:nvPr userDrawn="1"/>
        </p:nvCxnSpPr>
        <p:spPr>
          <a:xfrm>
            <a:off x="447675" y="6346825"/>
            <a:ext cx="8361363" cy="0"/>
          </a:xfrm>
          <a:prstGeom prst="line">
            <a:avLst/>
          </a:prstGeom>
          <a:noFill/>
          <a:ln w="3175" cap="flat" cmpd="sng" algn="ctr">
            <a:solidFill>
              <a:schemeClr val="bg1"/>
            </a:solidFill>
            <a:prstDash val="solid"/>
          </a:ln>
          <a:effectLst/>
        </p:spPr>
      </p:cxnSp>
      <p:pic>
        <p:nvPicPr>
          <p:cNvPr id="7" name="Picture 6" descr="Big Arrow.png"/>
          <p:cNvPicPr>
            <a:picLocks noChangeAspect="1"/>
          </p:cNvPicPr>
          <p:nvPr userDrawn="1"/>
        </p:nvPicPr>
        <p:blipFill>
          <a:blip r:embed="rId4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/>
                    </a14:imgEffect>
                    <a14:imgEffect>
                      <a14:colorTemperature colorTemp="11500"/>
                    </a14:imgEffect>
                    <a14:imgEffect>
                      <a14:saturation sat="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591488"/>
            <a:ext cx="3153103" cy="361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1738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2B0B4B">
              <a:alpha val="6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Footer Placeholder 4"/>
          <p:cNvSpPr txBox="1">
            <a:spLocks/>
          </p:cNvSpPr>
          <p:nvPr userDrawn="1"/>
        </p:nvSpPr>
        <p:spPr>
          <a:xfrm>
            <a:off x="5913438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1100" kern="1200">
                <a:solidFill>
                  <a:srgbClr val="2B0B4B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www.ciltinternational.org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2" name="Slide Number Placeholder 5"/>
          <p:cNvSpPr txBox="1">
            <a:spLocks/>
          </p:cNvSpPr>
          <p:nvPr userDrawn="1"/>
        </p:nvSpPr>
        <p:spPr>
          <a:xfrm>
            <a:off x="457200" y="6356350"/>
            <a:ext cx="52070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100" kern="1200" smtClean="0">
                <a:solidFill>
                  <a:srgbClr val="AD874F"/>
                </a:solidFill>
                <a:latin typeface="Arial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1459B7-4644-D446-9AB4-E56C4356F8C1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altLang="zh-CN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宋体" panose="02010600030101010101" pitchFamily="2" charset="-122"/>
                <a:cs typeface="+mn-cs"/>
              </a:rPr>
              <a:t>International</a:t>
            </a:r>
            <a:r>
              <a:rPr kumimoji="0" lang="zh-CN" altLang="en-US" sz="11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altLang="zh-CN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宋体" panose="02010600030101010101" pitchFamily="2" charset="-122"/>
                <a:cs typeface="+mn-cs"/>
              </a:rPr>
              <a:t>Convention</a:t>
            </a:r>
            <a:r>
              <a:rPr kumimoji="0" lang="zh-CN" altLang="en-US" sz="11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altLang="zh-CN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宋体" panose="02010600030101010101" pitchFamily="2" charset="-122"/>
                <a:cs typeface="+mn-cs"/>
              </a:rPr>
              <a:t>2018</a:t>
            </a:r>
            <a:r>
              <a:rPr kumimoji="0" lang="zh-CN" altLang="en-US" sz="11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hr-HR" altLang="zh-CN" sz="11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宋体" panose="02010600030101010101" pitchFamily="2" charset="-122"/>
                <a:cs typeface="+mn-cs"/>
              </a:rPr>
              <a:t>Wroclaw | Poland</a:t>
            </a:r>
            <a:r>
              <a:rPr kumimoji="0" lang="en-US" altLang="zh-CN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宋体" panose="02010600030101010101" pitchFamily="2" charset="-122"/>
                <a:cs typeface="+mn-cs"/>
              </a:rPr>
              <a:t> </a:t>
            </a:r>
            <a:br>
              <a:rPr kumimoji="0" lang="en-US" altLang="zh-CN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宋体" panose="02010600030101010101" pitchFamily="2" charset="-122"/>
                <a:cs typeface="+mn-cs"/>
              </a:rPr>
            </a:br>
            <a:r>
              <a:rPr kumimoji="0" lang="en-US" altLang="zh-CN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宋体" panose="02010600030101010101" pitchFamily="2" charset="-122"/>
                <a:cs typeface="+mn-cs"/>
              </a:rPr>
              <a:t>Linking CEE and the World | Impact of the Electric Car Revolution 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447675" y="509588"/>
            <a:ext cx="8361363" cy="0"/>
          </a:xfrm>
          <a:prstGeom prst="line">
            <a:avLst/>
          </a:prstGeom>
          <a:noFill/>
          <a:ln w="3175" cap="flat" cmpd="sng" algn="ctr">
            <a:solidFill>
              <a:schemeClr val="bg1"/>
            </a:solidFill>
            <a:prstDash val="solid"/>
          </a:ln>
          <a:effectLst/>
        </p:spPr>
      </p:cxnSp>
      <p:cxnSp>
        <p:nvCxnSpPr>
          <p:cNvPr id="14" name="Straight Connector 13"/>
          <p:cNvCxnSpPr/>
          <p:nvPr userDrawn="1"/>
        </p:nvCxnSpPr>
        <p:spPr>
          <a:xfrm>
            <a:off x="447675" y="6346825"/>
            <a:ext cx="8361363" cy="0"/>
          </a:xfrm>
          <a:prstGeom prst="line">
            <a:avLst/>
          </a:prstGeom>
          <a:noFill/>
          <a:ln w="3175" cap="flat" cmpd="sng" algn="ctr">
            <a:solidFill>
              <a:schemeClr val="bg1"/>
            </a:solidFill>
            <a:prstDash val="solid"/>
          </a:ln>
          <a:effectLst/>
        </p:spPr>
      </p:cxnSp>
      <p:pic>
        <p:nvPicPr>
          <p:cNvPr id="7" name="Picture 6" descr="Big Arrow.png"/>
          <p:cNvPicPr>
            <a:picLocks noChangeAspect="1"/>
          </p:cNvPicPr>
          <p:nvPr userDrawn="1"/>
        </p:nvPicPr>
        <p:blipFill>
          <a:blip r:embed="rId4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/>
                    </a14:imgEffect>
                    <a14:imgEffect>
                      <a14:colorTemperature colorTemp="11500"/>
                    </a14:imgEffect>
                    <a14:imgEffect>
                      <a14:saturation sat="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076" y="634038"/>
            <a:ext cx="3358054" cy="3854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1409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2B0B4B">
              <a:alpha val="6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Footer Placeholder 4"/>
          <p:cNvSpPr txBox="1">
            <a:spLocks/>
          </p:cNvSpPr>
          <p:nvPr userDrawn="1"/>
        </p:nvSpPr>
        <p:spPr>
          <a:xfrm>
            <a:off x="5913438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1100" kern="1200">
                <a:solidFill>
                  <a:srgbClr val="2B0B4B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www.ciltinternational.org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2" name="Slide Number Placeholder 5"/>
          <p:cNvSpPr txBox="1">
            <a:spLocks/>
          </p:cNvSpPr>
          <p:nvPr userDrawn="1"/>
        </p:nvSpPr>
        <p:spPr>
          <a:xfrm>
            <a:off x="457200" y="6356350"/>
            <a:ext cx="52070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100" kern="1200" smtClean="0">
                <a:solidFill>
                  <a:srgbClr val="AD874F"/>
                </a:solidFill>
                <a:latin typeface="Arial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1459B7-4644-D446-9AB4-E56C4356F8C1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altLang="zh-CN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宋体" panose="02010600030101010101" pitchFamily="2" charset="-122"/>
                <a:cs typeface="+mn-cs"/>
              </a:rPr>
              <a:t>International</a:t>
            </a:r>
            <a:r>
              <a:rPr kumimoji="0" lang="zh-CN" altLang="en-US" sz="11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altLang="zh-CN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宋体" panose="02010600030101010101" pitchFamily="2" charset="-122"/>
                <a:cs typeface="+mn-cs"/>
              </a:rPr>
              <a:t>Convention</a:t>
            </a:r>
            <a:r>
              <a:rPr kumimoji="0" lang="zh-CN" altLang="en-US" sz="11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altLang="zh-CN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宋体" panose="02010600030101010101" pitchFamily="2" charset="-122"/>
                <a:cs typeface="+mn-cs"/>
              </a:rPr>
              <a:t>2018</a:t>
            </a:r>
            <a:r>
              <a:rPr kumimoji="0" lang="zh-CN" altLang="en-US" sz="11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hr-HR" altLang="zh-CN" sz="11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宋体" panose="02010600030101010101" pitchFamily="2" charset="-122"/>
                <a:cs typeface="+mn-cs"/>
              </a:rPr>
              <a:t>Wroclaw | Poland</a:t>
            </a:r>
            <a:r>
              <a:rPr kumimoji="0" lang="en-US" altLang="zh-CN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宋体" panose="02010600030101010101" pitchFamily="2" charset="-122"/>
                <a:cs typeface="+mn-cs"/>
              </a:rPr>
              <a:t> </a:t>
            </a:r>
            <a:br>
              <a:rPr kumimoji="0" lang="en-US" altLang="zh-CN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宋体" panose="02010600030101010101" pitchFamily="2" charset="-122"/>
                <a:cs typeface="+mn-cs"/>
              </a:rPr>
            </a:br>
            <a:r>
              <a:rPr kumimoji="0" lang="en-US" altLang="zh-CN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宋体" panose="02010600030101010101" pitchFamily="2" charset="-122"/>
                <a:cs typeface="+mn-cs"/>
              </a:rPr>
              <a:t>Linking CEE and the World | Impact of the Electric Car Revolution 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447675" y="509588"/>
            <a:ext cx="8361363" cy="0"/>
          </a:xfrm>
          <a:prstGeom prst="line">
            <a:avLst/>
          </a:prstGeom>
          <a:noFill/>
          <a:ln w="3175" cap="flat" cmpd="sng" algn="ctr">
            <a:solidFill>
              <a:schemeClr val="bg1"/>
            </a:solidFill>
            <a:prstDash val="solid"/>
          </a:ln>
          <a:effectLst/>
        </p:spPr>
      </p:cxnSp>
      <p:cxnSp>
        <p:nvCxnSpPr>
          <p:cNvPr id="14" name="Straight Connector 13"/>
          <p:cNvCxnSpPr/>
          <p:nvPr userDrawn="1"/>
        </p:nvCxnSpPr>
        <p:spPr>
          <a:xfrm>
            <a:off x="447675" y="6346825"/>
            <a:ext cx="8361363" cy="0"/>
          </a:xfrm>
          <a:prstGeom prst="line">
            <a:avLst/>
          </a:prstGeom>
          <a:noFill/>
          <a:ln w="3175" cap="flat" cmpd="sng" algn="ctr">
            <a:solidFill>
              <a:schemeClr val="bg1"/>
            </a:solidFill>
            <a:prstDash val="solid"/>
          </a:ln>
          <a:effectLst/>
        </p:spPr>
      </p:cxnSp>
      <p:pic>
        <p:nvPicPr>
          <p:cNvPr id="7" name="Picture 6" descr="Big Arrow.png"/>
          <p:cNvPicPr>
            <a:picLocks noChangeAspect="1"/>
          </p:cNvPicPr>
          <p:nvPr userDrawn="1"/>
        </p:nvPicPr>
        <p:blipFill>
          <a:blip r:embed="rId4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/>
                    </a14:imgEffect>
                    <a14:imgEffect>
                      <a14:colorTemperature colorTemp="11500"/>
                    </a14:imgEffect>
                    <a14:imgEffect>
                      <a14:saturation sat="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860" y="2789620"/>
            <a:ext cx="2980469" cy="3420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54637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2B0B4B">
              <a:alpha val="6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Footer Placeholder 4"/>
          <p:cNvSpPr txBox="1">
            <a:spLocks/>
          </p:cNvSpPr>
          <p:nvPr userDrawn="1"/>
        </p:nvSpPr>
        <p:spPr>
          <a:xfrm>
            <a:off x="5913438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1100" kern="1200">
                <a:solidFill>
                  <a:srgbClr val="2B0B4B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www.ciltinternational.org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2" name="Slide Number Placeholder 5"/>
          <p:cNvSpPr txBox="1">
            <a:spLocks/>
          </p:cNvSpPr>
          <p:nvPr userDrawn="1"/>
        </p:nvSpPr>
        <p:spPr>
          <a:xfrm>
            <a:off x="457200" y="6356350"/>
            <a:ext cx="52070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100" kern="1200" smtClean="0">
                <a:solidFill>
                  <a:srgbClr val="AD874F"/>
                </a:solidFill>
                <a:latin typeface="Arial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1459B7-4644-D446-9AB4-E56C4356F8C1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altLang="zh-CN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宋体" panose="02010600030101010101" pitchFamily="2" charset="-122"/>
                <a:cs typeface="+mn-cs"/>
              </a:rPr>
              <a:t>International</a:t>
            </a:r>
            <a:r>
              <a:rPr kumimoji="0" lang="zh-CN" altLang="en-US" sz="11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altLang="zh-CN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宋体" panose="02010600030101010101" pitchFamily="2" charset="-122"/>
                <a:cs typeface="+mn-cs"/>
              </a:rPr>
              <a:t>Convention</a:t>
            </a:r>
            <a:r>
              <a:rPr kumimoji="0" lang="zh-CN" altLang="en-US" sz="11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altLang="zh-CN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宋体" panose="02010600030101010101" pitchFamily="2" charset="-122"/>
                <a:cs typeface="+mn-cs"/>
              </a:rPr>
              <a:t>2018</a:t>
            </a:r>
            <a:r>
              <a:rPr kumimoji="0" lang="zh-CN" altLang="en-US" sz="11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hr-HR" altLang="zh-CN" sz="11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宋体" panose="02010600030101010101" pitchFamily="2" charset="-122"/>
                <a:cs typeface="+mn-cs"/>
              </a:rPr>
              <a:t>Wroclaw | Poland</a:t>
            </a:r>
            <a:r>
              <a:rPr kumimoji="0" lang="en-US" altLang="zh-CN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宋体" panose="02010600030101010101" pitchFamily="2" charset="-122"/>
                <a:cs typeface="+mn-cs"/>
              </a:rPr>
              <a:t> </a:t>
            </a:r>
            <a:br>
              <a:rPr kumimoji="0" lang="en-US" altLang="zh-CN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宋体" panose="02010600030101010101" pitchFamily="2" charset="-122"/>
                <a:cs typeface="+mn-cs"/>
              </a:rPr>
            </a:br>
            <a:r>
              <a:rPr kumimoji="0" lang="en-US" altLang="zh-CN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宋体" panose="02010600030101010101" pitchFamily="2" charset="-122"/>
                <a:cs typeface="+mn-cs"/>
              </a:rPr>
              <a:t>Linking CEE and the World | Impact of the Electric Car Revolution 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447675" y="509588"/>
            <a:ext cx="8361363" cy="0"/>
          </a:xfrm>
          <a:prstGeom prst="line">
            <a:avLst/>
          </a:prstGeom>
          <a:noFill/>
          <a:ln w="3175" cap="flat" cmpd="sng" algn="ctr">
            <a:solidFill>
              <a:schemeClr val="bg1"/>
            </a:solidFill>
            <a:prstDash val="solid"/>
          </a:ln>
          <a:effectLst/>
        </p:spPr>
      </p:cxnSp>
      <p:cxnSp>
        <p:nvCxnSpPr>
          <p:cNvPr id="14" name="Straight Connector 13"/>
          <p:cNvCxnSpPr/>
          <p:nvPr userDrawn="1"/>
        </p:nvCxnSpPr>
        <p:spPr>
          <a:xfrm>
            <a:off x="447675" y="6346825"/>
            <a:ext cx="8361363" cy="0"/>
          </a:xfrm>
          <a:prstGeom prst="line">
            <a:avLst/>
          </a:prstGeom>
          <a:noFill/>
          <a:ln w="3175" cap="flat" cmpd="sng" algn="ctr">
            <a:solidFill>
              <a:schemeClr val="bg1"/>
            </a:solidFill>
            <a:prstDash val="solid"/>
          </a:ln>
          <a:effectLst/>
        </p:spPr>
      </p:cxnSp>
      <p:pic>
        <p:nvPicPr>
          <p:cNvPr id="7" name="Picture 6" descr="Big Arrow.png"/>
          <p:cNvPicPr>
            <a:picLocks noChangeAspect="1"/>
          </p:cNvPicPr>
          <p:nvPr userDrawn="1"/>
        </p:nvPicPr>
        <p:blipFill>
          <a:blip r:embed="rId4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/>
                    </a14:imgEffect>
                    <a14:imgEffect>
                      <a14:colorTemperature colorTemp="11500"/>
                    </a14:imgEffect>
                    <a14:imgEffect>
                      <a14:saturation sat="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75" y="667243"/>
            <a:ext cx="3113780" cy="3573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02876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2B0B4B">
              <a:alpha val="6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Footer Placeholder 4"/>
          <p:cNvSpPr txBox="1">
            <a:spLocks/>
          </p:cNvSpPr>
          <p:nvPr userDrawn="1"/>
        </p:nvSpPr>
        <p:spPr>
          <a:xfrm>
            <a:off x="5913438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1100" kern="1200">
                <a:solidFill>
                  <a:srgbClr val="2B0B4B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www.ciltinternational.org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2" name="Slide Number Placeholder 5"/>
          <p:cNvSpPr txBox="1">
            <a:spLocks/>
          </p:cNvSpPr>
          <p:nvPr userDrawn="1"/>
        </p:nvSpPr>
        <p:spPr>
          <a:xfrm>
            <a:off x="457200" y="6356350"/>
            <a:ext cx="52070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100" kern="1200" smtClean="0">
                <a:solidFill>
                  <a:srgbClr val="AD874F"/>
                </a:solidFill>
                <a:latin typeface="Arial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1459B7-4644-D446-9AB4-E56C4356F8C1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altLang="zh-CN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宋体" panose="02010600030101010101" pitchFamily="2" charset="-122"/>
                <a:cs typeface="+mn-cs"/>
              </a:rPr>
              <a:t>International</a:t>
            </a:r>
            <a:r>
              <a:rPr kumimoji="0" lang="zh-CN" altLang="en-US" sz="11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altLang="zh-CN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宋体" panose="02010600030101010101" pitchFamily="2" charset="-122"/>
                <a:cs typeface="+mn-cs"/>
              </a:rPr>
              <a:t>Convention</a:t>
            </a:r>
            <a:r>
              <a:rPr kumimoji="0" lang="zh-CN" altLang="en-US" sz="11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altLang="zh-CN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宋体" panose="02010600030101010101" pitchFamily="2" charset="-122"/>
                <a:cs typeface="+mn-cs"/>
              </a:rPr>
              <a:t>2018</a:t>
            </a:r>
            <a:r>
              <a:rPr kumimoji="0" lang="zh-CN" altLang="en-US" sz="11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hr-HR" altLang="zh-CN" sz="11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宋体" panose="02010600030101010101" pitchFamily="2" charset="-122"/>
                <a:cs typeface="+mn-cs"/>
              </a:rPr>
              <a:t>Wroclaw | Poland</a:t>
            </a:r>
            <a:r>
              <a:rPr kumimoji="0" lang="en-US" altLang="zh-CN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宋体" panose="02010600030101010101" pitchFamily="2" charset="-122"/>
                <a:cs typeface="+mn-cs"/>
              </a:rPr>
              <a:t> </a:t>
            </a:r>
            <a:br>
              <a:rPr kumimoji="0" lang="en-US" altLang="zh-CN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宋体" panose="02010600030101010101" pitchFamily="2" charset="-122"/>
                <a:cs typeface="+mn-cs"/>
              </a:rPr>
            </a:br>
            <a:r>
              <a:rPr kumimoji="0" lang="en-US" altLang="zh-CN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宋体" panose="02010600030101010101" pitchFamily="2" charset="-122"/>
                <a:cs typeface="+mn-cs"/>
              </a:rPr>
              <a:t>Linking CEE and the World | Impact of the Electric Car Revolution 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447675" y="509588"/>
            <a:ext cx="8361363" cy="0"/>
          </a:xfrm>
          <a:prstGeom prst="line">
            <a:avLst/>
          </a:prstGeom>
          <a:noFill/>
          <a:ln w="3175" cap="flat" cmpd="sng" algn="ctr">
            <a:solidFill>
              <a:schemeClr val="bg1"/>
            </a:solidFill>
            <a:prstDash val="solid"/>
          </a:ln>
          <a:effectLst/>
        </p:spPr>
      </p:cxnSp>
      <p:cxnSp>
        <p:nvCxnSpPr>
          <p:cNvPr id="14" name="Straight Connector 13"/>
          <p:cNvCxnSpPr/>
          <p:nvPr userDrawn="1"/>
        </p:nvCxnSpPr>
        <p:spPr>
          <a:xfrm>
            <a:off x="447675" y="6346825"/>
            <a:ext cx="8361363" cy="0"/>
          </a:xfrm>
          <a:prstGeom prst="line">
            <a:avLst/>
          </a:prstGeom>
          <a:noFill/>
          <a:ln w="3175" cap="flat" cmpd="sng" algn="ctr">
            <a:solidFill>
              <a:schemeClr val="bg1"/>
            </a:solidFill>
            <a:prstDash val="solid"/>
          </a:ln>
          <a:effectLst/>
        </p:spPr>
      </p:cxnSp>
      <p:pic>
        <p:nvPicPr>
          <p:cNvPr id="7" name="Picture 6" descr="Big Arrow.png"/>
          <p:cNvPicPr>
            <a:picLocks noChangeAspect="1"/>
          </p:cNvPicPr>
          <p:nvPr userDrawn="1"/>
        </p:nvPicPr>
        <p:blipFill>
          <a:blip r:embed="rId4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/>
                    </a14:imgEffect>
                    <a14:imgEffect>
                      <a14:colorTemperature colorTemp="11500"/>
                    </a14:imgEffect>
                    <a14:imgEffect>
                      <a14:saturation sat="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0984" y="1501983"/>
            <a:ext cx="3358054" cy="3854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02821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Picture 6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0" name="Rectangle 79"/>
          <p:cNvSpPr>
            <a:spLocks noChangeArrowheads="1"/>
          </p:cNvSpPr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2B0B4B">
              <a:alpha val="38000"/>
            </a:srgbClr>
          </a:solidFill>
          <a:ln>
            <a:noFill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lt1"/>
              </a:solidFill>
              <a:latin typeface="+mn-lt"/>
              <a:ea typeface="+mn-ea"/>
            </a:endParaRPr>
          </a:p>
        </p:txBody>
      </p:sp>
      <p:cxnSp>
        <p:nvCxnSpPr>
          <p:cNvPr id="48" name="Straight Connector 47"/>
          <p:cNvCxnSpPr/>
          <p:nvPr userDrawn="1"/>
        </p:nvCxnSpPr>
        <p:spPr>
          <a:xfrm>
            <a:off x="439738" y="500063"/>
            <a:ext cx="8323262" cy="0"/>
          </a:xfrm>
          <a:prstGeom prst="line">
            <a:avLst/>
          </a:prstGeom>
          <a:noFill/>
          <a:ln w="12700" cap="flat" cmpd="sng" algn="ctr">
            <a:solidFill>
              <a:sysClr val="window" lastClr="FFFFFF"/>
            </a:solidFill>
            <a:prstDash val="solid"/>
          </a:ln>
          <a:effectLst/>
        </p:spPr>
      </p:cxnSp>
      <p:pic>
        <p:nvPicPr>
          <p:cNvPr id="49" name="Picture 12" descr="CILT_Logo_GOLD&amp;WHITE.png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738" y="712788"/>
            <a:ext cx="244792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6" name="Straight Connector 55"/>
          <p:cNvCxnSpPr/>
          <p:nvPr userDrawn="1"/>
        </p:nvCxnSpPr>
        <p:spPr>
          <a:xfrm>
            <a:off x="439738" y="6279271"/>
            <a:ext cx="8323262" cy="0"/>
          </a:xfrm>
          <a:prstGeom prst="line">
            <a:avLst/>
          </a:prstGeom>
          <a:noFill/>
          <a:ln w="12700" cap="flat" cmpd="sng" algn="ctr">
            <a:solidFill>
              <a:sysClr val="window" lastClr="FFFFFF"/>
            </a:solidFill>
            <a:prstDash val="solid"/>
          </a:ln>
          <a:effectLst/>
        </p:spPr>
      </p:cxnSp>
      <p:cxnSp>
        <p:nvCxnSpPr>
          <p:cNvPr id="71" name="Straight Connector 70"/>
          <p:cNvCxnSpPr/>
          <p:nvPr userDrawn="1"/>
        </p:nvCxnSpPr>
        <p:spPr>
          <a:xfrm>
            <a:off x="439738" y="4056771"/>
            <a:ext cx="8323262" cy="0"/>
          </a:xfrm>
          <a:prstGeom prst="line">
            <a:avLst/>
          </a:prstGeom>
          <a:noFill/>
          <a:ln w="12700" cap="flat" cmpd="sng" algn="ctr">
            <a:solidFill>
              <a:sysClr val="window" lastClr="FFFFFF"/>
            </a:solidFill>
            <a:prstDash val="solid"/>
          </a:ln>
          <a:effectLst/>
        </p:spPr>
      </p:cxnSp>
      <p:sp>
        <p:nvSpPr>
          <p:cNvPr id="77" name="Footer Placeholder 3"/>
          <p:cNvSpPr txBox="1">
            <a:spLocks/>
          </p:cNvSpPr>
          <p:nvPr userDrawn="1"/>
        </p:nvSpPr>
        <p:spPr bwMode="auto">
          <a:xfrm>
            <a:off x="6005513" y="6346825"/>
            <a:ext cx="28956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defTabSz="457200" rtl="0" eaLnBrk="1" fontAlgn="auto" hangingPunct="1">
              <a:spcBef>
                <a:spcPts val="0"/>
              </a:spcBef>
              <a:spcAft>
                <a:spcPts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Arial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00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ciltinternational.org</a:t>
            </a:r>
          </a:p>
        </p:txBody>
      </p:sp>
      <p:sp>
        <p:nvSpPr>
          <p:cNvPr id="78" name="Slide Number Placeholder 5"/>
          <p:cNvSpPr txBox="1">
            <a:spLocks/>
          </p:cNvSpPr>
          <p:nvPr userDrawn="1"/>
        </p:nvSpPr>
        <p:spPr bwMode="auto">
          <a:xfrm>
            <a:off x="377825" y="6356350"/>
            <a:ext cx="4821238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fld id="{0B4B77C5-4C66-4BFC-ACA3-11E8B2E0E658}" type="slidenum">
              <a:rPr lang="en-US" altLang="en-US" sz="1000" smtClean="0">
                <a:solidFill>
                  <a:srgbClr val="AD874F"/>
                </a:solidFill>
                <a:latin typeface="Arial" panose="020B0604020202020204" pitchFamily="34" charset="0"/>
              </a:rPr>
              <a:t>‹#›</a:t>
            </a:fld>
            <a:r>
              <a:rPr lang="en-US" altLang="en-US" sz="1000" dirty="0" smtClean="0">
                <a:solidFill>
                  <a:srgbClr val="AD874F"/>
                </a:solidFill>
                <a:latin typeface="Arial" panose="020B0604020202020204" pitchFamily="34" charset="0"/>
              </a:rPr>
              <a:t> </a:t>
            </a:r>
            <a:r>
              <a:rPr lang="en-US" altLang="zh-CN" sz="1000" dirty="0" smtClean="0">
                <a:solidFill>
                  <a:srgbClr val="FFFFFF"/>
                </a:solidFill>
                <a:latin typeface="Arial" panose="020B0604020202020204" pitchFamily="34" charset="0"/>
              </a:rPr>
              <a:t>International</a:t>
            </a:r>
            <a:r>
              <a:rPr lang="zh-CN" altLang="en-US" sz="1000" dirty="0" smtClean="0">
                <a:solidFill>
                  <a:srgbClr val="FFFFFF"/>
                </a:solidFill>
                <a:latin typeface="Arial" panose="020B0604020202020204" pitchFamily="34" charset="0"/>
              </a:rPr>
              <a:t> </a:t>
            </a:r>
            <a:r>
              <a:rPr lang="en-US" altLang="zh-CN" sz="1000" dirty="0" smtClean="0">
                <a:solidFill>
                  <a:srgbClr val="FFFFFF"/>
                </a:solidFill>
                <a:latin typeface="Arial" panose="020B0604020202020204" pitchFamily="34" charset="0"/>
              </a:rPr>
              <a:t>Convention</a:t>
            </a:r>
            <a:r>
              <a:rPr lang="zh-CN" altLang="en-US" sz="1000" dirty="0" smtClean="0">
                <a:solidFill>
                  <a:srgbClr val="FFFFFF"/>
                </a:solidFill>
                <a:latin typeface="Arial" panose="020B0604020202020204" pitchFamily="34" charset="0"/>
              </a:rPr>
              <a:t> </a:t>
            </a:r>
            <a:r>
              <a:rPr lang="en-US" altLang="zh-CN" sz="1000" dirty="0" smtClean="0">
                <a:solidFill>
                  <a:srgbClr val="FFFFFF"/>
                </a:solidFill>
                <a:latin typeface="Arial" panose="020B0604020202020204" pitchFamily="34" charset="0"/>
              </a:rPr>
              <a:t>2018</a:t>
            </a:r>
            <a:r>
              <a:rPr lang="zh-CN" altLang="en-US" sz="1000" dirty="0" smtClean="0">
                <a:solidFill>
                  <a:srgbClr val="FFFFFF"/>
                </a:solidFill>
                <a:latin typeface="Arial" panose="020B0604020202020204" pitchFamily="34" charset="0"/>
              </a:rPr>
              <a:t> </a:t>
            </a:r>
            <a:r>
              <a:rPr lang="hr-HR" altLang="zh-CN" sz="1000" dirty="0" smtClean="0">
                <a:solidFill>
                  <a:srgbClr val="FFFFFF"/>
                </a:solidFill>
                <a:latin typeface="Arial" panose="020B0604020202020204" pitchFamily="34" charset="0"/>
              </a:rPr>
              <a:t>Wroclaw</a:t>
            </a:r>
            <a:r>
              <a:rPr lang="en-US" altLang="zh-CN" sz="1000" dirty="0" smtClean="0">
                <a:solidFill>
                  <a:srgbClr val="AD874F"/>
                </a:solidFill>
                <a:latin typeface="Arial" panose="020B0604020202020204" pitchFamily="34" charset="0"/>
              </a:rPr>
              <a:t> | </a:t>
            </a:r>
            <a:r>
              <a:rPr lang="hr-HR" altLang="zh-CN" sz="1000" dirty="0" smtClean="0">
                <a:solidFill>
                  <a:srgbClr val="FFFFFF"/>
                </a:solidFill>
                <a:latin typeface="Arial" panose="020B0604020202020204" pitchFamily="34" charset="0"/>
              </a:rPr>
              <a:t>Poland</a:t>
            </a:r>
            <a:r>
              <a:rPr lang="en-US" altLang="zh-CN" sz="1000" dirty="0" smtClean="0">
                <a:solidFill>
                  <a:srgbClr val="FFFFFF"/>
                </a:solidFill>
                <a:latin typeface="Arial" panose="020B0604020202020204" pitchFamily="34" charset="0"/>
              </a:rPr>
              <a:t> </a:t>
            </a:r>
            <a:br>
              <a:rPr lang="en-US" altLang="zh-CN" sz="1000" dirty="0" smtClean="0">
                <a:solidFill>
                  <a:srgbClr val="FFFFFF"/>
                </a:solidFill>
                <a:latin typeface="Arial" panose="020B0604020202020204" pitchFamily="34" charset="0"/>
              </a:rPr>
            </a:br>
            <a:r>
              <a:rPr lang="en-US" altLang="zh-CN" sz="1000" dirty="0" smtClean="0">
                <a:solidFill>
                  <a:srgbClr val="FFFFFF"/>
                </a:solidFill>
                <a:latin typeface="Arial" panose="020B0604020202020204" pitchFamily="34" charset="0"/>
              </a:rPr>
              <a:t>Linking CEE to the World</a:t>
            </a:r>
            <a:r>
              <a:rPr lang="en-US" altLang="zh-CN" sz="1000" dirty="0" smtClean="0">
                <a:solidFill>
                  <a:srgbClr val="AD874F"/>
                </a:solidFill>
                <a:latin typeface="Arial" panose="020B0604020202020204" pitchFamily="34" charset="0"/>
              </a:rPr>
              <a:t> | </a:t>
            </a:r>
            <a:r>
              <a:rPr lang="en-US" altLang="zh-CN" sz="1000" dirty="0" smtClean="0">
                <a:solidFill>
                  <a:srgbClr val="FFFFFF"/>
                </a:solidFill>
                <a:latin typeface="Arial" panose="020B0604020202020204" pitchFamily="34" charset="0"/>
              </a:rPr>
              <a:t>Impact of the Electric Car Revolution </a:t>
            </a:r>
            <a:endParaRPr lang="en-GB" altLang="en-US" sz="10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86070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9" r:id="rId2"/>
  </p:sldLayoutIdLst>
  <p:timing>
    <p:tnLst>
      <p:par>
        <p:cTn id="1" dur="indefinite" restart="never" nodeType="tmRoot"/>
      </p:par>
    </p:tnLst>
  </p:timing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5" descr="pexels-photo-409701.jpe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57" t="48279" r="46062" b="1427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 20"/>
          <p:cNvSpPr>
            <a:spLocks noChangeArrowheads="1"/>
          </p:cNvSpPr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2B0B4B">
              <a:alpha val="21960"/>
            </a:srgbClr>
          </a:solidFill>
          <a:ln>
            <a:noFill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4572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MS PGothic" panose="020B0600070205080204" pitchFamily="34" charset="-128"/>
            </a:endParaRPr>
          </a:p>
        </p:txBody>
      </p:sp>
      <p:cxnSp>
        <p:nvCxnSpPr>
          <p:cNvPr id="22" name="Straight Connector 21"/>
          <p:cNvCxnSpPr/>
          <p:nvPr userDrawn="1"/>
        </p:nvCxnSpPr>
        <p:spPr>
          <a:xfrm>
            <a:off x="439738" y="500063"/>
            <a:ext cx="8323262" cy="0"/>
          </a:xfrm>
          <a:prstGeom prst="line">
            <a:avLst/>
          </a:prstGeom>
          <a:noFill/>
          <a:ln w="12700" cap="flat" cmpd="sng" algn="ctr">
            <a:solidFill>
              <a:sysClr val="window" lastClr="FFFFFF"/>
            </a:solidFill>
            <a:prstDash val="solid"/>
          </a:ln>
          <a:effectLst/>
        </p:spPr>
      </p:cxnSp>
      <p:sp>
        <p:nvSpPr>
          <p:cNvPr id="24" name="Footer Placeholder 3"/>
          <p:cNvSpPr txBox="1">
            <a:spLocks/>
          </p:cNvSpPr>
          <p:nvPr userDrawn="1"/>
        </p:nvSpPr>
        <p:spPr bwMode="auto">
          <a:xfrm>
            <a:off x="6005513" y="6346825"/>
            <a:ext cx="28956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defTabSz="457200" rtl="0" eaLnBrk="1" fontAlgn="auto" hangingPunct="1">
              <a:spcBef>
                <a:spcPts val="0"/>
              </a:spcBef>
              <a:spcAft>
                <a:spcPts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Arial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00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ciltinternational.org</a:t>
            </a:r>
          </a:p>
        </p:txBody>
      </p:sp>
      <p:cxnSp>
        <p:nvCxnSpPr>
          <p:cNvPr id="25" name="Straight Connector 24"/>
          <p:cNvCxnSpPr/>
          <p:nvPr userDrawn="1"/>
        </p:nvCxnSpPr>
        <p:spPr>
          <a:xfrm>
            <a:off x="439738" y="4056771"/>
            <a:ext cx="8323262" cy="0"/>
          </a:xfrm>
          <a:prstGeom prst="line">
            <a:avLst/>
          </a:prstGeom>
          <a:noFill/>
          <a:ln w="12700" cap="flat" cmpd="sng" algn="ctr">
            <a:solidFill>
              <a:sysClr val="window" lastClr="FFFFFF"/>
            </a:solidFill>
            <a:prstDash val="solid"/>
          </a:ln>
          <a:effectLst/>
        </p:spPr>
      </p:cxnSp>
      <p:sp>
        <p:nvSpPr>
          <p:cNvPr id="26" name="Slide Number Placeholder 5"/>
          <p:cNvSpPr txBox="1">
            <a:spLocks/>
          </p:cNvSpPr>
          <p:nvPr userDrawn="1"/>
        </p:nvSpPr>
        <p:spPr bwMode="auto">
          <a:xfrm>
            <a:off x="377825" y="6356350"/>
            <a:ext cx="4821238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fld id="{0B4B77C5-4C66-4BFC-ACA3-11E8B2E0E658}" type="slidenum">
              <a:rPr lang="en-US" altLang="en-US" sz="1000" smtClean="0">
                <a:solidFill>
                  <a:srgbClr val="AD874F"/>
                </a:solidFill>
                <a:latin typeface="Arial" panose="020B0604020202020204" pitchFamily="34" charset="0"/>
              </a:rPr>
              <a:t>‹#›</a:t>
            </a:fld>
            <a:r>
              <a:rPr lang="en-US" altLang="en-US" sz="1000" dirty="0" smtClean="0">
                <a:solidFill>
                  <a:srgbClr val="AD874F"/>
                </a:solidFill>
                <a:latin typeface="Arial" panose="020B0604020202020204" pitchFamily="34" charset="0"/>
              </a:rPr>
              <a:t> </a:t>
            </a:r>
            <a:r>
              <a:rPr lang="en-US" altLang="zh-CN" sz="1000" dirty="0" smtClean="0">
                <a:solidFill>
                  <a:srgbClr val="FFFFFF"/>
                </a:solidFill>
                <a:latin typeface="Arial" panose="020B0604020202020204" pitchFamily="34" charset="0"/>
              </a:rPr>
              <a:t>International</a:t>
            </a:r>
            <a:r>
              <a:rPr lang="zh-CN" altLang="en-US" sz="1000" dirty="0" smtClean="0">
                <a:solidFill>
                  <a:srgbClr val="FFFFFF"/>
                </a:solidFill>
                <a:latin typeface="Arial" panose="020B0604020202020204" pitchFamily="34" charset="0"/>
              </a:rPr>
              <a:t> </a:t>
            </a:r>
            <a:r>
              <a:rPr lang="en-US" altLang="zh-CN" sz="1000" dirty="0" smtClean="0">
                <a:solidFill>
                  <a:srgbClr val="FFFFFF"/>
                </a:solidFill>
                <a:latin typeface="Arial" panose="020B0604020202020204" pitchFamily="34" charset="0"/>
              </a:rPr>
              <a:t>Convention</a:t>
            </a:r>
            <a:r>
              <a:rPr lang="zh-CN" altLang="en-US" sz="1000" dirty="0" smtClean="0">
                <a:solidFill>
                  <a:srgbClr val="FFFFFF"/>
                </a:solidFill>
                <a:latin typeface="Arial" panose="020B0604020202020204" pitchFamily="34" charset="0"/>
              </a:rPr>
              <a:t> </a:t>
            </a:r>
            <a:r>
              <a:rPr lang="en-US" altLang="zh-CN" sz="1000" dirty="0" smtClean="0">
                <a:solidFill>
                  <a:srgbClr val="FFFFFF"/>
                </a:solidFill>
                <a:latin typeface="Arial" panose="020B0604020202020204" pitchFamily="34" charset="0"/>
              </a:rPr>
              <a:t>2018</a:t>
            </a:r>
            <a:r>
              <a:rPr lang="zh-CN" altLang="en-US" sz="1000" dirty="0" smtClean="0">
                <a:solidFill>
                  <a:srgbClr val="FFFFFF"/>
                </a:solidFill>
                <a:latin typeface="Arial" panose="020B0604020202020204" pitchFamily="34" charset="0"/>
              </a:rPr>
              <a:t> </a:t>
            </a:r>
            <a:r>
              <a:rPr lang="hr-HR" altLang="zh-CN" sz="1000" dirty="0" smtClean="0">
                <a:solidFill>
                  <a:srgbClr val="FFFFFF"/>
                </a:solidFill>
                <a:latin typeface="Arial" panose="020B0604020202020204" pitchFamily="34" charset="0"/>
              </a:rPr>
              <a:t>Wroclaw</a:t>
            </a:r>
            <a:r>
              <a:rPr lang="en-US" altLang="zh-CN" sz="1000" dirty="0" smtClean="0">
                <a:solidFill>
                  <a:srgbClr val="AD874F"/>
                </a:solidFill>
                <a:latin typeface="Arial" panose="020B0604020202020204" pitchFamily="34" charset="0"/>
              </a:rPr>
              <a:t> | </a:t>
            </a:r>
            <a:r>
              <a:rPr lang="hr-HR" altLang="zh-CN" sz="1000" dirty="0" smtClean="0">
                <a:solidFill>
                  <a:srgbClr val="FFFFFF"/>
                </a:solidFill>
                <a:latin typeface="Arial" panose="020B0604020202020204" pitchFamily="34" charset="0"/>
              </a:rPr>
              <a:t>Poland</a:t>
            </a:r>
            <a:r>
              <a:rPr lang="en-US" altLang="zh-CN" sz="1000" dirty="0" smtClean="0">
                <a:solidFill>
                  <a:srgbClr val="FFFFFF"/>
                </a:solidFill>
                <a:latin typeface="Arial" panose="020B0604020202020204" pitchFamily="34" charset="0"/>
              </a:rPr>
              <a:t> </a:t>
            </a:r>
            <a:br>
              <a:rPr lang="en-US" altLang="zh-CN" sz="1000" dirty="0" smtClean="0">
                <a:solidFill>
                  <a:srgbClr val="FFFFFF"/>
                </a:solidFill>
                <a:latin typeface="Arial" panose="020B0604020202020204" pitchFamily="34" charset="0"/>
              </a:rPr>
            </a:br>
            <a:r>
              <a:rPr lang="en-US" altLang="zh-CN" sz="1000" dirty="0" smtClean="0">
                <a:solidFill>
                  <a:srgbClr val="FFFFFF"/>
                </a:solidFill>
                <a:latin typeface="Arial" panose="020B0604020202020204" pitchFamily="34" charset="0"/>
              </a:rPr>
              <a:t>Linking CEE to the World</a:t>
            </a:r>
            <a:r>
              <a:rPr lang="en-US" altLang="zh-CN" sz="1000" dirty="0" smtClean="0">
                <a:solidFill>
                  <a:srgbClr val="AD874F"/>
                </a:solidFill>
                <a:latin typeface="Arial" panose="020B0604020202020204" pitchFamily="34" charset="0"/>
              </a:rPr>
              <a:t> | </a:t>
            </a:r>
            <a:r>
              <a:rPr lang="en-US" altLang="zh-CN" sz="1000" dirty="0" smtClean="0">
                <a:solidFill>
                  <a:srgbClr val="FFFFFF"/>
                </a:solidFill>
                <a:latin typeface="Arial" panose="020B0604020202020204" pitchFamily="34" charset="0"/>
              </a:rPr>
              <a:t>Impact of the Electric Car Revolution </a:t>
            </a:r>
            <a:endParaRPr lang="en-GB" altLang="en-US" sz="10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cxnSp>
        <p:nvCxnSpPr>
          <p:cNvPr id="30" name="Straight Connector 29"/>
          <p:cNvCxnSpPr/>
          <p:nvPr userDrawn="1"/>
        </p:nvCxnSpPr>
        <p:spPr>
          <a:xfrm>
            <a:off x="439738" y="6279271"/>
            <a:ext cx="8323262" cy="0"/>
          </a:xfrm>
          <a:prstGeom prst="line">
            <a:avLst/>
          </a:prstGeom>
          <a:noFill/>
          <a:ln w="12700" cap="flat" cmpd="sng" algn="ctr">
            <a:solidFill>
              <a:sysClr val="window" lastClr="FFFFFF"/>
            </a:solidFill>
            <a:prstDash val="solid"/>
          </a:ln>
          <a:effectLst/>
        </p:spPr>
      </p:cxnSp>
      <p:pic>
        <p:nvPicPr>
          <p:cNvPr id="31" name="Picture 30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200" y="712800"/>
            <a:ext cx="2457851" cy="918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533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80" r:id="rId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" descr="EVENT IMAGE[2].jpg"/>
          <p:cNvPicPr>
            <a:picLocks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98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>
            <a:spLocks noChangeArrowheads="1"/>
          </p:cNvSpPr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2B0B4B">
              <a:alpha val="38000"/>
            </a:srgbClr>
          </a:solidFill>
          <a:ln>
            <a:noFill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lt1"/>
              </a:solidFill>
              <a:latin typeface="+mn-lt"/>
              <a:ea typeface="+mn-ea"/>
            </a:endParaRPr>
          </a:p>
        </p:txBody>
      </p:sp>
      <p:cxnSp>
        <p:nvCxnSpPr>
          <p:cNvPr id="22" name="Straight Connector 21"/>
          <p:cNvCxnSpPr/>
          <p:nvPr userDrawn="1"/>
        </p:nvCxnSpPr>
        <p:spPr>
          <a:xfrm>
            <a:off x="439738" y="500063"/>
            <a:ext cx="8323262" cy="0"/>
          </a:xfrm>
          <a:prstGeom prst="line">
            <a:avLst/>
          </a:prstGeom>
          <a:noFill/>
          <a:ln w="12700" cap="flat" cmpd="sng" algn="ctr">
            <a:solidFill>
              <a:sysClr val="window" lastClr="FFFFFF"/>
            </a:solidFill>
            <a:prstDash val="solid"/>
          </a:ln>
          <a:effectLst/>
        </p:spPr>
      </p:cxnSp>
      <p:sp>
        <p:nvSpPr>
          <p:cNvPr id="24" name="Footer Placeholder 3"/>
          <p:cNvSpPr txBox="1">
            <a:spLocks/>
          </p:cNvSpPr>
          <p:nvPr userDrawn="1"/>
        </p:nvSpPr>
        <p:spPr bwMode="auto">
          <a:xfrm>
            <a:off x="6005513" y="6346825"/>
            <a:ext cx="28956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defTabSz="457200" rtl="0" eaLnBrk="1" fontAlgn="auto" hangingPunct="1">
              <a:spcBef>
                <a:spcPts val="0"/>
              </a:spcBef>
              <a:spcAft>
                <a:spcPts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Arial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00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ciltinternational.org</a:t>
            </a:r>
          </a:p>
        </p:txBody>
      </p:sp>
      <p:cxnSp>
        <p:nvCxnSpPr>
          <p:cNvPr id="25" name="Straight Connector 24"/>
          <p:cNvCxnSpPr/>
          <p:nvPr userDrawn="1"/>
        </p:nvCxnSpPr>
        <p:spPr>
          <a:xfrm>
            <a:off x="439738" y="4056771"/>
            <a:ext cx="8323262" cy="0"/>
          </a:xfrm>
          <a:prstGeom prst="line">
            <a:avLst/>
          </a:prstGeom>
          <a:noFill/>
          <a:ln w="12700" cap="flat" cmpd="sng" algn="ctr">
            <a:solidFill>
              <a:sysClr val="window" lastClr="FFFFFF"/>
            </a:solidFill>
            <a:prstDash val="solid"/>
          </a:ln>
          <a:effectLst/>
        </p:spPr>
      </p:cxnSp>
      <p:sp>
        <p:nvSpPr>
          <p:cNvPr id="26" name="Slide Number Placeholder 5"/>
          <p:cNvSpPr txBox="1">
            <a:spLocks/>
          </p:cNvSpPr>
          <p:nvPr userDrawn="1"/>
        </p:nvSpPr>
        <p:spPr bwMode="auto">
          <a:xfrm>
            <a:off x="377825" y="6356350"/>
            <a:ext cx="4821238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fld id="{0B4B77C5-4C66-4BFC-ACA3-11E8B2E0E658}" type="slidenum">
              <a:rPr lang="en-US" altLang="en-US" sz="1000" smtClean="0">
                <a:solidFill>
                  <a:srgbClr val="AD874F"/>
                </a:solidFill>
                <a:latin typeface="Arial" panose="020B0604020202020204" pitchFamily="34" charset="0"/>
              </a:rPr>
              <a:t>‹#›</a:t>
            </a:fld>
            <a:r>
              <a:rPr lang="en-US" altLang="en-US" sz="1000" dirty="0" smtClean="0">
                <a:solidFill>
                  <a:srgbClr val="AD874F"/>
                </a:solidFill>
                <a:latin typeface="Arial" panose="020B0604020202020204" pitchFamily="34" charset="0"/>
              </a:rPr>
              <a:t> </a:t>
            </a:r>
            <a:r>
              <a:rPr lang="en-US" altLang="zh-CN" sz="1000" dirty="0" smtClean="0">
                <a:solidFill>
                  <a:srgbClr val="FFFFFF"/>
                </a:solidFill>
                <a:latin typeface="Arial" panose="020B0604020202020204" pitchFamily="34" charset="0"/>
              </a:rPr>
              <a:t>International</a:t>
            </a:r>
            <a:r>
              <a:rPr lang="zh-CN" altLang="en-US" sz="1000" dirty="0" smtClean="0">
                <a:solidFill>
                  <a:srgbClr val="FFFFFF"/>
                </a:solidFill>
                <a:latin typeface="Arial" panose="020B0604020202020204" pitchFamily="34" charset="0"/>
              </a:rPr>
              <a:t> </a:t>
            </a:r>
            <a:r>
              <a:rPr lang="en-US" altLang="zh-CN" sz="1000" dirty="0" smtClean="0">
                <a:solidFill>
                  <a:srgbClr val="FFFFFF"/>
                </a:solidFill>
                <a:latin typeface="Arial" panose="020B0604020202020204" pitchFamily="34" charset="0"/>
              </a:rPr>
              <a:t>Convention</a:t>
            </a:r>
            <a:r>
              <a:rPr lang="zh-CN" altLang="en-US" sz="1000" dirty="0" smtClean="0">
                <a:solidFill>
                  <a:srgbClr val="FFFFFF"/>
                </a:solidFill>
                <a:latin typeface="Arial" panose="020B0604020202020204" pitchFamily="34" charset="0"/>
              </a:rPr>
              <a:t> </a:t>
            </a:r>
            <a:r>
              <a:rPr lang="en-US" altLang="zh-CN" sz="1000" dirty="0" smtClean="0">
                <a:solidFill>
                  <a:srgbClr val="FFFFFF"/>
                </a:solidFill>
                <a:latin typeface="Arial" panose="020B0604020202020204" pitchFamily="34" charset="0"/>
              </a:rPr>
              <a:t>2018</a:t>
            </a:r>
            <a:r>
              <a:rPr lang="zh-CN" altLang="en-US" sz="1000" dirty="0" smtClean="0">
                <a:solidFill>
                  <a:srgbClr val="FFFFFF"/>
                </a:solidFill>
                <a:latin typeface="Arial" panose="020B0604020202020204" pitchFamily="34" charset="0"/>
              </a:rPr>
              <a:t> </a:t>
            </a:r>
            <a:r>
              <a:rPr lang="hr-HR" altLang="zh-CN" sz="1000" dirty="0" smtClean="0">
                <a:solidFill>
                  <a:srgbClr val="FFFFFF"/>
                </a:solidFill>
                <a:latin typeface="Arial" panose="020B0604020202020204" pitchFamily="34" charset="0"/>
              </a:rPr>
              <a:t>Wroclaw</a:t>
            </a:r>
            <a:r>
              <a:rPr lang="en-US" altLang="zh-CN" sz="1000" dirty="0" smtClean="0">
                <a:solidFill>
                  <a:srgbClr val="AD874F"/>
                </a:solidFill>
                <a:latin typeface="Arial" panose="020B0604020202020204" pitchFamily="34" charset="0"/>
              </a:rPr>
              <a:t> | </a:t>
            </a:r>
            <a:r>
              <a:rPr lang="hr-HR" altLang="zh-CN" sz="1000" dirty="0" smtClean="0">
                <a:solidFill>
                  <a:srgbClr val="FFFFFF"/>
                </a:solidFill>
                <a:latin typeface="Arial" panose="020B0604020202020204" pitchFamily="34" charset="0"/>
              </a:rPr>
              <a:t>Poland</a:t>
            </a:r>
            <a:r>
              <a:rPr lang="en-US" altLang="zh-CN" sz="1000" dirty="0" smtClean="0">
                <a:solidFill>
                  <a:srgbClr val="FFFFFF"/>
                </a:solidFill>
                <a:latin typeface="Arial" panose="020B0604020202020204" pitchFamily="34" charset="0"/>
              </a:rPr>
              <a:t> </a:t>
            </a:r>
            <a:br>
              <a:rPr lang="en-US" altLang="zh-CN" sz="1000" dirty="0" smtClean="0">
                <a:solidFill>
                  <a:srgbClr val="FFFFFF"/>
                </a:solidFill>
                <a:latin typeface="Arial" panose="020B0604020202020204" pitchFamily="34" charset="0"/>
              </a:rPr>
            </a:br>
            <a:r>
              <a:rPr lang="en-US" altLang="zh-CN" sz="1000" dirty="0" smtClean="0">
                <a:solidFill>
                  <a:srgbClr val="FFFFFF"/>
                </a:solidFill>
                <a:latin typeface="Arial" panose="020B0604020202020204" pitchFamily="34" charset="0"/>
              </a:rPr>
              <a:t>Linking CEE to the World</a:t>
            </a:r>
            <a:r>
              <a:rPr lang="en-US" altLang="zh-CN" sz="1000" dirty="0" smtClean="0">
                <a:solidFill>
                  <a:srgbClr val="AD874F"/>
                </a:solidFill>
                <a:latin typeface="Arial" panose="020B0604020202020204" pitchFamily="34" charset="0"/>
              </a:rPr>
              <a:t> | </a:t>
            </a:r>
            <a:r>
              <a:rPr lang="en-US" altLang="zh-CN" sz="1000" dirty="0" smtClean="0">
                <a:solidFill>
                  <a:srgbClr val="FFFFFF"/>
                </a:solidFill>
                <a:latin typeface="Arial" panose="020B0604020202020204" pitchFamily="34" charset="0"/>
              </a:rPr>
              <a:t>Impact of the Electric Car Revolution </a:t>
            </a:r>
            <a:endParaRPr lang="en-GB" altLang="en-US" sz="10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cxnSp>
        <p:nvCxnSpPr>
          <p:cNvPr id="30" name="Straight Connector 29"/>
          <p:cNvCxnSpPr/>
          <p:nvPr userDrawn="1"/>
        </p:nvCxnSpPr>
        <p:spPr>
          <a:xfrm>
            <a:off x="439738" y="6279271"/>
            <a:ext cx="8323262" cy="0"/>
          </a:xfrm>
          <a:prstGeom prst="line">
            <a:avLst/>
          </a:prstGeom>
          <a:noFill/>
          <a:ln w="12700" cap="flat" cmpd="sng" algn="ctr">
            <a:solidFill>
              <a:sysClr val="window" lastClr="FFFFFF"/>
            </a:solidFill>
            <a:prstDash val="solid"/>
          </a:ln>
          <a:effectLst/>
        </p:spPr>
      </p:cxnSp>
      <p:pic>
        <p:nvPicPr>
          <p:cNvPr id="13" name="Picture 12" descr="CILT_Logo_GOLD&amp;WHITE.png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738" y="712788"/>
            <a:ext cx="244792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0364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1" r:id="rId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" descr="Untitled-1.jpg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7963" y="0"/>
            <a:ext cx="51260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684213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717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2065338"/>
            <a:ext cx="8229600" cy="406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2"/>
            <a:r>
              <a:rPr lang="en-GB"/>
              <a:t>Second level</a:t>
            </a:r>
          </a:p>
          <a:p>
            <a:pPr lvl="4"/>
            <a:r>
              <a:rPr lang="en-GB"/>
              <a:t>Third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913438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100">
                <a:solidFill>
                  <a:srgbClr val="2B0B4B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 dirty="0"/>
              <a:t>www.ciltinternational.org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52070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100" smtClean="0">
                <a:solidFill>
                  <a:srgbClr val="AD874F"/>
                </a:solidFill>
                <a:latin typeface="Arial" charset="0"/>
              </a:defRPr>
            </a:lvl1pPr>
          </a:lstStyle>
          <a:p>
            <a:pPr>
              <a:defRPr/>
            </a:pPr>
            <a:fld id="{811459B7-4644-D446-9AB4-E56C4356F8C1}" type="slidenum">
              <a:rPr lang="en-US"/>
              <a:pPr>
                <a:defRPr/>
              </a:pPr>
              <a:t>‹#›</a:t>
            </a:fld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altLang="zh-CN" dirty="0">
                <a:solidFill>
                  <a:schemeClr val="tx2"/>
                </a:solidFill>
              </a:rPr>
              <a:t>International</a:t>
            </a:r>
            <a:r>
              <a:rPr lang="zh-CN" altLang="en-US" dirty="0">
                <a:solidFill>
                  <a:schemeClr val="tx2"/>
                </a:solidFill>
              </a:rPr>
              <a:t> </a:t>
            </a:r>
            <a:r>
              <a:rPr lang="en-US" altLang="zh-CN" dirty="0">
                <a:solidFill>
                  <a:schemeClr val="tx2"/>
                </a:solidFill>
              </a:rPr>
              <a:t>Convention</a:t>
            </a:r>
            <a:r>
              <a:rPr lang="zh-CN" altLang="en-US" dirty="0">
                <a:solidFill>
                  <a:schemeClr val="tx2"/>
                </a:solidFill>
              </a:rPr>
              <a:t> </a:t>
            </a:r>
            <a:r>
              <a:rPr lang="en-US" altLang="zh-CN" dirty="0">
                <a:solidFill>
                  <a:schemeClr val="tx2"/>
                </a:solidFill>
              </a:rPr>
              <a:t>2018</a:t>
            </a:r>
            <a:r>
              <a:rPr lang="zh-CN" altLang="en-US" dirty="0">
                <a:solidFill>
                  <a:schemeClr val="tx2"/>
                </a:solidFill>
              </a:rPr>
              <a:t> </a:t>
            </a:r>
            <a:r>
              <a:rPr lang="hr-HR" altLang="zh-CN" dirty="0">
                <a:solidFill>
                  <a:schemeClr val="tx2"/>
                </a:solidFill>
              </a:rPr>
              <a:t>Wroclaw</a:t>
            </a:r>
            <a:r>
              <a:rPr lang="hr-HR" altLang="zh-CN" dirty="0"/>
              <a:t> | </a:t>
            </a:r>
            <a:r>
              <a:rPr lang="hr-HR" altLang="zh-CN" dirty="0">
                <a:solidFill>
                  <a:schemeClr val="tx2"/>
                </a:solidFill>
              </a:rPr>
              <a:t>Poland</a:t>
            </a:r>
            <a:r>
              <a:rPr lang="en-US" altLang="zh-CN" dirty="0">
                <a:solidFill>
                  <a:schemeClr val="tx2"/>
                </a:solidFill>
              </a:rPr>
              <a:t> </a:t>
            </a:r>
            <a:br>
              <a:rPr lang="en-US" altLang="zh-CN" dirty="0">
                <a:solidFill>
                  <a:schemeClr val="tx2"/>
                </a:solidFill>
              </a:rPr>
            </a:br>
            <a:r>
              <a:rPr lang="en-US" altLang="zh-CN" dirty="0">
                <a:solidFill>
                  <a:schemeClr val="tx2"/>
                </a:solidFill>
              </a:rPr>
              <a:t>Linking CEE and the World</a:t>
            </a:r>
            <a:r>
              <a:rPr lang="en-US" altLang="zh-CN" dirty="0"/>
              <a:t> | </a:t>
            </a:r>
            <a:r>
              <a:rPr lang="en-US" altLang="zh-CN" dirty="0">
                <a:solidFill>
                  <a:schemeClr val="tx2"/>
                </a:solidFill>
              </a:rPr>
              <a:t>Impact of the Electric Car Revolution </a:t>
            </a:r>
            <a:endParaRPr lang="en-GB" dirty="0">
              <a:solidFill>
                <a:schemeClr val="tx2"/>
              </a:solidFill>
            </a:endParaRP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447675" y="509588"/>
            <a:ext cx="8361363" cy="0"/>
          </a:xfrm>
          <a:prstGeom prst="line">
            <a:avLst/>
          </a:prstGeom>
          <a:ln w="3175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>
          <a:xfrm>
            <a:off x="447675" y="6346825"/>
            <a:ext cx="8361363" cy="0"/>
          </a:xfrm>
          <a:prstGeom prst="line">
            <a:avLst/>
          </a:prstGeom>
          <a:ln w="3175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5179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</p:sldLayoutIdLst>
  <p:hf hd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2800" kern="1200">
          <a:solidFill>
            <a:schemeClr val="tx2"/>
          </a:solidFill>
          <a:latin typeface="Arial"/>
          <a:ea typeface="MS PGothic" pitchFamily="34" charset="-128"/>
          <a:cs typeface="Arial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  <a:ea typeface="MS PGothic" pitchFamily="34" charset="-128"/>
          <a:cs typeface="Arial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  <a:ea typeface="MS PGothic" pitchFamily="34" charset="-128"/>
          <a:cs typeface="Arial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  <a:ea typeface="MS PGothic" pitchFamily="34" charset="-128"/>
          <a:cs typeface="Arial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  <a:ea typeface="MS PGothic" pitchFamily="34" charset="-128"/>
          <a:cs typeface="Arial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179388" indent="-179388" algn="l" defTabSz="457200" rtl="0" eaLnBrk="0" fontAlgn="base" hangingPunct="0">
        <a:spcBef>
          <a:spcPts val="1200"/>
        </a:spcBef>
        <a:spcAft>
          <a:spcPct val="0"/>
        </a:spcAft>
        <a:buClr>
          <a:schemeClr val="accent2"/>
        </a:buClr>
        <a:buFont typeface="Arial" charset="0"/>
        <a:buChar char="•"/>
        <a:defRPr sz="2000" kern="1200">
          <a:solidFill>
            <a:schemeClr val="tx1"/>
          </a:solidFill>
          <a:latin typeface="Arial"/>
          <a:ea typeface="MS PGothic" pitchFamily="34" charset="-128"/>
          <a:cs typeface="Arial"/>
        </a:defRPr>
      </a:lvl1pPr>
      <a:lvl2pPr marL="179388" indent="-179388" algn="l" defTabSz="457200" rtl="0" eaLnBrk="0" fontAlgn="base" hangingPunct="0">
        <a:spcBef>
          <a:spcPts val="1200"/>
        </a:spcBef>
        <a:spcAft>
          <a:spcPct val="0"/>
        </a:spcAft>
        <a:buClr>
          <a:schemeClr val="accent2"/>
        </a:buClr>
        <a:buFont typeface="Arial" charset="0"/>
        <a:buChar char="•"/>
        <a:defRPr sz="2000" kern="1200">
          <a:solidFill>
            <a:schemeClr val="tx1"/>
          </a:solidFill>
          <a:latin typeface="Arial"/>
          <a:ea typeface="MS PGothic" pitchFamily="34" charset="-128"/>
          <a:cs typeface="Arial"/>
        </a:defRPr>
      </a:lvl2pPr>
      <a:lvl3pPr marL="444500" indent="-266700" algn="l" defTabSz="457200" rtl="0" eaLnBrk="0" fontAlgn="base" hangingPunct="0">
        <a:spcBef>
          <a:spcPts val="1200"/>
        </a:spcBef>
        <a:spcAft>
          <a:spcPct val="0"/>
        </a:spcAft>
        <a:buClr>
          <a:schemeClr val="accent2"/>
        </a:buClr>
        <a:buFont typeface="Arial" charset="0"/>
        <a:buChar char="•"/>
        <a:defRPr sz="2000" kern="1200">
          <a:solidFill>
            <a:schemeClr val="tx1"/>
          </a:solidFill>
          <a:latin typeface="Arial"/>
          <a:ea typeface="MS PGothic" pitchFamily="34" charset="-128"/>
          <a:cs typeface="Arial"/>
        </a:defRPr>
      </a:lvl3pPr>
      <a:lvl4pPr marL="1016000" indent="-304800" algn="l" defTabSz="457200" rtl="0" eaLnBrk="0" fontAlgn="base" hangingPunct="0">
        <a:spcBef>
          <a:spcPts val="1200"/>
        </a:spcBef>
        <a:spcAft>
          <a:spcPct val="0"/>
        </a:spcAft>
        <a:buClr>
          <a:schemeClr val="accent2"/>
        </a:buClr>
        <a:buFont typeface="Arial" charset="0"/>
        <a:buChar char="•"/>
        <a:defRPr sz="2000" kern="1200">
          <a:solidFill>
            <a:schemeClr val="tx1"/>
          </a:solidFill>
          <a:latin typeface="Arial"/>
          <a:ea typeface="MS PGothic" pitchFamily="34" charset="-128"/>
          <a:cs typeface="Arial"/>
        </a:defRPr>
      </a:lvl4pPr>
      <a:lvl5pPr marL="711200" indent="-266700" algn="l" defTabSz="457200" rtl="0" eaLnBrk="0" fontAlgn="base" hangingPunct="0">
        <a:spcBef>
          <a:spcPts val="1200"/>
        </a:spcBef>
        <a:spcAft>
          <a:spcPct val="0"/>
        </a:spcAft>
        <a:buClr>
          <a:schemeClr val="accent2"/>
        </a:buClr>
        <a:buFont typeface="Arial" charset="0"/>
        <a:buChar char="•"/>
        <a:defRPr sz="2000" kern="1200">
          <a:solidFill>
            <a:schemeClr val="tx1"/>
          </a:solidFill>
          <a:latin typeface="Arial"/>
          <a:ea typeface="MS PGothic" pitchFamily="34" charset="-128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4"/>
          <p:cNvSpPr txBox="1">
            <a:spLocks/>
          </p:cNvSpPr>
          <p:nvPr userDrawn="1"/>
        </p:nvSpPr>
        <p:spPr>
          <a:xfrm>
            <a:off x="5906400" y="632460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1100" kern="1200">
                <a:solidFill>
                  <a:srgbClr val="2B0B4B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B0B4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www.ciltinternational.org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2B0B4B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0" name="Slide Number Placeholder 5"/>
          <p:cNvSpPr txBox="1">
            <a:spLocks/>
          </p:cNvSpPr>
          <p:nvPr userDrawn="1"/>
        </p:nvSpPr>
        <p:spPr>
          <a:xfrm>
            <a:off x="234000" y="6324600"/>
            <a:ext cx="52070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100" kern="1200">
                <a:solidFill>
                  <a:srgbClr val="AD874F"/>
                </a:solidFill>
                <a:latin typeface="Arial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C2F116-433D-044B-9940-3AE9648EBFFB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AD874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B0B4B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altLang="zh-CN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B0B4B"/>
                </a:solidFill>
                <a:effectLst/>
                <a:uLnTx/>
                <a:uFillTx/>
                <a:latin typeface="Arial" charset="0"/>
                <a:ea typeface="宋体" panose="02010600030101010101" pitchFamily="2" charset="-122"/>
                <a:cs typeface="+mn-cs"/>
              </a:rPr>
              <a:t>International</a:t>
            </a:r>
            <a:r>
              <a:rPr kumimoji="0" lang="zh-CN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B0B4B"/>
                </a:solidFill>
                <a:effectLst/>
                <a:uLnTx/>
                <a:uFillTx/>
                <a:latin typeface="Arial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altLang="zh-CN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B0B4B"/>
                </a:solidFill>
                <a:effectLst/>
                <a:uLnTx/>
                <a:uFillTx/>
                <a:latin typeface="Arial" charset="0"/>
                <a:ea typeface="宋体" panose="02010600030101010101" pitchFamily="2" charset="-122"/>
                <a:cs typeface="+mn-cs"/>
              </a:rPr>
              <a:t>Convention</a:t>
            </a:r>
            <a:r>
              <a:rPr kumimoji="0" lang="zh-CN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B0B4B"/>
                </a:solidFill>
                <a:effectLst/>
                <a:uLnTx/>
                <a:uFillTx/>
                <a:latin typeface="Arial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altLang="zh-CN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B0B4B"/>
                </a:solidFill>
                <a:effectLst/>
                <a:uLnTx/>
                <a:uFillTx/>
                <a:latin typeface="Arial" charset="0"/>
                <a:ea typeface="宋体" panose="02010600030101010101" pitchFamily="2" charset="-122"/>
                <a:cs typeface="+mn-cs"/>
              </a:rPr>
              <a:t>2018</a:t>
            </a:r>
            <a:r>
              <a:rPr kumimoji="0" lang="zh-CN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B0B4B"/>
                </a:solidFill>
                <a:effectLst/>
                <a:uLnTx/>
                <a:uFillTx/>
                <a:latin typeface="Arial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hr-HR" altLang="zh-CN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B0B4B"/>
                </a:solidFill>
                <a:effectLst/>
                <a:uLnTx/>
                <a:uFillTx/>
                <a:latin typeface="Arial" charset="0"/>
                <a:ea typeface="宋体" panose="02010600030101010101" pitchFamily="2" charset="-122"/>
                <a:cs typeface="+mn-cs"/>
              </a:rPr>
              <a:t>Wroclaw</a:t>
            </a:r>
            <a:r>
              <a:rPr kumimoji="0" lang="hr-HR" altLang="zh-CN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D874F"/>
                </a:solidFill>
                <a:effectLst/>
                <a:uLnTx/>
                <a:uFillTx/>
                <a:latin typeface="Arial" charset="0"/>
                <a:ea typeface="宋体" panose="02010600030101010101" pitchFamily="2" charset="-122"/>
                <a:cs typeface="+mn-cs"/>
              </a:rPr>
              <a:t> | </a:t>
            </a:r>
            <a:r>
              <a:rPr kumimoji="0" lang="hr-HR" altLang="zh-CN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B0B4B"/>
                </a:solidFill>
                <a:effectLst/>
                <a:uLnTx/>
                <a:uFillTx/>
                <a:latin typeface="Arial" charset="0"/>
                <a:ea typeface="宋体" panose="02010600030101010101" pitchFamily="2" charset="-122"/>
                <a:cs typeface="+mn-cs"/>
              </a:rPr>
              <a:t>Poland</a:t>
            </a:r>
            <a:r>
              <a:rPr kumimoji="0" lang="en-US" altLang="zh-CN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B0B4B"/>
                </a:solidFill>
                <a:effectLst/>
                <a:uLnTx/>
                <a:uFillTx/>
                <a:latin typeface="Arial" charset="0"/>
                <a:ea typeface="宋体" panose="02010600030101010101" pitchFamily="2" charset="-122"/>
                <a:cs typeface="+mn-cs"/>
              </a:rPr>
              <a:t> </a:t>
            </a:r>
            <a:br>
              <a:rPr kumimoji="0" lang="en-US" altLang="zh-CN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B0B4B"/>
                </a:solidFill>
                <a:effectLst/>
                <a:uLnTx/>
                <a:uFillTx/>
                <a:latin typeface="Arial" charset="0"/>
                <a:ea typeface="宋体" panose="02010600030101010101" pitchFamily="2" charset="-122"/>
                <a:cs typeface="+mn-cs"/>
              </a:rPr>
            </a:br>
            <a:r>
              <a:rPr kumimoji="0" lang="en-US" altLang="zh-CN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B0B4B"/>
                </a:solidFill>
                <a:effectLst/>
                <a:uLnTx/>
                <a:uFillTx/>
                <a:latin typeface="Arial" charset="0"/>
                <a:ea typeface="宋体" panose="02010600030101010101" pitchFamily="2" charset="-122"/>
                <a:cs typeface="+mn-cs"/>
              </a:rPr>
              <a:t>Linking CEE and the World</a:t>
            </a:r>
            <a:r>
              <a:rPr kumimoji="0" lang="en-US" altLang="zh-CN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D874F"/>
                </a:solidFill>
                <a:effectLst/>
                <a:uLnTx/>
                <a:uFillTx/>
                <a:latin typeface="Arial" charset="0"/>
                <a:ea typeface="宋体" panose="02010600030101010101" pitchFamily="2" charset="-122"/>
                <a:cs typeface="+mn-cs"/>
              </a:rPr>
              <a:t> | </a:t>
            </a:r>
            <a:r>
              <a:rPr kumimoji="0" lang="en-US" altLang="zh-CN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B0B4B"/>
                </a:solidFill>
                <a:effectLst/>
                <a:uLnTx/>
                <a:uFillTx/>
                <a:latin typeface="Arial" charset="0"/>
                <a:ea typeface="宋体" panose="02010600030101010101" pitchFamily="2" charset="-122"/>
                <a:cs typeface="+mn-cs"/>
              </a:rPr>
              <a:t>Impact of the Electric Car Revolution 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2B0B4B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234000" y="509588"/>
            <a:ext cx="8568000" cy="0"/>
          </a:xfrm>
          <a:prstGeom prst="line">
            <a:avLst/>
          </a:prstGeom>
          <a:ln w="317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00" y="965104"/>
            <a:ext cx="8568000" cy="4819500"/>
          </a:xfrm>
          <a:prstGeom prst="rect">
            <a:avLst/>
          </a:prstGeom>
        </p:spPr>
      </p:pic>
      <p:cxnSp>
        <p:nvCxnSpPr>
          <p:cNvPr id="23" name="Straight Connector 22"/>
          <p:cNvCxnSpPr/>
          <p:nvPr userDrawn="1"/>
        </p:nvCxnSpPr>
        <p:spPr>
          <a:xfrm>
            <a:off x="234000" y="6186488"/>
            <a:ext cx="8568000" cy="0"/>
          </a:xfrm>
          <a:prstGeom prst="line">
            <a:avLst/>
          </a:prstGeom>
          <a:ln w="317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582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2B0B4B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Footer Placeholder 4"/>
          <p:cNvSpPr txBox="1">
            <a:spLocks/>
          </p:cNvSpPr>
          <p:nvPr userDrawn="1"/>
        </p:nvSpPr>
        <p:spPr>
          <a:xfrm>
            <a:off x="5913438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1100" kern="1200">
                <a:solidFill>
                  <a:srgbClr val="2B0B4B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ciltinternational.org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2" name="Slide Number Placeholder 5"/>
          <p:cNvSpPr txBox="1">
            <a:spLocks/>
          </p:cNvSpPr>
          <p:nvPr userDrawn="1"/>
        </p:nvSpPr>
        <p:spPr>
          <a:xfrm>
            <a:off x="457200" y="6356350"/>
            <a:ext cx="52070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100" kern="1200" smtClean="0">
                <a:solidFill>
                  <a:srgbClr val="AD874F"/>
                </a:solidFill>
                <a:latin typeface="Arial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1459B7-4644-D446-9AB4-E56C4356F8C1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altLang="zh-CN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宋体" panose="02010600030101010101" pitchFamily="2" charset="-122"/>
                <a:cs typeface="+mn-cs"/>
              </a:rPr>
              <a:t>International</a:t>
            </a:r>
            <a:r>
              <a:rPr kumimoji="0" lang="zh-CN" altLang="en-US" sz="11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altLang="zh-CN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宋体" panose="02010600030101010101" pitchFamily="2" charset="-122"/>
                <a:cs typeface="+mn-cs"/>
              </a:rPr>
              <a:t>Convention</a:t>
            </a:r>
            <a:r>
              <a:rPr kumimoji="0" lang="zh-CN" altLang="en-US" sz="11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altLang="zh-CN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宋体" panose="02010600030101010101" pitchFamily="2" charset="-122"/>
                <a:cs typeface="+mn-cs"/>
              </a:rPr>
              <a:t>2018</a:t>
            </a:r>
            <a:r>
              <a:rPr kumimoji="0" lang="zh-CN" altLang="en-US" sz="11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hr-HR" altLang="zh-CN" sz="11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宋体" panose="02010600030101010101" pitchFamily="2" charset="-122"/>
                <a:cs typeface="+mn-cs"/>
              </a:rPr>
              <a:t>Wroclaw | Poland</a:t>
            </a:r>
            <a:r>
              <a:rPr kumimoji="0" lang="en-US" altLang="zh-CN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宋体" panose="02010600030101010101" pitchFamily="2" charset="-122"/>
                <a:cs typeface="+mn-cs"/>
              </a:rPr>
              <a:t> </a:t>
            </a:r>
            <a:br>
              <a:rPr kumimoji="0" lang="en-US" altLang="zh-CN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宋体" panose="02010600030101010101" pitchFamily="2" charset="-122"/>
                <a:cs typeface="+mn-cs"/>
              </a:rPr>
            </a:br>
            <a:r>
              <a:rPr kumimoji="0" lang="en-US" altLang="zh-CN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宋体" panose="02010600030101010101" pitchFamily="2" charset="-122"/>
                <a:cs typeface="+mn-cs"/>
              </a:rPr>
              <a:t>Linking CEE and the World | Impact of the Electric Car Revolution 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447675" y="509588"/>
            <a:ext cx="8361363" cy="0"/>
          </a:xfrm>
          <a:prstGeom prst="line">
            <a:avLst/>
          </a:prstGeom>
          <a:noFill/>
          <a:ln w="3175" cap="flat" cmpd="sng" algn="ctr">
            <a:solidFill>
              <a:schemeClr val="bg1"/>
            </a:solidFill>
            <a:prstDash val="solid"/>
          </a:ln>
          <a:effectLst/>
        </p:spPr>
      </p:cxnSp>
      <p:cxnSp>
        <p:nvCxnSpPr>
          <p:cNvPr id="14" name="Straight Connector 13"/>
          <p:cNvCxnSpPr/>
          <p:nvPr userDrawn="1"/>
        </p:nvCxnSpPr>
        <p:spPr>
          <a:xfrm>
            <a:off x="447675" y="6346825"/>
            <a:ext cx="8361363" cy="0"/>
          </a:xfrm>
          <a:prstGeom prst="line">
            <a:avLst/>
          </a:prstGeom>
          <a:noFill/>
          <a:ln w="3175" cap="flat" cmpd="sng" algn="ctr">
            <a:solidFill>
              <a:schemeClr val="bg1"/>
            </a:solidFill>
            <a:prstDash val="solid"/>
          </a:ln>
          <a:effectLst/>
        </p:spPr>
      </p:cxnSp>
      <p:pic>
        <p:nvPicPr>
          <p:cNvPr id="20" name="Picture 6" descr="Big Arrow.png"/>
          <p:cNvPicPr>
            <a:picLocks noChangeAspect="1"/>
          </p:cNvPicPr>
          <p:nvPr userDrawn="1"/>
        </p:nvPicPr>
        <p:blipFill>
          <a:blip r:embed="rId4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/>
                    </a14:imgEffect>
                    <a14:imgEffect>
                      <a14:colorTemperature colorTemp="11500"/>
                    </a14:imgEffect>
                    <a14:imgEffect>
                      <a14:saturation sat="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738" y="821362"/>
            <a:ext cx="3358054" cy="3854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716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2B0B4B">
              <a:alpha val="6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Footer Placeholder 4"/>
          <p:cNvSpPr txBox="1">
            <a:spLocks/>
          </p:cNvSpPr>
          <p:nvPr userDrawn="1"/>
        </p:nvSpPr>
        <p:spPr>
          <a:xfrm>
            <a:off x="5913438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1100" kern="1200">
                <a:solidFill>
                  <a:srgbClr val="2B0B4B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www.ciltinternational.org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2" name="Slide Number Placeholder 5"/>
          <p:cNvSpPr txBox="1">
            <a:spLocks/>
          </p:cNvSpPr>
          <p:nvPr userDrawn="1"/>
        </p:nvSpPr>
        <p:spPr>
          <a:xfrm>
            <a:off x="457200" y="6356350"/>
            <a:ext cx="52070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100" kern="1200" smtClean="0">
                <a:solidFill>
                  <a:srgbClr val="AD874F"/>
                </a:solidFill>
                <a:latin typeface="Arial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1459B7-4644-D446-9AB4-E56C4356F8C1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altLang="zh-CN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宋体" panose="02010600030101010101" pitchFamily="2" charset="-122"/>
                <a:cs typeface="+mn-cs"/>
              </a:rPr>
              <a:t>International</a:t>
            </a:r>
            <a:r>
              <a:rPr kumimoji="0" lang="zh-CN" altLang="en-US" sz="11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altLang="zh-CN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宋体" panose="02010600030101010101" pitchFamily="2" charset="-122"/>
                <a:cs typeface="+mn-cs"/>
              </a:rPr>
              <a:t>Convention</a:t>
            </a:r>
            <a:r>
              <a:rPr kumimoji="0" lang="zh-CN" altLang="en-US" sz="11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altLang="zh-CN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宋体" panose="02010600030101010101" pitchFamily="2" charset="-122"/>
                <a:cs typeface="+mn-cs"/>
              </a:rPr>
              <a:t>2018</a:t>
            </a:r>
            <a:r>
              <a:rPr kumimoji="0" lang="zh-CN" altLang="en-US" sz="11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hr-HR" altLang="zh-CN" sz="11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宋体" panose="02010600030101010101" pitchFamily="2" charset="-122"/>
                <a:cs typeface="+mn-cs"/>
              </a:rPr>
              <a:t>Wroclaw | Poland</a:t>
            </a:r>
            <a:r>
              <a:rPr kumimoji="0" lang="en-US" altLang="zh-CN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宋体" panose="02010600030101010101" pitchFamily="2" charset="-122"/>
                <a:cs typeface="+mn-cs"/>
              </a:rPr>
              <a:t> </a:t>
            </a:r>
            <a:br>
              <a:rPr kumimoji="0" lang="en-US" altLang="zh-CN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宋体" panose="02010600030101010101" pitchFamily="2" charset="-122"/>
                <a:cs typeface="+mn-cs"/>
              </a:rPr>
            </a:br>
            <a:r>
              <a:rPr kumimoji="0" lang="en-US" altLang="zh-CN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宋体" panose="02010600030101010101" pitchFamily="2" charset="-122"/>
                <a:cs typeface="+mn-cs"/>
              </a:rPr>
              <a:t>Linking CEE and the World | Impact of the Electric Car Revolution 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447675" y="509588"/>
            <a:ext cx="8361363" cy="0"/>
          </a:xfrm>
          <a:prstGeom prst="line">
            <a:avLst/>
          </a:prstGeom>
          <a:noFill/>
          <a:ln w="3175" cap="flat" cmpd="sng" algn="ctr">
            <a:solidFill>
              <a:schemeClr val="bg1"/>
            </a:solidFill>
            <a:prstDash val="solid"/>
          </a:ln>
          <a:effectLst/>
        </p:spPr>
      </p:cxnSp>
      <p:cxnSp>
        <p:nvCxnSpPr>
          <p:cNvPr id="14" name="Straight Connector 13"/>
          <p:cNvCxnSpPr/>
          <p:nvPr userDrawn="1"/>
        </p:nvCxnSpPr>
        <p:spPr>
          <a:xfrm>
            <a:off x="447675" y="6346825"/>
            <a:ext cx="8361363" cy="0"/>
          </a:xfrm>
          <a:prstGeom prst="line">
            <a:avLst/>
          </a:prstGeom>
          <a:noFill/>
          <a:ln w="3175" cap="flat" cmpd="sng" algn="ctr">
            <a:solidFill>
              <a:schemeClr val="bg1"/>
            </a:solidFill>
            <a:prstDash val="solid"/>
          </a:ln>
          <a:effectLst/>
        </p:spPr>
      </p:cxnSp>
      <p:pic>
        <p:nvPicPr>
          <p:cNvPr id="7" name="Picture 6" descr="Big Arrow.png"/>
          <p:cNvPicPr>
            <a:picLocks noChangeAspect="1"/>
          </p:cNvPicPr>
          <p:nvPr userDrawn="1"/>
        </p:nvPicPr>
        <p:blipFill>
          <a:blip r:embed="rId4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/>
                    </a14:imgEffect>
                    <a14:imgEffect>
                      <a14:colorTemperature colorTemp="11500"/>
                    </a14:imgEffect>
                    <a14:imgEffect>
                      <a14:saturation sat="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228" y="2224508"/>
            <a:ext cx="3358054" cy="3854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4229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2B0B4B">
              <a:alpha val="6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Footer Placeholder 4"/>
          <p:cNvSpPr txBox="1">
            <a:spLocks/>
          </p:cNvSpPr>
          <p:nvPr userDrawn="1"/>
        </p:nvSpPr>
        <p:spPr>
          <a:xfrm>
            <a:off x="5913438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1100" kern="1200">
                <a:solidFill>
                  <a:srgbClr val="2B0B4B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www.ciltinternational.org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2" name="Slide Number Placeholder 5"/>
          <p:cNvSpPr txBox="1">
            <a:spLocks/>
          </p:cNvSpPr>
          <p:nvPr userDrawn="1"/>
        </p:nvSpPr>
        <p:spPr>
          <a:xfrm>
            <a:off x="457200" y="6356350"/>
            <a:ext cx="52070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100" kern="1200" smtClean="0">
                <a:solidFill>
                  <a:srgbClr val="AD874F"/>
                </a:solidFill>
                <a:latin typeface="Arial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1459B7-4644-D446-9AB4-E56C4356F8C1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altLang="zh-CN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宋体" panose="02010600030101010101" pitchFamily="2" charset="-122"/>
                <a:cs typeface="+mn-cs"/>
              </a:rPr>
              <a:t>International</a:t>
            </a:r>
            <a:r>
              <a:rPr kumimoji="0" lang="zh-CN" altLang="en-US" sz="11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altLang="zh-CN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宋体" panose="02010600030101010101" pitchFamily="2" charset="-122"/>
                <a:cs typeface="+mn-cs"/>
              </a:rPr>
              <a:t>Convention</a:t>
            </a:r>
            <a:r>
              <a:rPr kumimoji="0" lang="zh-CN" altLang="en-US" sz="11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altLang="zh-CN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宋体" panose="02010600030101010101" pitchFamily="2" charset="-122"/>
                <a:cs typeface="+mn-cs"/>
              </a:rPr>
              <a:t>2018</a:t>
            </a:r>
            <a:r>
              <a:rPr kumimoji="0" lang="zh-CN" altLang="en-US" sz="11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hr-HR" altLang="zh-CN" sz="11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宋体" panose="02010600030101010101" pitchFamily="2" charset="-122"/>
                <a:cs typeface="+mn-cs"/>
              </a:rPr>
              <a:t>Wroclaw | Poland</a:t>
            </a:r>
            <a:r>
              <a:rPr kumimoji="0" lang="en-US" altLang="zh-CN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宋体" panose="02010600030101010101" pitchFamily="2" charset="-122"/>
                <a:cs typeface="+mn-cs"/>
              </a:rPr>
              <a:t> </a:t>
            </a:r>
            <a:br>
              <a:rPr kumimoji="0" lang="en-US" altLang="zh-CN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宋体" panose="02010600030101010101" pitchFamily="2" charset="-122"/>
                <a:cs typeface="+mn-cs"/>
              </a:rPr>
            </a:br>
            <a:r>
              <a:rPr kumimoji="0" lang="en-US" altLang="zh-CN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宋体" panose="02010600030101010101" pitchFamily="2" charset="-122"/>
                <a:cs typeface="+mn-cs"/>
              </a:rPr>
              <a:t>Linking CEE and the World | Impact of the Electric Car Revolution 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447675" y="509588"/>
            <a:ext cx="8361363" cy="0"/>
          </a:xfrm>
          <a:prstGeom prst="line">
            <a:avLst/>
          </a:prstGeom>
          <a:noFill/>
          <a:ln w="3175" cap="flat" cmpd="sng" algn="ctr">
            <a:solidFill>
              <a:schemeClr val="bg1"/>
            </a:solidFill>
            <a:prstDash val="solid"/>
          </a:ln>
          <a:effectLst/>
        </p:spPr>
      </p:cxnSp>
      <p:cxnSp>
        <p:nvCxnSpPr>
          <p:cNvPr id="14" name="Straight Connector 13"/>
          <p:cNvCxnSpPr/>
          <p:nvPr userDrawn="1"/>
        </p:nvCxnSpPr>
        <p:spPr>
          <a:xfrm>
            <a:off x="447675" y="6346825"/>
            <a:ext cx="8361363" cy="0"/>
          </a:xfrm>
          <a:prstGeom prst="line">
            <a:avLst/>
          </a:prstGeom>
          <a:noFill/>
          <a:ln w="3175" cap="flat" cmpd="sng" algn="ctr">
            <a:solidFill>
              <a:schemeClr val="bg1"/>
            </a:solidFill>
            <a:prstDash val="solid"/>
          </a:ln>
          <a:effectLst/>
        </p:spPr>
      </p:cxnSp>
      <p:pic>
        <p:nvPicPr>
          <p:cNvPr id="7" name="Picture 6" descr="Big Arrow.png"/>
          <p:cNvPicPr>
            <a:picLocks noChangeAspect="1"/>
          </p:cNvPicPr>
          <p:nvPr userDrawn="1"/>
        </p:nvPicPr>
        <p:blipFill>
          <a:blip r:embed="rId4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/>
                    </a14:imgEffect>
                    <a14:imgEffect>
                      <a14:colorTemperature colorTemp="11500"/>
                    </a14:imgEffect>
                    <a14:imgEffect>
                      <a14:saturation sat="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972" y="711000"/>
            <a:ext cx="3358054" cy="3854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4488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5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b="1" dirty="0" smtClean="0"/>
              <a:t>Why You Should Tweet</a:t>
            </a:r>
            <a:endParaRPr lang="en-GB" b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378000" y="4486812"/>
            <a:ext cx="7813500" cy="310213"/>
          </a:xfrm>
        </p:spPr>
        <p:txBody>
          <a:bodyPr/>
          <a:lstStyle/>
          <a:p>
            <a:r>
              <a:rPr lang="en-US" dirty="0" smtClean="0"/>
              <a:t>Ceri Williams, International Communications Co-</a:t>
            </a:r>
            <a:r>
              <a:rPr lang="en-US" dirty="0" smtClean="0"/>
              <a:t>ordinator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78000" y="4797025"/>
            <a:ext cx="7813500" cy="326304"/>
          </a:xfrm>
        </p:spPr>
        <p:txBody>
          <a:bodyPr/>
          <a:lstStyle/>
          <a:p>
            <a:r>
              <a:rPr lang="en-US" dirty="0" smtClean="0"/>
              <a:t>Jasper Cook, Digital Communications Consultant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36026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0"/>
            <a:ext cx="9228137" cy="6858000"/>
          </a:xfrm>
          <a:prstGeom prst="rect">
            <a:avLst/>
          </a:prstGeom>
          <a:solidFill>
            <a:schemeClr val="accent2">
              <a:alpha val="76000"/>
            </a:schemeClr>
          </a:solidFill>
          <a:ln>
            <a:noFill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  <a:extLst/>
        </p:spPr>
        <p:txBody>
          <a:bodyPr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MS PGothic" charset="0"/>
              <a:cs typeface="+mn-cs"/>
            </a:endParaRPr>
          </a:p>
        </p:txBody>
      </p:sp>
      <p:sp>
        <p:nvSpPr>
          <p:cNvPr id="20483" name="Title 3"/>
          <p:cNvSpPr txBox="1">
            <a:spLocks/>
          </p:cNvSpPr>
          <p:nvPr/>
        </p:nvSpPr>
        <p:spPr bwMode="auto">
          <a:xfrm>
            <a:off x="368300" y="655638"/>
            <a:ext cx="6438900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MS PGothic" charset="0"/>
                <a:cs typeface="Arial" charset="0"/>
              </a:rPr>
              <a:t>Facebook Impact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MS PGothic" charset="0"/>
              <a:cs typeface="Arial" charset="0"/>
            </a:endParaRPr>
          </a:p>
        </p:txBody>
      </p:sp>
      <p:sp>
        <p:nvSpPr>
          <p:cNvPr id="20484" name="Footer Placeholder 5"/>
          <p:cNvSpPr txBox="1">
            <a:spLocks/>
          </p:cNvSpPr>
          <p:nvPr/>
        </p:nvSpPr>
        <p:spPr bwMode="auto">
          <a:xfrm>
            <a:off x="5913438" y="6357938"/>
            <a:ext cx="2895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MS PGothic" charset="0"/>
              </a:rPr>
              <a:t>www.ciltinternational.org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447675" y="509588"/>
            <a:ext cx="8361363" cy="0"/>
          </a:xfrm>
          <a:prstGeom prst="line">
            <a:avLst/>
          </a:prstGeom>
          <a:ln w="3175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447675" y="6346825"/>
            <a:ext cx="8361363" cy="0"/>
          </a:xfrm>
          <a:prstGeom prst="line">
            <a:avLst/>
          </a:prstGeom>
          <a:ln w="3175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487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sz="5400" b="1" dirty="0" smtClean="0">
                <a:solidFill>
                  <a:schemeClr val="bg1"/>
                </a:solidFill>
              </a:rPr>
              <a:t>1,547</a:t>
            </a:r>
            <a:r>
              <a:rPr lang="en-GB" sz="2800" b="1" dirty="0" smtClean="0">
                <a:solidFill>
                  <a:schemeClr val="bg1"/>
                </a:solidFill>
              </a:rPr>
              <a:t/>
            </a:r>
            <a:br>
              <a:rPr lang="en-GB" sz="2800" b="1" dirty="0" smtClean="0">
                <a:solidFill>
                  <a:schemeClr val="bg1"/>
                </a:solidFill>
              </a:rPr>
            </a:br>
            <a:r>
              <a:rPr lang="en-GB" dirty="0" smtClean="0">
                <a:solidFill>
                  <a:schemeClr val="bg1"/>
                </a:solidFill>
              </a:rPr>
              <a:t>followers since the</a:t>
            </a:r>
            <a:br>
              <a:rPr lang="en-GB" dirty="0" smtClean="0">
                <a:solidFill>
                  <a:schemeClr val="bg1"/>
                </a:solidFill>
              </a:rPr>
            </a:br>
            <a:r>
              <a:rPr lang="en-GB" dirty="0" smtClean="0">
                <a:solidFill>
                  <a:schemeClr val="bg1"/>
                </a:solidFill>
              </a:rPr>
              <a:t>account was opened</a:t>
            </a: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sz="5400" b="1" dirty="0" smtClean="0">
                <a:solidFill>
                  <a:schemeClr val="bg1"/>
                </a:solidFill>
              </a:rPr>
              <a:t>17,480</a:t>
            </a:r>
            <a:r>
              <a:rPr lang="en-GB" sz="6600" b="1" dirty="0">
                <a:solidFill>
                  <a:schemeClr val="bg1"/>
                </a:solidFill>
              </a:rPr>
              <a:t/>
            </a:r>
            <a:br>
              <a:rPr lang="en-GB" sz="6600" b="1" dirty="0">
                <a:solidFill>
                  <a:schemeClr val="bg1"/>
                </a:solidFill>
              </a:rPr>
            </a:br>
            <a:r>
              <a:rPr lang="en-GB" sz="2100" dirty="0" smtClean="0">
                <a:solidFill>
                  <a:schemeClr val="bg1"/>
                </a:solidFill>
              </a:rPr>
              <a:t>people reached</a:t>
            </a:r>
            <a:r>
              <a:rPr lang="en-GB" sz="2100" dirty="0">
                <a:solidFill>
                  <a:schemeClr val="bg1"/>
                </a:solidFill>
              </a:rPr>
              <a:t/>
            </a:r>
            <a:br>
              <a:rPr lang="en-GB" sz="2100" dirty="0">
                <a:solidFill>
                  <a:schemeClr val="bg1"/>
                </a:solidFill>
              </a:rPr>
            </a:br>
            <a:r>
              <a:rPr lang="en-GB" sz="2100" dirty="0" smtClean="0">
                <a:solidFill>
                  <a:schemeClr val="bg1"/>
                </a:solidFill>
              </a:rPr>
              <a:t>since last year</a:t>
            </a:r>
            <a:endParaRPr lang="en-US" sz="21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sz="5400" b="1" dirty="0" smtClean="0">
                <a:solidFill>
                  <a:schemeClr val="bg1"/>
                </a:solidFill>
              </a:rPr>
              <a:t>2,832</a:t>
            </a:r>
            <a:r>
              <a:rPr lang="en-GB" sz="3600" b="1" dirty="0">
                <a:solidFill>
                  <a:schemeClr val="bg1"/>
                </a:solidFill>
              </a:rPr>
              <a:t/>
            </a:r>
            <a:br>
              <a:rPr lang="en-GB" sz="3600" b="1" dirty="0">
                <a:solidFill>
                  <a:schemeClr val="bg1"/>
                </a:solidFill>
              </a:rPr>
            </a:br>
            <a:r>
              <a:rPr lang="en-GB" sz="2100" dirty="0" smtClean="0">
                <a:solidFill>
                  <a:schemeClr val="bg1"/>
                </a:solidFill>
              </a:rPr>
              <a:t>page views</a:t>
            </a:r>
            <a:br>
              <a:rPr lang="en-GB" sz="2100" dirty="0" smtClean="0">
                <a:solidFill>
                  <a:schemeClr val="bg1"/>
                </a:solidFill>
              </a:rPr>
            </a:br>
            <a:r>
              <a:rPr lang="en-GB" sz="2100" dirty="0" smtClean="0">
                <a:solidFill>
                  <a:schemeClr val="bg1"/>
                </a:solidFill>
              </a:rPr>
              <a:t>since last year</a:t>
            </a:r>
            <a:endParaRPr lang="en-US" sz="21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1200" b="0" dirty="0" smtClean="0">
              <a:solidFill>
                <a:schemeClr val="bg1"/>
              </a:solidFill>
              <a:effectLst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4648200" y="2066119"/>
            <a:ext cx="4038600" cy="414054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sz="5400" b="1" dirty="0" smtClean="0">
                <a:solidFill>
                  <a:schemeClr val="bg1"/>
                </a:solidFill>
              </a:rPr>
              <a:t>8.5	</a:t>
            </a:r>
            <a:r>
              <a:rPr lang="en-GB" sz="2800" b="1" dirty="0" smtClean="0">
                <a:solidFill>
                  <a:schemeClr val="bg1"/>
                </a:solidFill>
              </a:rPr>
              <a:t/>
            </a:r>
            <a:br>
              <a:rPr lang="en-GB" sz="2800" b="1" dirty="0" smtClean="0">
                <a:solidFill>
                  <a:schemeClr val="bg1"/>
                </a:solidFill>
              </a:rPr>
            </a:br>
            <a:r>
              <a:rPr lang="en-GB" dirty="0" smtClean="0">
                <a:solidFill>
                  <a:schemeClr val="bg1"/>
                </a:solidFill>
              </a:rPr>
              <a:t>actions taken</a:t>
            </a:r>
            <a:br>
              <a:rPr lang="en-GB" dirty="0" smtClean="0">
                <a:solidFill>
                  <a:schemeClr val="bg1"/>
                </a:solidFill>
              </a:rPr>
            </a:br>
            <a:r>
              <a:rPr lang="en-GB" dirty="0" smtClean="0">
                <a:solidFill>
                  <a:schemeClr val="bg1"/>
                </a:solidFill>
              </a:rPr>
              <a:t>per month</a:t>
            </a:r>
            <a:endParaRPr lang="en-US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sz="5400" b="1" dirty="0" smtClean="0">
                <a:solidFill>
                  <a:schemeClr val="bg1"/>
                </a:solidFill>
              </a:rPr>
              <a:t>4.5</a:t>
            </a:r>
            <a:r>
              <a:rPr lang="en-GB" sz="1200" b="1" dirty="0" smtClean="0">
                <a:solidFill>
                  <a:schemeClr val="bg1"/>
                </a:solidFill>
              </a:rPr>
              <a:t/>
            </a:r>
            <a:br>
              <a:rPr lang="en-GB" sz="1200" b="1" dirty="0" smtClean="0">
                <a:solidFill>
                  <a:schemeClr val="bg1"/>
                </a:solidFill>
              </a:rPr>
            </a:br>
            <a:r>
              <a:rPr lang="en-GB" dirty="0" smtClean="0">
                <a:solidFill>
                  <a:schemeClr val="bg1"/>
                </a:solidFill>
              </a:rPr>
              <a:t>star rating from</a:t>
            </a:r>
            <a:br>
              <a:rPr lang="en-GB" dirty="0" smtClean="0">
                <a:solidFill>
                  <a:schemeClr val="bg1"/>
                </a:solidFill>
              </a:rPr>
            </a:br>
            <a:r>
              <a:rPr lang="en-GB" dirty="0" smtClean="0">
                <a:solidFill>
                  <a:schemeClr val="bg1"/>
                </a:solidFill>
              </a:rPr>
              <a:t>18 people’s reviews</a:t>
            </a:r>
          </a:p>
          <a:p>
            <a:pPr marL="0" indent="0">
              <a:buNone/>
            </a:pPr>
            <a:r>
              <a:rPr lang="en-GB" sz="5400" b="1" dirty="0" smtClean="0">
                <a:solidFill>
                  <a:schemeClr val="bg1"/>
                </a:solidFill>
              </a:rPr>
              <a:t>253</a:t>
            </a:r>
            <a:r>
              <a:rPr lang="en-GB" sz="1200" b="1" dirty="0">
                <a:solidFill>
                  <a:schemeClr val="bg1"/>
                </a:solidFill>
              </a:rPr>
              <a:t/>
            </a:r>
            <a:br>
              <a:rPr lang="en-GB" sz="1200" b="1" dirty="0">
                <a:solidFill>
                  <a:schemeClr val="bg1"/>
                </a:solidFill>
              </a:rPr>
            </a:br>
            <a:r>
              <a:rPr lang="en-GB" dirty="0" smtClean="0">
                <a:solidFill>
                  <a:schemeClr val="bg1"/>
                </a:solidFill>
              </a:rPr>
              <a:t>average post engagement</a:t>
            </a:r>
            <a:r>
              <a:rPr lang="en-GB" dirty="0">
                <a:solidFill>
                  <a:schemeClr val="bg1"/>
                </a:solidFill>
              </a:rPr>
              <a:t/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 smtClean="0">
                <a:solidFill>
                  <a:schemeClr val="bg1"/>
                </a:solidFill>
              </a:rPr>
              <a:t>per month</a:t>
            </a: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0488" name="Slide Number Placeholder 6"/>
          <p:cNvSpPr txBox="1">
            <a:spLocks/>
          </p:cNvSpPr>
          <p:nvPr/>
        </p:nvSpPr>
        <p:spPr bwMode="auto">
          <a:xfrm>
            <a:off x="447675" y="6346825"/>
            <a:ext cx="4675188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B392276-0CC8-6B41-B095-BB9E77F85AE5}" type="slidenum"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charset="0"/>
                <a:ea typeface="MS PGothic" charset="0"/>
              </a:rPr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charset="0"/>
                <a:ea typeface="MS PGothic" charset="0"/>
              </a:rPr>
              <a:t> </a:t>
            </a:r>
            <a:r>
              <a:rPr kumimoji="0" lang="en-US" altLang="zh-CN" sz="11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charset="0"/>
                <a:ea typeface="MS PGothic" charset="0"/>
              </a:rPr>
              <a:t>International</a:t>
            </a:r>
            <a:r>
              <a:rPr kumimoji="0" lang="zh-CN" alt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charset="0"/>
                <a:ea typeface="MS PGothic" charset="0"/>
              </a:rPr>
              <a:t> </a:t>
            </a:r>
            <a:r>
              <a:rPr kumimoji="0" lang="en-US" altLang="zh-CN" sz="11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charset="0"/>
                <a:ea typeface="MS PGothic" charset="0"/>
              </a:rPr>
              <a:t>Convention</a:t>
            </a:r>
            <a:r>
              <a:rPr kumimoji="0" lang="zh-CN" alt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charset="0"/>
                <a:ea typeface="MS PGothic" charset="0"/>
              </a:rPr>
              <a:t> </a:t>
            </a:r>
            <a:r>
              <a:rPr kumimoji="0" lang="en-US" altLang="zh-CN" sz="11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charset="0"/>
                <a:ea typeface="MS PGothic" charset="0"/>
              </a:rPr>
              <a:t>2018</a:t>
            </a:r>
            <a:r>
              <a:rPr kumimoji="0" lang="zh-CN" alt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charset="0"/>
                <a:ea typeface="MS PGothic" charset="0"/>
              </a:rPr>
              <a:t> </a:t>
            </a:r>
            <a:r>
              <a:rPr kumimoji="0" lang="hr-HR" altLang="zh-CN" sz="11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charset="0"/>
                <a:ea typeface="MS PGothic" charset="0"/>
              </a:rPr>
              <a:t>Wroclaw | Poland</a:t>
            </a:r>
            <a:r>
              <a:rPr kumimoji="0" lang="en-US" altLang="zh-CN" sz="11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charset="0"/>
                <a:ea typeface="MS PGothic" charset="0"/>
              </a:rPr>
              <a:t> </a:t>
            </a:r>
            <a:br>
              <a:rPr kumimoji="0" lang="en-US" altLang="zh-CN" sz="11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charset="0"/>
                <a:ea typeface="MS PGothic" charset="0"/>
              </a:rPr>
            </a:br>
            <a:r>
              <a:rPr kumimoji="0" lang="en-US" altLang="zh-CN" sz="11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charset="0"/>
                <a:ea typeface="MS PGothic" charset="0"/>
              </a:rPr>
              <a:t>Linking CEE and the World | Impact of the Electric Car Revolution 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charset="0"/>
              <a:ea typeface="MS PGothic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47675" y="3429000"/>
            <a:ext cx="7858125" cy="0"/>
          </a:xfrm>
          <a:prstGeom prst="line">
            <a:avLst/>
          </a:prstGeom>
          <a:ln w="3175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447675" y="4800600"/>
            <a:ext cx="7858125" cy="0"/>
          </a:xfrm>
          <a:prstGeom prst="line">
            <a:avLst/>
          </a:prstGeom>
          <a:ln w="3175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5123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0"/>
            <a:ext cx="9228137" cy="6858000"/>
          </a:xfrm>
          <a:prstGeom prst="rect">
            <a:avLst/>
          </a:prstGeom>
          <a:solidFill>
            <a:schemeClr val="accent2">
              <a:alpha val="76000"/>
            </a:schemeClr>
          </a:solidFill>
          <a:ln>
            <a:noFill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  <a:extLst/>
        </p:spPr>
        <p:txBody>
          <a:bodyPr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MS PGothic" charset="0"/>
              <a:cs typeface="+mn-cs"/>
            </a:endParaRPr>
          </a:p>
        </p:txBody>
      </p:sp>
      <p:sp>
        <p:nvSpPr>
          <p:cNvPr id="20483" name="Title 3"/>
          <p:cNvSpPr txBox="1">
            <a:spLocks/>
          </p:cNvSpPr>
          <p:nvPr/>
        </p:nvSpPr>
        <p:spPr bwMode="auto">
          <a:xfrm>
            <a:off x="368300" y="655638"/>
            <a:ext cx="6438900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MS PGothic" charset="0"/>
                <a:cs typeface="Arial" charset="0"/>
              </a:rPr>
              <a:t>Twitter Impact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MS PGothic" charset="0"/>
              <a:cs typeface="Arial" charset="0"/>
            </a:endParaRPr>
          </a:p>
        </p:txBody>
      </p:sp>
      <p:sp>
        <p:nvSpPr>
          <p:cNvPr id="20484" name="Footer Placeholder 5"/>
          <p:cNvSpPr txBox="1">
            <a:spLocks/>
          </p:cNvSpPr>
          <p:nvPr/>
        </p:nvSpPr>
        <p:spPr bwMode="auto">
          <a:xfrm>
            <a:off x="5913438" y="6357938"/>
            <a:ext cx="2895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MS PGothic" charset="0"/>
              </a:rPr>
              <a:t>www.ciltinternational.org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447675" y="509588"/>
            <a:ext cx="8361363" cy="0"/>
          </a:xfrm>
          <a:prstGeom prst="line">
            <a:avLst/>
          </a:prstGeom>
          <a:ln w="3175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447675" y="6346825"/>
            <a:ext cx="8361363" cy="0"/>
          </a:xfrm>
          <a:prstGeom prst="line">
            <a:avLst/>
          </a:prstGeom>
          <a:ln w="3175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487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sz="5400" b="1" dirty="0" smtClean="0">
                <a:solidFill>
                  <a:schemeClr val="bg1"/>
                </a:solidFill>
              </a:rPr>
              <a:t>1,200</a:t>
            </a:r>
            <a:r>
              <a:rPr lang="en-GB" sz="2800" b="1" dirty="0" smtClean="0">
                <a:solidFill>
                  <a:schemeClr val="bg1"/>
                </a:solidFill>
              </a:rPr>
              <a:t/>
            </a:r>
            <a:br>
              <a:rPr lang="en-GB" sz="2800" b="1" dirty="0" smtClean="0">
                <a:solidFill>
                  <a:schemeClr val="bg1"/>
                </a:solidFill>
              </a:rPr>
            </a:br>
            <a:r>
              <a:rPr lang="en-GB" dirty="0" smtClean="0">
                <a:solidFill>
                  <a:schemeClr val="bg1"/>
                </a:solidFill>
              </a:rPr>
              <a:t>followers since the</a:t>
            </a:r>
            <a:br>
              <a:rPr lang="en-GB" dirty="0" smtClean="0">
                <a:solidFill>
                  <a:schemeClr val="bg1"/>
                </a:solidFill>
              </a:rPr>
            </a:br>
            <a:r>
              <a:rPr lang="en-GB" dirty="0" smtClean="0">
                <a:solidFill>
                  <a:schemeClr val="bg1"/>
                </a:solidFill>
              </a:rPr>
              <a:t>account was opened</a:t>
            </a: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sz="5400" b="1" dirty="0">
                <a:solidFill>
                  <a:schemeClr val="bg1"/>
                </a:solidFill>
              </a:rPr>
              <a:t>22.5k</a:t>
            </a:r>
            <a:r>
              <a:rPr lang="en-GB" sz="6600" b="1" dirty="0">
                <a:solidFill>
                  <a:schemeClr val="bg1"/>
                </a:solidFill>
              </a:rPr>
              <a:t/>
            </a:r>
            <a:br>
              <a:rPr lang="en-GB" sz="6600" b="1" dirty="0">
                <a:solidFill>
                  <a:schemeClr val="bg1"/>
                </a:solidFill>
              </a:rPr>
            </a:br>
            <a:r>
              <a:rPr lang="en-GB" sz="2100" dirty="0">
                <a:solidFill>
                  <a:schemeClr val="bg1"/>
                </a:solidFill>
              </a:rPr>
              <a:t>impressions over the last </a:t>
            </a:r>
            <a:br>
              <a:rPr lang="en-GB" sz="2100" dirty="0">
                <a:solidFill>
                  <a:schemeClr val="bg1"/>
                </a:solidFill>
              </a:rPr>
            </a:br>
            <a:r>
              <a:rPr lang="en-GB" sz="2100" dirty="0">
                <a:solidFill>
                  <a:schemeClr val="bg1"/>
                </a:solidFill>
              </a:rPr>
              <a:t>90 day period</a:t>
            </a:r>
            <a:endParaRPr lang="en-US" sz="21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sz="5400" b="1" dirty="0" smtClean="0">
                <a:solidFill>
                  <a:schemeClr val="bg1"/>
                </a:solidFill>
              </a:rPr>
              <a:t>281</a:t>
            </a:r>
            <a:r>
              <a:rPr lang="en-GB" sz="3600" b="1" dirty="0">
                <a:solidFill>
                  <a:schemeClr val="bg1"/>
                </a:solidFill>
              </a:rPr>
              <a:t/>
            </a:r>
            <a:br>
              <a:rPr lang="en-GB" sz="3600" b="1" dirty="0">
                <a:solidFill>
                  <a:schemeClr val="bg1"/>
                </a:solidFill>
              </a:rPr>
            </a:br>
            <a:r>
              <a:rPr lang="en-GB" sz="2100" dirty="0">
                <a:solidFill>
                  <a:schemeClr val="bg1"/>
                </a:solidFill>
              </a:rPr>
              <a:t>impressions per day over the last </a:t>
            </a:r>
            <a:r>
              <a:rPr lang="en-GB" sz="2100" dirty="0" smtClean="0">
                <a:solidFill>
                  <a:schemeClr val="bg1"/>
                </a:solidFill>
              </a:rPr>
              <a:t>90 </a:t>
            </a:r>
            <a:r>
              <a:rPr lang="en-GB" sz="2100" dirty="0">
                <a:solidFill>
                  <a:schemeClr val="bg1"/>
                </a:solidFill>
              </a:rPr>
              <a:t>day </a:t>
            </a:r>
            <a:r>
              <a:rPr lang="en-GB" sz="2100" dirty="0" smtClean="0">
                <a:solidFill>
                  <a:schemeClr val="bg1"/>
                </a:solidFill>
              </a:rPr>
              <a:t>period</a:t>
            </a:r>
            <a:endParaRPr lang="en-US" sz="21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1200" b="0" dirty="0" smtClean="0">
              <a:solidFill>
                <a:schemeClr val="bg1"/>
              </a:solidFill>
              <a:effectLst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4648200" y="2066119"/>
            <a:ext cx="4038600" cy="414054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sz="5400" b="1" dirty="0" smtClean="0">
                <a:solidFill>
                  <a:schemeClr val="bg1"/>
                </a:solidFill>
              </a:rPr>
              <a:t>61</a:t>
            </a:r>
            <a:r>
              <a:rPr lang="en-GB" sz="2800" b="1" dirty="0" smtClean="0">
                <a:solidFill>
                  <a:schemeClr val="bg1"/>
                </a:solidFill>
              </a:rPr>
              <a:t/>
            </a:r>
            <a:br>
              <a:rPr lang="en-GB" sz="2800" b="1" dirty="0" smtClean="0">
                <a:solidFill>
                  <a:schemeClr val="bg1"/>
                </a:solidFill>
              </a:rPr>
            </a:br>
            <a:r>
              <a:rPr lang="en-GB" dirty="0" smtClean="0">
                <a:solidFill>
                  <a:schemeClr val="bg1"/>
                </a:solidFill>
              </a:rPr>
              <a:t>Retweets over the last </a:t>
            </a:r>
            <a:br>
              <a:rPr lang="en-GB" dirty="0" smtClean="0">
                <a:solidFill>
                  <a:schemeClr val="bg1"/>
                </a:solidFill>
              </a:rPr>
            </a:br>
            <a:r>
              <a:rPr lang="en-GB" dirty="0" smtClean="0">
                <a:solidFill>
                  <a:schemeClr val="bg1"/>
                </a:solidFill>
              </a:rPr>
              <a:t>90 day period</a:t>
            </a:r>
            <a:endParaRPr lang="en-US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sz="5400" b="1" dirty="0" smtClean="0">
                <a:solidFill>
                  <a:schemeClr val="bg1"/>
                </a:solidFill>
              </a:rPr>
              <a:t>90</a:t>
            </a:r>
            <a:r>
              <a:rPr lang="en-GB" sz="1200" b="1" dirty="0" smtClean="0">
                <a:solidFill>
                  <a:schemeClr val="bg1"/>
                </a:solidFill>
              </a:rPr>
              <a:t/>
            </a:r>
            <a:br>
              <a:rPr lang="en-GB" sz="1200" b="1" dirty="0" smtClean="0">
                <a:solidFill>
                  <a:schemeClr val="bg1"/>
                </a:solidFill>
              </a:rPr>
            </a:br>
            <a:r>
              <a:rPr lang="en-GB" dirty="0" smtClean="0">
                <a:solidFill>
                  <a:schemeClr val="bg1"/>
                </a:solidFill>
              </a:rPr>
              <a:t>new likes over the last </a:t>
            </a:r>
            <a:br>
              <a:rPr lang="en-GB" dirty="0" smtClean="0">
                <a:solidFill>
                  <a:schemeClr val="bg1"/>
                </a:solidFill>
              </a:rPr>
            </a:br>
            <a:r>
              <a:rPr lang="en-GB" dirty="0" smtClean="0">
                <a:solidFill>
                  <a:schemeClr val="bg1"/>
                </a:solidFill>
              </a:rPr>
              <a:t>90 day period</a:t>
            </a:r>
          </a:p>
          <a:p>
            <a:pPr marL="0" indent="0">
              <a:buNone/>
            </a:pPr>
            <a:r>
              <a:rPr lang="en-GB" sz="5400" b="1" dirty="0">
                <a:solidFill>
                  <a:schemeClr val="bg1"/>
                </a:solidFill>
              </a:rPr>
              <a:t>89</a:t>
            </a:r>
            <a:r>
              <a:rPr lang="en-GB" sz="1200" b="1" dirty="0">
                <a:solidFill>
                  <a:schemeClr val="bg1"/>
                </a:solidFill>
              </a:rPr>
              <a:t/>
            </a:r>
            <a:br>
              <a:rPr lang="en-GB" sz="1200" b="1" dirty="0">
                <a:solidFill>
                  <a:schemeClr val="bg1"/>
                </a:solidFill>
              </a:rPr>
            </a:br>
            <a:r>
              <a:rPr lang="en-GB" dirty="0">
                <a:solidFill>
                  <a:schemeClr val="bg1"/>
                </a:solidFill>
              </a:rPr>
              <a:t>clicked links over the last 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>
                <a:solidFill>
                  <a:schemeClr val="bg1"/>
                </a:solidFill>
              </a:rPr>
              <a:t>90 day period</a:t>
            </a: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0488" name="Slide Number Placeholder 6"/>
          <p:cNvSpPr txBox="1">
            <a:spLocks/>
          </p:cNvSpPr>
          <p:nvPr/>
        </p:nvSpPr>
        <p:spPr bwMode="auto">
          <a:xfrm>
            <a:off x="447675" y="6346825"/>
            <a:ext cx="4675188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B392276-0CC8-6B41-B095-BB9E77F85AE5}" type="slidenum"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charset="0"/>
                <a:ea typeface="MS PGothic" charset="0"/>
              </a:rPr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charset="0"/>
                <a:ea typeface="MS PGothic" charset="0"/>
              </a:rPr>
              <a:t> </a:t>
            </a:r>
            <a:r>
              <a:rPr kumimoji="0" lang="en-US" altLang="zh-CN" sz="11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charset="0"/>
                <a:ea typeface="MS PGothic" charset="0"/>
              </a:rPr>
              <a:t>International</a:t>
            </a:r>
            <a:r>
              <a:rPr kumimoji="0" lang="zh-CN" alt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charset="0"/>
                <a:ea typeface="MS PGothic" charset="0"/>
              </a:rPr>
              <a:t> </a:t>
            </a:r>
            <a:r>
              <a:rPr kumimoji="0" lang="en-US" altLang="zh-CN" sz="11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charset="0"/>
                <a:ea typeface="MS PGothic" charset="0"/>
              </a:rPr>
              <a:t>Convention</a:t>
            </a:r>
            <a:r>
              <a:rPr kumimoji="0" lang="zh-CN" alt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charset="0"/>
                <a:ea typeface="MS PGothic" charset="0"/>
              </a:rPr>
              <a:t> </a:t>
            </a:r>
            <a:r>
              <a:rPr kumimoji="0" lang="en-US" altLang="zh-CN" sz="11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charset="0"/>
                <a:ea typeface="MS PGothic" charset="0"/>
              </a:rPr>
              <a:t>2018</a:t>
            </a:r>
            <a:r>
              <a:rPr kumimoji="0" lang="zh-CN" alt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charset="0"/>
                <a:ea typeface="MS PGothic" charset="0"/>
              </a:rPr>
              <a:t> </a:t>
            </a:r>
            <a:r>
              <a:rPr kumimoji="0" lang="hr-HR" altLang="zh-CN" sz="11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charset="0"/>
                <a:ea typeface="MS PGothic" charset="0"/>
              </a:rPr>
              <a:t>Wroclaw | Poland</a:t>
            </a:r>
            <a:r>
              <a:rPr kumimoji="0" lang="en-US" altLang="zh-CN" sz="11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charset="0"/>
                <a:ea typeface="MS PGothic" charset="0"/>
              </a:rPr>
              <a:t> </a:t>
            </a:r>
            <a:br>
              <a:rPr kumimoji="0" lang="en-US" altLang="zh-CN" sz="11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charset="0"/>
                <a:ea typeface="MS PGothic" charset="0"/>
              </a:rPr>
            </a:br>
            <a:r>
              <a:rPr kumimoji="0" lang="en-US" altLang="zh-CN" sz="11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charset="0"/>
                <a:ea typeface="MS PGothic" charset="0"/>
              </a:rPr>
              <a:t>Linking CEE and the World | Impact of the Electric Car Revolution 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charset="0"/>
              <a:ea typeface="MS PGothic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47675" y="3429000"/>
            <a:ext cx="7858125" cy="0"/>
          </a:xfrm>
          <a:prstGeom prst="line">
            <a:avLst/>
          </a:prstGeom>
          <a:ln w="3175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447675" y="4800600"/>
            <a:ext cx="7858125" cy="0"/>
          </a:xfrm>
          <a:prstGeom prst="line">
            <a:avLst/>
          </a:prstGeom>
          <a:ln w="3175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9138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0"/>
            <a:ext cx="9228137" cy="6858000"/>
          </a:xfrm>
          <a:prstGeom prst="rect">
            <a:avLst/>
          </a:prstGeom>
          <a:solidFill>
            <a:schemeClr val="accent2">
              <a:alpha val="76000"/>
            </a:schemeClr>
          </a:solidFill>
          <a:ln>
            <a:noFill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  <a:extLst/>
        </p:spPr>
        <p:txBody>
          <a:bodyPr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MS PGothic" charset="0"/>
              <a:cs typeface="+mn-cs"/>
            </a:endParaRPr>
          </a:p>
        </p:txBody>
      </p:sp>
      <p:sp>
        <p:nvSpPr>
          <p:cNvPr id="18433" name="Title 1"/>
          <p:cNvSpPr>
            <a:spLocks noGrp="1"/>
          </p:cNvSpPr>
          <p:nvPr>
            <p:ph type="title"/>
          </p:nvPr>
        </p:nvSpPr>
        <p:spPr>
          <a:xfrm>
            <a:off x="354013" y="684213"/>
            <a:ext cx="8229600" cy="1143000"/>
          </a:xfrm>
        </p:spPr>
        <p:txBody>
          <a:bodyPr/>
          <a:lstStyle/>
          <a:p>
            <a:pPr eaLnBrk="1" hangingPunct="1"/>
            <a:r>
              <a:rPr lang="en-GB" b="1" dirty="0" smtClean="0">
                <a:solidFill>
                  <a:schemeClr val="bg1"/>
                </a:solidFill>
                <a:latin typeface="Arial" charset="0"/>
                <a:ea typeface="MS PGothic" charset="0"/>
              </a:rPr>
              <a:t>SlideShare </a:t>
            </a:r>
            <a:r>
              <a:rPr lang="en-GB" b="1" dirty="0" smtClean="0">
                <a:solidFill>
                  <a:schemeClr val="bg1"/>
                </a:solidFill>
                <a:latin typeface="Arial" charset="0"/>
                <a:ea typeface="MS PGothic" charset="0"/>
              </a:rPr>
              <a:t>Impact</a:t>
            </a:r>
            <a:endParaRPr lang="en-US" b="1" dirty="0">
              <a:solidFill>
                <a:schemeClr val="bg1"/>
              </a:solidFill>
              <a:latin typeface="Arial" charset="0"/>
              <a:ea typeface="MS PGothic" charset="0"/>
            </a:endParaRPr>
          </a:p>
        </p:txBody>
      </p:sp>
      <p:sp>
        <p:nvSpPr>
          <p:cNvPr id="18435" name="Footer Placeholder 3"/>
          <p:cNvSpPr>
            <a:spLocks noGrp="1"/>
          </p:cNvSpPr>
          <p:nvPr>
            <p:ph type="ftr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MS PGothic" charset="0"/>
                <a:cs typeface="Arial" charset="0"/>
              </a:rPr>
              <a:t>www.ciltinternational.org</a:t>
            </a:r>
          </a:p>
        </p:txBody>
      </p:sp>
      <p:sp>
        <p:nvSpPr>
          <p:cNvPr id="18436" name="Slide Number Placeholder 4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C8AB8E0-9EEE-7B47-992B-FE85BDC28980}" type="slidenum"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charset="0"/>
                <a:ea typeface="MS PGothic" charset="0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charset="0"/>
                <a:ea typeface="MS PGothic" charset="0"/>
              </a:rPr>
              <a:t> </a:t>
            </a:r>
            <a:r>
              <a:rPr kumimoji="0" lang="en-US" altLang="zh-CN" sz="11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charset="0"/>
                <a:ea typeface="MS PGothic" charset="0"/>
              </a:rPr>
              <a:t>International</a:t>
            </a:r>
            <a:r>
              <a:rPr kumimoji="0" lang="zh-CN" alt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charset="0"/>
                <a:ea typeface="MS PGothic" charset="0"/>
              </a:rPr>
              <a:t> </a:t>
            </a:r>
            <a:r>
              <a:rPr kumimoji="0" lang="en-US" altLang="zh-CN" sz="11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charset="0"/>
                <a:ea typeface="MS PGothic" charset="0"/>
              </a:rPr>
              <a:t>Convention</a:t>
            </a:r>
            <a:r>
              <a:rPr kumimoji="0" lang="zh-CN" alt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charset="0"/>
                <a:ea typeface="MS PGothic" charset="0"/>
              </a:rPr>
              <a:t> </a:t>
            </a:r>
            <a:r>
              <a:rPr kumimoji="0" lang="en-US" altLang="zh-CN" sz="11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charset="0"/>
                <a:ea typeface="MS PGothic" charset="0"/>
              </a:rPr>
              <a:t>2018</a:t>
            </a:r>
            <a:r>
              <a:rPr kumimoji="0" lang="zh-CN" alt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charset="0"/>
                <a:ea typeface="MS PGothic" charset="0"/>
              </a:rPr>
              <a:t> </a:t>
            </a:r>
            <a:r>
              <a:rPr kumimoji="0" lang="hr-HR" altLang="zh-CN" sz="11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charset="0"/>
                <a:ea typeface="MS PGothic" charset="0"/>
              </a:rPr>
              <a:t>Wroclaw | Poland</a:t>
            </a:r>
            <a:r>
              <a:rPr kumimoji="0" lang="en-US" altLang="zh-CN" sz="11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charset="0"/>
                <a:ea typeface="MS PGothic" charset="0"/>
              </a:rPr>
              <a:t> </a:t>
            </a:r>
            <a:br>
              <a:rPr kumimoji="0" lang="en-US" altLang="zh-CN" sz="11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charset="0"/>
                <a:ea typeface="MS PGothic" charset="0"/>
              </a:rPr>
            </a:br>
            <a:r>
              <a:rPr kumimoji="0" lang="en-US" altLang="zh-CN" sz="11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charset="0"/>
                <a:ea typeface="MS PGothic" charset="0"/>
              </a:rPr>
              <a:t>Linking CEE and the World | Impact of the Electric Car Revolution 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charset="0"/>
              <a:ea typeface="MS PGothic" charset="0"/>
            </a:endParaRPr>
          </a:p>
        </p:txBody>
      </p:sp>
      <p:pic>
        <p:nvPicPr>
          <p:cNvPr id="3" name="Picture 2" descr="Capture slideshare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4" t="14482" r="3970"/>
          <a:stretch/>
        </p:blipFill>
        <p:spPr>
          <a:xfrm>
            <a:off x="355600" y="1381775"/>
            <a:ext cx="8511988" cy="4744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522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0"/>
            <a:ext cx="9228137" cy="6858000"/>
          </a:xfrm>
          <a:prstGeom prst="rect">
            <a:avLst/>
          </a:prstGeom>
          <a:solidFill>
            <a:schemeClr val="accent2">
              <a:alpha val="76000"/>
            </a:schemeClr>
          </a:solidFill>
          <a:ln>
            <a:noFill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  <a:extLst/>
        </p:spPr>
        <p:txBody>
          <a:bodyPr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MS PGothic" charset="0"/>
              <a:cs typeface="+mn-cs"/>
            </a:endParaRPr>
          </a:p>
        </p:txBody>
      </p:sp>
      <p:sp>
        <p:nvSpPr>
          <p:cNvPr id="20483" name="Title 3"/>
          <p:cNvSpPr txBox="1">
            <a:spLocks/>
          </p:cNvSpPr>
          <p:nvPr/>
        </p:nvSpPr>
        <p:spPr bwMode="auto">
          <a:xfrm>
            <a:off x="368300" y="655638"/>
            <a:ext cx="6438900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MS PGothic" charset="0"/>
                <a:cs typeface="Arial" charset="0"/>
              </a:rPr>
              <a:t>LinkedIn Impact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MS PGothic" charset="0"/>
              <a:cs typeface="Arial" charset="0"/>
            </a:endParaRPr>
          </a:p>
        </p:txBody>
      </p:sp>
      <p:sp>
        <p:nvSpPr>
          <p:cNvPr id="20484" name="Footer Placeholder 5"/>
          <p:cNvSpPr txBox="1">
            <a:spLocks/>
          </p:cNvSpPr>
          <p:nvPr/>
        </p:nvSpPr>
        <p:spPr bwMode="auto">
          <a:xfrm>
            <a:off x="5913438" y="6357938"/>
            <a:ext cx="2895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MS PGothic" charset="0"/>
              </a:rPr>
              <a:t>www.ciltinternational.org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447675" y="509588"/>
            <a:ext cx="8361363" cy="0"/>
          </a:xfrm>
          <a:prstGeom prst="line">
            <a:avLst/>
          </a:prstGeom>
          <a:ln w="3175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447675" y="6346825"/>
            <a:ext cx="8361363" cy="0"/>
          </a:xfrm>
          <a:prstGeom prst="line">
            <a:avLst/>
          </a:prstGeom>
          <a:ln w="3175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487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sz="5400" b="1" dirty="0" smtClean="0">
                <a:solidFill>
                  <a:schemeClr val="bg1"/>
                </a:solidFill>
              </a:rPr>
              <a:t>8,887</a:t>
            </a:r>
            <a:r>
              <a:rPr lang="en-GB" sz="2800" b="1" dirty="0" smtClean="0">
                <a:solidFill>
                  <a:schemeClr val="bg1"/>
                </a:solidFill>
              </a:rPr>
              <a:t/>
            </a:r>
            <a:br>
              <a:rPr lang="en-GB" sz="2800" b="1" dirty="0" smtClean="0">
                <a:solidFill>
                  <a:schemeClr val="bg1"/>
                </a:solidFill>
              </a:rPr>
            </a:br>
            <a:r>
              <a:rPr lang="en-GB" dirty="0" smtClean="0">
                <a:solidFill>
                  <a:schemeClr val="bg1"/>
                </a:solidFill>
              </a:rPr>
              <a:t>follower since</a:t>
            </a:r>
            <a:br>
              <a:rPr lang="en-GB" dirty="0" smtClean="0">
                <a:solidFill>
                  <a:schemeClr val="bg1"/>
                </a:solidFill>
              </a:rPr>
            </a:br>
            <a:r>
              <a:rPr lang="en-GB" dirty="0" smtClean="0">
                <a:solidFill>
                  <a:schemeClr val="bg1"/>
                </a:solidFill>
              </a:rPr>
              <a:t>the account opened</a:t>
            </a: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sz="5400" b="1" dirty="0" smtClean="0">
                <a:solidFill>
                  <a:schemeClr val="bg1"/>
                </a:solidFill>
              </a:rPr>
              <a:t>72</a:t>
            </a:r>
            <a:r>
              <a:rPr lang="en-GB" sz="1200" b="1" dirty="0">
                <a:solidFill>
                  <a:schemeClr val="bg1"/>
                </a:solidFill>
              </a:rPr>
              <a:t/>
            </a:r>
            <a:br>
              <a:rPr lang="en-GB" sz="1200" b="1" dirty="0">
                <a:solidFill>
                  <a:schemeClr val="bg1"/>
                </a:solidFill>
              </a:rPr>
            </a:br>
            <a:r>
              <a:rPr lang="en-GB" dirty="0" smtClean="0">
                <a:solidFill>
                  <a:schemeClr val="bg1"/>
                </a:solidFill>
              </a:rPr>
              <a:t>employees linked / listed</a:t>
            </a:r>
            <a:r>
              <a:rPr lang="en-GB" dirty="0">
                <a:solidFill>
                  <a:schemeClr val="bg1"/>
                </a:solidFill>
              </a:rPr>
              <a:t/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 smtClean="0">
                <a:solidFill>
                  <a:schemeClr val="bg1"/>
                </a:solidFill>
              </a:rPr>
              <a:t>as working for CILT</a:t>
            </a: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sz="5400" b="1" dirty="0" smtClean="0">
                <a:solidFill>
                  <a:schemeClr val="bg1"/>
                </a:solidFill>
              </a:rPr>
              <a:t>89</a:t>
            </a:r>
            <a:r>
              <a:rPr lang="en-GB" sz="1200" b="1" dirty="0">
                <a:solidFill>
                  <a:schemeClr val="bg1"/>
                </a:solidFill>
              </a:rPr>
              <a:t/>
            </a:r>
            <a:br>
              <a:rPr lang="en-GB" sz="1200" b="1" dirty="0">
                <a:solidFill>
                  <a:schemeClr val="bg1"/>
                </a:solidFill>
              </a:rPr>
            </a:br>
            <a:r>
              <a:rPr lang="en-GB" dirty="0" smtClean="0">
                <a:solidFill>
                  <a:schemeClr val="bg1"/>
                </a:solidFill>
              </a:rPr>
              <a:t>clicked links over </a:t>
            </a:r>
            <a:r>
              <a:rPr lang="en-GB" dirty="0">
                <a:solidFill>
                  <a:schemeClr val="bg1"/>
                </a:solidFill>
              </a:rPr>
              <a:t>the last 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 smtClean="0">
                <a:solidFill>
                  <a:schemeClr val="bg1"/>
                </a:solidFill>
              </a:rPr>
              <a:t>since January 2018</a:t>
            </a: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1200" b="0" dirty="0" smtClean="0">
              <a:solidFill>
                <a:schemeClr val="bg1"/>
              </a:solidFill>
              <a:effectLst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4648200" y="2066119"/>
            <a:ext cx="4038600" cy="414054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sz="5400" b="1" dirty="0" smtClean="0">
                <a:solidFill>
                  <a:schemeClr val="bg1"/>
                </a:solidFill>
              </a:rPr>
              <a:t>29,332</a:t>
            </a:r>
            <a:r>
              <a:rPr lang="en-GB" sz="2800" b="1" dirty="0" smtClean="0">
                <a:solidFill>
                  <a:schemeClr val="bg1"/>
                </a:solidFill>
              </a:rPr>
              <a:t/>
            </a:r>
            <a:br>
              <a:rPr lang="en-GB" sz="2800" b="1" dirty="0" smtClean="0">
                <a:solidFill>
                  <a:schemeClr val="bg1"/>
                </a:solidFill>
              </a:rPr>
            </a:br>
            <a:r>
              <a:rPr lang="en-GB" dirty="0" smtClean="0">
                <a:solidFill>
                  <a:schemeClr val="bg1"/>
                </a:solidFill>
              </a:rPr>
              <a:t>impressions</a:t>
            </a:r>
            <a:br>
              <a:rPr lang="en-GB" dirty="0" smtClean="0">
                <a:solidFill>
                  <a:schemeClr val="bg1"/>
                </a:solidFill>
              </a:rPr>
            </a:br>
            <a:r>
              <a:rPr lang="en-GB" dirty="0" smtClean="0">
                <a:solidFill>
                  <a:schemeClr val="bg1"/>
                </a:solidFill>
              </a:rPr>
              <a:t>since January 2018</a:t>
            </a:r>
            <a:endParaRPr lang="en-US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sz="5400" b="1" dirty="0" smtClean="0">
                <a:solidFill>
                  <a:schemeClr val="bg1"/>
                </a:solidFill>
              </a:rPr>
              <a:t>305</a:t>
            </a:r>
            <a:r>
              <a:rPr lang="en-GB" sz="1200" b="1" dirty="0" smtClean="0">
                <a:solidFill>
                  <a:schemeClr val="bg1"/>
                </a:solidFill>
              </a:rPr>
              <a:t/>
            </a:r>
            <a:br>
              <a:rPr lang="en-GB" sz="1200" b="1" dirty="0" smtClean="0">
                <a:solidFill>
                  <a:schemeClr val="bg1"/>
                </a:solidFill>
              </a:rPr>
            </a:br>
            <a:r>
              <a:rPr lang="en-GB" dirty="0" smtClean="0">
                <a:solidFill>
                  <a:schemeClr val="bg1"/>
                </a:solidFill>
              </a:rPr>
              <a:t>clicks on posts</a:t>
            </a:r>
            <a:br>
              <a:rPr lang="en-GB" dirty="0" smtClean="0">
                <a:solidFill>
                  <a:schemeClr val="bg1"/>
                </a:solidFill>
              </a:rPr>
            </a:br>
            <a:r>
              <a:rPr lang="en-GB" dirty="0">
                <a:solidFill>
                  <a:schemeClr val="bg1"/>
                </a:solidFill>
              </a:rPr>
              <a:t>since January </a:t>
            </a:r>
            <a:r>
              <a:rPr lang="en-GB" dirty="0" smtClean="0">
                <a:solidFill>
                  <a:schemeClr val="bg1"/>
                </a:solidFill>
              </a:rPr>
              <a:t>2018</a:t>
            </a:r>
          </a:p>
          <a:p>
            <a:pPr marL="0" indent="0">
              <a:buNone/>
            </a:pPr>
            <a:r>
              <a:rPr lang="en-GB" sz="5400" b="1" dirty="0" smtClean="0">
                <a:solidFill>
                  <a:schemeClr val="bg1"/>
                </a:solidFill>
              </a:rPr>
              <a:t>112</a:t>
            </a:r>
            <a:r>
              <a:rPr lang="en-GB" sz="1200" b="1" dirty="0">
                <a:solidFill>
                  <a:schemeClr val="bg1"/>
                </a:solidFill>
              </a:rPr>
              <a:t/>
            </a:r>
            <a:br>
              <a:rPr lang="en-GB" sz="1200" b="1" dirty="0">
                <a:solidFill>
                  <a:schemeClr val="bg1"/>
                </a:solidFill>
              </a:rPr>
            </a:br>
            <a:r>
              <a:rPr lang="en-GB" dirty="0" smtClean="0">
                <a:solidFill>
                  <a:schemeClr val="bg1"/>
                </a:solidFill>
              </a:rPr>
              <a:t>social actions – sharing / li</a:t>
            </a:r>
            <a:r>
              <a:rPr lang="en-GB" dirty="0">
                <a:solidFill>
                  <a:schemeClr val="bg1"/>
                </a:solidFill>
              </a:rPr>
              <a:t/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>
                <a:solidFill>
                  <a:schemeClr val="bg1"/>
                </a:solidFill>
              </a:rPr>
              <a:t>since January 2018</a:t>
            </a: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0488" name="Slide Number Placeholder 6"/>
          <p:cNvSpPr txBox="1">
            <a:spLocks/>
          </p:cNvSpPr>
          <p:nvPr/>
        </p:nvSpPr>
        <p:spPr bwMode="auto">
          <a:xfrm>
            <a:off x="447675" y="6346825"/>
            <a:ext cx="4675188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B392276-0CC8-6B41-B095-BB9E77F85AE5}" type="slidenum"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charset="0"/>
                <a:ea typeface="MS PGothic" charset="0"/>
              </a:rPr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charset="0"/>
                <a:ea typeface="MS PGothic" charset="0"/>
              </a:rPr>
              <a:t> </a:t>
            </a:r>
            <a:r>
              <a:rPr kumimoji="0" lang="en-US" altLang="zh-CN" sz="11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charset="0"/>
                <a:ea typeface="MS PGothic" charset="0"/>
              </a:rPr>
              <a:t>International</a:t>
            </a:r>
            <a:r>
              <a:rPr kumimoji="0" lang="zh-CN" alt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charset="0"/>
                <a:ea typeface="MS PGothic" charset="0"/>
              </a:rPr>
              <a:t> </a:t>
            </a:r>
            <a:r>
              <a:rPr kumimoji="0" lang="en-US" altLang="zh-CN" sz="11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charset="0"/>
                <a:ea typeface="MS PGothic" charset="0"/>
              </a:rPr>
              <a:t>Convention</a:t>
            </a:r>
            <a:r>
              <a:rPr kumimoji="0" lang="zh-CN" alt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charset="0"/>
                <a:ea typeface="MS PGothic" charset="0"/>
              </a:rPr>
              <a:t> </a:t>
            </a:r>
            <a:r>
              <a:rPr kumimoji="0" lang="en-US" altLang="zh-CN" sz="11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charset="0"/>
                <a:ea typeface="MS PGothic" charset="0"/>
              </a:rPr>
              <a:t>2018</a:t>
            </a:r>
            <a:r>
              <a:rPr kumimoji="0" lang="zh-CN" alt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charset="0"/>
                <a:ea typeface="MS PGothic" charset="0"/>
              </a:rPr>
              <a:t> </a:t>
            </a:r>
            <a:r>
              <a:rPr kumimoji="0" lang="hr-HR" altLang="zh-CN" sz="11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charset="0"/>
                <a:ea typeface="MS PGothic" charset="0"/>
              </a:rPr>
              <a:t>Wroclaw | Poland</a:t>
            </a:r>
            <a:r>
              <a:rPr kumimoji="0" lang="en-US" altLang="zh-CN" sz="11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charset="0"/>
                <a:ea typeface="MS PGothic" charset="0"/>
              </a:rPr>
              <a:t> </a:t>
            </a:r>
            <a:br>
              <a:rPr kumimoji="0" lang="en-US" altLang="zh-CN" sz="11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charset="0"/>
                <a:ea typeface="MS PGothic" charset="0"/>
              </a:rPr>
            </a:br>
            <a:r>
              <a:rPr kumimoji="0" lang="en-US" altLang="zh-CN" sz="11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charset="0"/>
                <a:ea typeface="MS PGothic" charset="0"/>
              </a:rPr>
              <a:t>Linking CEE and the World | Impact of the Electric Car Revolution 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charset="0"/>
              <a:ea typeface="MS PGothic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47675" y="3429000"/>
            <a:ext cx="7858125" cy="0"/>
          </a:xfrm>
          <a:prstGeom prst="line">
            <a:avLst/>
          </a:prstGeom>
          <a:ln w="3175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447675" y="4800600"/>
            <a:ext cx="7858125" cy="0"/>
          </a:xfrm>
          <a:prstGeom prst="line">
            <a:avLst/>
          </a:prstGeom>
          <a:ln w="3175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0461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0"/>
            <a:ext cx="9228137" cy="6858000"/>
          </a:xfrm>
          <a:prstGeom prst="rect">
            <a:avLst/>
          </a:prstGeom>
          <a:solidFill>
            <a:schemeClr val="accent2">
              <a:alpha val="76000"/>
            </a:schemeClr>
          </a:solidFill>
          <a:ln>
            <a:noFill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  <a:extLst/>
        </p:spPr>
        <p:txBody>
          <a:bodyPr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MS PGothic" charset="0"/>
              <a:cs typeface="+mn-cs"/>
            </a:endParaRPr>
          </a:p>
        </p:txBody>
      </p:sp>
      <p:sp>
        <p:nvSpPr>
          <p:cNvPr id="20483" name="Title 3"/>
          <p:cNvSpPr txBox="1">
            <a:spLocks/>
          </p:cNvSpPr>
          <p:nvPr/>
        </p:nvSpPr>
        <p:spPr bwMode="auto">
          <a:xfrm>
            <a:off x="368300" y="655638"/>
            <a:ext cx="6438900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MS PGothic" charset="0"/>
                <a:cs typeface="Arial" charset="0"/>
              </a:rPr>
              <a:t>Website Impact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MS PGothic" charset="0"/>
              <a:cs typeface="Arial" charset="0"/>
            </a:endParaRPr>
          </a:p>
        </p:txBody>
      </p:sp>
      <p:sp>
        <p:nvSpPr>
          <p:cNvPr id="20484" name="Footer Placeholder 5"/>
          <p:cNvSpPr txBox="1">
            <a:spLocks/>
          </p:cNvSpPr>
          <p:nvPr/>
        </p:nvSpPr>
        <p:spPr bwMode="auto">
          <a:xfrm>
            <a:off x="5913438" y="6357938"/>
            <a:ext cx="2895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MS PGothic" charset="0"/>
              </a:rPr>
              <a:t>www.ciltinternational.org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447675" y="509588"/>
            <a:ext cx="8361363" cy="0"/>
          </a:xfrm>
          <a:prstGeom prst="line">
            <a:avLst/>
          </a:prstGeom>
          <a:ln w="3175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447675" y="6346825"/>
            <a:ext cx="8361363" cy="0"/>
          </a:xfrm>
          <a:prstGeom prst="line">
            <a:avLst/>
          </a:prstGeom>
          <a:ln w="3175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487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sz="5400" b="1" dirty="0" smtClean="0">
                <a:solidFill>
                  <a:schemeClr val="bg1"/>
                </a:solidFill>
              </a:rPr>
              <a:t>78.3</a:t>
            </a:r>
            <a:r>
              <a:rPr lang="mr-IN" sz="5400" b="1" dirty="0" smtClean="0">
                <a:solidFill>
                  <a:schemeClr val="bg1"/>
                </a:solidFill>
              </a:rPr>
              <a:t>%</a:t>
            </a:r>
            <a:r>
              <a:rPr lang="en-GB" sz="5400" b="1" dirty="0" smtClean="0">
                <a:solidFill>
                  <a:schemeClr val="bg1"/>
                </a:solidFill>
              </a:rPr>
              <a:t> </a:t>
            </a:r>
            <a:r>
              <a:rPr lang="en-GB" sz="2800" b="1" dirty="0" smtClean="0">
                <a:solidFill>
                  <a:schemeClr val="bg1"/>
                </a:solidFill>
              </a:rPr>
              <a:t/>
            </a:r>
            <a:br>
              <a:rPr lang="en-GB" sz="2800" b="1" dirty="0" smtClean="0">
                <a:solidFill>
                  <a:schemeClr val="bg1"/>
                </a:solidFill>
              </a:rPr>
            </a:br>
            <a:r>
              <a:rPr lang="en-GB" dirty="0" smtClean="0">
                <a:solidFill>
                  <a:schemeClr val="bg1"/>
                </a:solidFill>
              </a:rPr>
              <a:t>increase in new </a:t>
            </a:r>
            <a:r>
              <a:rPr lang="en-GB" b="1" dirty="0" smtClean="0">
                <a:solidFill>
                  <a:schemeClr val="bg1"/>
                </a:solidFill>
              </a:rPr>
              <a:t>Facebook</a:t>
            </a:r>
            <a:r>
              <a:rPr lang="en-GB" dirty="0" smtClean="0">
                <a:solidFill>
                  <a:schemeClr val="bg1"/>
                </a:solidFill>
              </a:rPr>
              <a:t> </a:t>
            </a:r>
            <a:br>
              <a:rPr lang="en-GB" dirty="0" smtClean="0">
                <a:solidFill>
                  <a:schemeClr val="bg1"/>
                </a:solidFill>
              </a:rPr>
            </a:br>
            <a:r>
              <a:rPr lang="en-GB" dirty="0" smtClean="0">
                <a:solidFill>
                  <a:schemeClr val="bg1"/>
                </a:solidFill>
              </a:rPr>
              <a:t>visitors since last year</a:t>
            </a: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sz="5400" b="1" dirty="0" smtClean="0">
                <a:solidFill>
                  <a:schemeClr val="bg1"/>
                </a:solidFill>
              </a:rPr>
              <a:t>16.5</a:t>
            </a:r>
            <a:r>
              <a:rPr lang="mr-IN" sz="5400" b="1" dirty="0" smtClean="0">
                <a:solidFill>
                  <a:schemeClr val="bg1"/>
                </a:solidFill>
              </a:rPr>
              <a:t>%</a:t>
            </a:r>
            <a:r>
              <a:rPr lang="en-GB" sz="5400" b="1" dirty="0" smtClean="0">
                <a:solidFill>
                  <a:schemeClr val="bg1"/>
                </a:solidFill>
              </a:rPr>
              <a:t> </a:t>
            </a:r>
            <a:r>
              <a:rPr lang="en-GB" sz="1200" b="1" dirty="0">
                <a:solidFill>
                  <a:schemeClr val="bg1"/>
                </a:solidFill>
              </a:rPr>
              <a:t/>
            </a:r>
            <a:br>
              <a:rPr lang="en-GB" sz="1200" b="1" dirty="0">
                <a:solidFill>
                  <a:schemeClr val="bg1"/>
                </a:solidFill>
              </a:rPr>
            </a:br>
            <a:r>
              <a:rPr lang="en-GB" dirty="0">
                <a:solidFill>
                  <a:schemeClr val="bg1"/>
                </a:solidFill>
              </a:rPr>
              <a:t>increase in new </a:t>
            </a:r>
            <a:r>
              <a:rPr lang="en-GB" b="1" dirty="0" smtClean="0">
                <a:solidFill>
                  <a:schemeClr val="bg1"/>
                </a:solidFill>
              </a:rPr>
              <a:t>Twitter</a:t>
            </a:r>
            <a:r>
              <a:rPr lang="en-GB" dirty="0" smtClean="0">
                <a:solidFill>
                  <a:schemeClr val="bg1"/>
                </a:solidFill>
              </a:rPr>
              <a:t> </a:t>
            </a:r>
            <a:br>
              <a:rPr lang="en-GB" dirty="0" smtClean="0">
                <a:solidFill>
                  <a:schemeClr val="bg1"/>
                </a:solidFill>
              </a:rPr>
            </a:br>
            <a:r>
              <a:rPr lang="en-GB" dirty="0" smtClean="0">
                <a:solidFill>
                  <a:schemeClr val="bg1"/>
                </a:solidFill>
              </a:rPr>
              <a:t>visitors </a:t>
            </a:r>
            <a:r>
              <a:rPr lang="en-GB" dirty="0">
                <a:solidFill>
                  <a:schemeClr val="bg1"/>
                </a:solidFill>
              </a:rPr>
              <a:t>since last </a:t>
            </a:r>
            <a:r>
              <a:rPr lang="en-GB" dirty="0" smtClean="0">
                <a:solidFill>
                  <a:schemeClr val="bg1"/>
                </a:solidFill>
              </a:rPr>
              <a:t>year</a:t>
            </a:r>
          </a:p>
          <a:p>
            <a:pPr marL="0" indent="0">
              <a:buNone/>
            </a:pPr>
            <a:r>
              <a:rPr lang="en-GB" sz="5400" b="1" dirty="0" smtClean="0">
                <a:solidFill>
                  <a:schemeClr val="bg1"/>
                </a:solidFill>
              </a:rPr>
              <a:t>66.7</a:t>
            </a:r>
            <a:r>
              <a:rPr lang="mr-IN" sz="5400" b="1" dirty="0" smtClean="0">
                <a:solidFill>
                  <a:schemeClr val="bg1"/>
                </a:solidFill>
              </a:rPr>
              <a:t>%</a:t>
            </a:r>
            <a:r>
              <a:rPr lang="en-GB" sz="5400" b="1" dirty="0" smtClean="0">
                <a:solidFill>
                  <a:schemeClr val="bg1"/>
                </a:solidFill>
              </a:rPr>
              <a:t> </a:t>
            </a:r>
            <a:r>
              <a:rPr lang="en-GB" sz="1200" b="1" dirty="0">
                <a:solidFill>
                  <a:schemeClr val="bg1"/>
                </a:solidFill>
              </a:rPr>
              <a:t/>
            </a:r>
            <a:br>
              <a:rPr lang="en-GB" sz="1200" b="1" dirty="0">
                <a:solidFill>
                  <a:schemeClr val="bg1"/>
                </a:solidFill>
              </a:rPr>
            </a:br>
            <a:r>
              <a:rPr lang="en-GB" dirty="0">
                <a:solidFill>
                  <a:schemeClr val="bg1"/>
                </a:solidFill>
              </a:rPr>
              <a:t>increase in new </a:t>
            </a:r>
            <a:r>
              <a:rPr lang="en-GB" b="1" dirty="0" smtClean="0">
                <a:solidFill>
                  <a:schemeClr val="bg1"/>
                </a:solidFill>
              </a:rPr>
              <a:t>LinkedIn </a:t>
            </a:r>
            <a:r>
              <a:rPr lang="en-GB" dirty="0" smtClean="0">
                <a:solidFill>
                  <a:schemeClr val="bg1"/>
                </a:solidFill>
              </a:rPr>
              <a:t/>
            </a:r>
            <a:br>
              <a:rPr lang="en-GB" dirty="0" smtClean="0">
                <a:solidFill>
                  <a:schemeClr val="bg1"/>
                </a:solidFill>
              </a:rPr>
            </a:br>
            <a:r>
              <a:rPr lang="en-GB" dirty="0" smtClean="0">
                <a:solidFill>
                  <a:schemeClr val="bg1"/>
                </a:solidFill>
              </a:rPr>
              <a:t>visitors </a:t>
            </a:r>
            <a:r>
              <a:rPr lang="en-GB" dirty="0">
                <a:solidFill>
                  <a:schemeClr val="bg1"/>
                </a:solidFill>
              </a:rPr>
              <a:t>since last year</a:t>
            </a: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1200" b="0" dirty="0" smtClean="0">
              <a:solidFill>
                <a:schemeClr val="bg1"/>
              </a:solidFill>
              <a:effectLst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sz="5400" b="1" dirty="0" smtClean="0">
                <a:solidFill>
                  <a:schemeClr val="bg1"/>
                </a:solidFill>
              </a:rPr>
              <a:t>02:08 </a:t>
            </a:r>
            <a:r>
              <a:rPr lang="en-GB" sz="2800" b="1" dirty="0">
                <a:solidFill>
                  <a:schemeClr val="bg1"/>
                </a:solidFill>
              </a:rPr>
              <a:t/>
            </a:r>
            <a:br>
              <a:rPr lang="en-GB" sz="2800" b="1" dirty="0">
                <a:solidFill>
                  <a:schemeClr val="bg1"/>
                </a:solidFill>
              </a:rPr>
            </a:br>
            <a:r>
              <a:rPr lang="en-GB" dirty="0" smtClean="0">
                <a:solidFill>
                  <a:schemeClr val="bg1"/>
                </a:solidFill>
              </a:rPr>
              <a:t>mins </a:t>
            </a:r>
            <a:r>
              <a:rPr lang="en-GB" dirty="0" smtClean="0">
                <a:solidFill>
                  <a:schemeClr val="bg1"/>
                </a:solidFill>
              </a:rPr>
              <a:t>/ secs spent on the website with an average of 3 page views</a:t>
            </a: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sz="5400" b="1" dirty="0" smtClean="0">
                <a:solidFill>
                  <a:schemeClr val="bg1"/>
                </a:solidFill>
              </a:rPr>
              <a:t>06:04 </a:t>
            </a:r>
            <a:r>
              <a:rPr lang="en-GB" sz="1200" b="1" dirty="0">
                <a:solidFill>
                  <a:schemeClr val="bg1"/>
                </a:solidFill>
              </a:rPr>
              <a:t/>
            </a:r>
            <a:br>
              <a:rPr lang="en-GB" sz="1200" b="1" dirty="0">
                <a:solidFill>
                  <a:schemeClr val="bg1"/>
                </a:solidFill>
              </a:rPr>
            </a:br>
            <a:r>
              <a:rPr lang="en-GB" dirty="0">
                <a:solidFill>
                  <a:schemeClr val="bg1"/>
                </a:solidFill>
              </a:rPr>
              <a:t>mins / secs spent on the website with an average of </a:t>
            </a:r>
            <a:r>
              <a:rPr lang="en-GB" dirty="0" smtClean="0">
                <a:solidFill>
                  <a:schemeClr val="bg1"/>
                </a:solidFill>
              </a:rPr>
              <a:t>3.5 </a:t>
            </a:r>
            <a:r>
              <a:rPr lang="en-GB" dirty="0">
                <a:solidFill>
                  <a:schemeClr val="bg1"/>
                </a:solidFill>
              </a:rPr>
              <a:t>page views</a:t>
            </a: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sz="5400" b="1" dirty="0" smtClean="0">
                <a:solidFill>
                  <a:schemeClr val="bg1"/>
                </a:solidFill>
              </a:rPr>
              <a:t>01:43 </a:t>
            </a:r>
            <a:r>
              <a:rPr lang="en-GB" sz="1200" b="1" dirty="0">
                <a:solidFill>
                  <a:schemeClr val="bg1"/>
                </a:solidFill>
              </a:rPr>
              <a:t/>
            </a:r>
            <a:br>
              <a:rPr lang="en-GB" sz="1200" b="1" dirty="0">
                <a:solidFill>
                  <a:schemeClr val="bg1"/>
                </a:solidFill>
              </a:rPr>
            </a:br>
            <a:r>
              <a:rPr lang="en-GB" dirty="0">
                <a:solidFill>
                  <a:schemeClr val="bg1"/>
                </a:solidFill>
              </a:rPr>
              <a:t>mins / secs spent on the website with an average of </a:t>
            </a:r>
            <a:r>
              <a:rPr lang="en-GB" dirty="0" smtClean="0">
                <a:solidFill>
                  <a:schemeClr val="bg1"/>
                </a:solidFill>
              </a:rPr>
              <a:t>2 </a:t>
            </a:r>
            <a:r>
              <a:rPr lang="en-GB" dirty="0">
                <a:solidFill>
                  <a:schemeClr val="bg1"/>
                </a:solidFill>
              </a:rPr>
              <a:t>page views</a:t>
            </a: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0488" name="Slide Number Placeholder 6"/>
          <p:cNvSpPr txBox="1">
            <a:spLocks/>
          </p:cNvSpPr>
          <p:nvPr/>
        </p:nvSpPr>
        <p:spPr bwMode="auto">
          <a:xfrm>
            <a:off x="447675" y="6346825"/>
            <a:ext cx="4675188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B392276-0CC8-6B41-B095-BB9E77F85AE5}" type="slidenum"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charset="0"/>
                <a:ea typeface="MS PGothic" charset="0"/>
              </a:rPr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charset="0"/>
                <a:ea typeface="MS PGothic" charset="0"/>
              </a:rPr>
              <a:t> </a:t>
            </a:r>
            <a:r>
              <a:rPr kumimoji="0" lang="en-US" altLang="zh-CN" sz="11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charset="0"/>
                <a:ea typeface="MS PGothic" charset="0"/>
              </a:rPr>
              <a:t>International</a:t>
            </a:r>
            <a:r>
              <a:rPr kumimoji="0" lang="zh-CN" alt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charset="0"/>
                <a:ea typeface="MS PGothic" charset="0"/>
              </a:rPr>
              <a:t> </a:t>
            </a:r>
            <a:r>
              <a:rPr kumimoji="0" lang="en-US" altLang="zh-CN" sz="11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charset="0"/>
                <a:ea typeface="MS PGothic" charset="0"/>
              </a:rPr>
              <a:t>Convention</a:t>
            </a:r>
            <a:r>
              <a:rPr kumimoji="0" lang="zh-CN" alt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charset="0"/>
                <a:ea typeface="MS PGothic" charset="0"/>
              </a:rPr>
              <a:t> </a:t>
            </a:r>
            <a:r>
              <a:rPr kumimoji="0" lang="en-US" altLang="zh-CN" sz="11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charset="0"/>
                <a:ea typeface="MS PGothic" charset="0"/>
              </a:rPr>
              <a:t>2018</a:t>
            </a:r>
            <a:r>
              <a:rPr kumimoji="0" lang="zh-CN" alt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charset="0"/>
                <a:ea typeface="MS PGothic" charset="0"/>
              </a:rPr>
              <a:t> </a:t>
            </a:r>
            <a:r>
              <a:rPr kumimoji="0" lang="hr-HR" altLang="zh-CN" sz="11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charset="0"/>
                <a:ea typeface="MS PGothic" charset="0"/>
              </a:rPr>
              <a:t>Wroclaw | Poland</a:t>
            </a:r>
            <a:r>
              <a:rPr kumimoji="0" lang="en-US" altLang="zh-CN" sz="11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charset="0"/>
                <a:ea typeface="MS PGothic" charset="0"/>
              </a:rPr>
              <a:t> </a:t>
            </a:r>
            <a:br>
              <a:rPr kumimoji="0" lang="en-US" altLang="zh-CN" sz="11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charset="0"/>
                <a:ea typeface="MS PGothic" charset="0"/>
              </a:rPr>
            </a:br>
            <a:r>
              <a:rPr kumimoji="0" lang="en-US" altLang="zh-CN" sz="11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charset="0"/>
                <a:ea typeface="MS PGothic" charset="0"/>
              </a:rPr>
              <a:t>Linking CEE and the World | Impact of the Electric Car Revolution 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charset="0"/>
              <a:ea typeface="MS PGothic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47675" y="3429000"/>
            <a:ext cx="7858125" cy="0"/>
          </a:xfrm>
          <a:prstGeom prst="line">
            <a:avLst/>
          </a:prstGeom>
          <a:ln w="3175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447675" y="4800600"/>
            <a:ext cx="7858125" cy="0"/>
          </a:xfrm>
          <a:prstGeom prst="line">
            <a:avLst/>
          </a:prstGeom>
          <a:ln w="3175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2475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835573" y="3610305"/>
            <a:ext cx="29954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2B0B4B"/>
                </a:solidFill>
                <a:latin typeface="Arial" charset="0"/>
                <a:ea typeface="MS PGothic" charset="0"/>
              </a:rPr>
              <a:t>Impact Of Increased Activity</a:t>
            </a:r>
            <a:endParaRPr lang="en-GB" sz="3200" b="1" dirty="0">
              <a:solidFill>
                <a:srgbClr val="2B0B4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7090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 txBox="1">
            <a:spLocks/>
          </p:cNvSpPr>
          <p:nvPr/>
        </p:nvSpPr>
        <p:spPr>
          <a:xfrm>
            <a:off x="2906712" y="1486619"/>
            <a:ext cx="3289300" cy="75247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 smtClean="0">
                <a:solidFill>
                  <a:srgbClr val="2B0B4B"/>
                </a:solidFill>
              </a:rPr>
              <a:t>Facebook</a:t>
            </a:r>
            <a:endParaRPr lang="en-GB" sz="4800" b="1" dirty="0">
              <a:solidFill>
                <a:srgbClr val="2B0B4B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9" t="1743" r="617" b="406"/>
          <a:stretch/>
        </p:blipFill>
        <p:spPr>
          <a:xfrm>
            <a:off x="506412" y="2819400"/>
            <a:ext cx="8089900" cy="306069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122824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3024" y="1865237"/>
            <a:ext cx="3876675" cy="141922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825" y="3583706"/>
            <a:ext cx="8347076" cy="237862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Title 2"/>
          <p:cNvSpPr txBox="1">
            <a:spLocks/>
          </p:cNvSpPr>
          <p:nvPr/>
        </p:nvSpPr>
        <p:spPr>
          <a:xfrm>
            <a:off x="3451225" y="813519"/>
            <a:ext cx="2200275" cy="75247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 smtClean="0">
                <a:solidFill>
                  <a:srgbClr val="2B0B4B"/>
                </a:solidFill>
              </a:rPr>
              <a:t>Twitter</a:t>
            </a:r>
            <a:endParaRPr lang="en-GB" sz="4800" b="1" dirty="0">
              <a:solidFill>
                <a:srgbClr val="2B0B4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6714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 txBox="1">
            <a:spLocks/>
          </p:cNvSpPr>
          <p:nvPr/>
        </p:nvSpPr>
        <p:spPr>
          <a:xfrm>
            <a:off x="2851382" y="1500066"/>
            <a:ext cx="3399959" cy="75247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 smtClean="0">
                <a:solidFill>
                  <a:srgbClr val="2B0B4B"/>
                </a:solidFill>
              </a:rPr>
              <a:t>SlideShare</a:t>
            </a:r>
            <a:endParaRPr lang="en-GB" sz="4800" b="1" dirty="0">
              <a:solidFill>
                <a:srgbClr val="2B0B4B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7" t="796"/>
          <a:stretch/>
        </p:blipFill>
        <p:spPr>
          <a:xfrm>
            <a:off x="627062" y="2598662"/>
            <a:ext cx="7848600" cy="316520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097857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 idx="4294967295"/>
          </p:nvPr>
        </p:nvSpPr>
        <p:spPr>
          <a:xfrm>
            <a:off x="1024759" y="2128344"/>
            <a:ext cx="3105806" cy="1671145"/>
          </a:xfrm>
          <a:prstGeom prst="rect">
            <a:avLst/>
          </a:prstGeom>
        </p:spPr>
        <p:txBody>
          <a:bodyPr/>
          <a:lstStyle/>
          <a:p>
            <a:r>
              <a:rPr lang="en-GB" b="1" dirty="0" smtClean="0">
                <a:solidFill>
                  <a:srgbClr val="2B0B4B"/>
                </a:solidFill>
                <a:latin typeface="Arial" charset="0"/>
                <a:ea typeface="MS PGothic" charset="0"/>
              </a:rPr>
              <a:t>Audience Insights</a:t>
            </a:r>
            <a:endParaRPr lang="en-GB" dirty="0">
              <a:solidFill>
                <a:srgbClr val="2B0B4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6699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835573" y="1844567"/>
            <a:ext cx="33895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2B0B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Digital Institute</a:t>
            </a:r>
            <a:endParaRPr lang="en-GB" sz="3600" b="1" dirty="0">
              <a:solidFill>
                <a:srgbClr val="2B0B4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9083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shot 2018-05-23 14.54.06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825" y="2584227"/>
            <a:ext cx="2273376" cy="35941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 descr="Screenshot 2018-05-23 14.53.56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5704" y="2584227"/>
            <a:ext cx="2277951" cy="35941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 descr="Screenshot 2018-05-23 14.53.11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5494" y="2578100"/>
            <a:ext cx="2257407" cy="357846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3340202" y="1508125"/>
            <a:ext cx="2328954" cy="752475"/>
          </a:xfrm>
        </p:spPr>
        <p:txBody>
          <a:bodyPr/>
          <a:lstStyle/>
          <a:p>
            <a:r>
              <a:rPr lang="en-US" b="1" dirty="0" smtClean="0"/>
              <a:t>Website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2174642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reenshot 2018-05-23 15.06.19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224" y="1690897"/>
            <a:ext cx="8137525" cy="286129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 descr="Screenshot 2018-05-23 15.05.59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224" y="4643278"/>
            <a:ext cx="8137525" cy="154332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911876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creenshot 2018-05-23 15.02.37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774" y="2735328"/>
            <a:ext cx="6905625" cy="332257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4" name="Title 2"/>
          <p:cNvSpPr txBox="1">
            <a:spLocks/>
          </p:cNvSpPr>
          <p:nvPr/>
        </p:nvSpPr>
        <p:spPr>
          <a:xfrm>
            <a:off x="3335335" y="1575519"/>
            <a:ext cx="2222502" cy="75247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 smtClean="0">
                <a:solidFill>
                  <a:srgbClr val="2B0B4B"/>
                </a:solidFill>
              </a:rPr>
              <a:t>Twitter</a:t>
            </a:r>
          </a:p>
        </p:txBody>
      </p:sp>
    </p:spTree>
    <p:extLst>
      <p:ext uri="{BB962C8B-B14F-4D97-AF65-F5344CB8AC3E}">
        <p14:creationId xmlns:p14="http://schemas.microsoft.com/office/powerpoint/2010/main" val="707668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 txBox="1">
            <a:spLocks/>
          </p:cNvSpPr>
          <p:nvPr/>
        </p:nvSpPr>
        <p:spPr>
          <a:xfrm>
            <a:off x="3451225" y="813519"/>
            <a:ext cx="3076575" cy="75247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 smtClean="0">
                <a:solidFill>
                  <a:srgbClr val="2B0B4B"/>
                </a:solidFill>
              </a:rPr>
              <a:t>LinkedIn</a:t>
            </a:r>
            <a:endParaRPr lang="en-GB" sz="4800" b="1" dirty="0">
              <a:solidFill>
                <a:srgbClr val="2B0B4B"/>
              </a:solidFill>
            </a:endParaRPr>
          </a:p>
        </p:txBody>
      </p:sp>
      <p:pic>
        <p:nvPicPr>
          <p:cNvPr id="6" name="Picture 5" descr="Screenshot 2018-05-24 14.06.26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713"/>
          <a:stretch/>
        </p:blipFill>
        <p:spPr>
          <a:xfrm>
            <a:off x="4660339" y="1741481"/>
            <a:ext cx="3162065" cy="203257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 descr="Screenshot 2018-05-24 14.06.01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94" b="21783"/>
          <a:stretch/>
        </p:blipFill>
        <p:spPr>
          <a:xfrm>
            <a:off x="988218" y="3949547"/>
            <a:ext cx="7126287" cy="224045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 descr="Screenshot 2018-05-24 14.06.14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308"/>
          <a:stretch/>
        </p:blipFill>
        <p:spPr>
          <a:xfrm>
            <a:off x="1526379" y="1741481"/>
            <a:ext cx="2758282" cy="203257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848707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 txBox="1">
            <a:spLocks/>
          </p:cNvSpPr>
          <p:nvPr/>
        </p:nvSpPr>
        <p:spPr>
          <a:xfrm>
            <a:off x="3451225" y="813519"/>
            <a:ext cx="3076575" cy="75247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 smtClean="0">
                <a:solidFill>
                  <a:srgbClr val="2B0B4B"/>
                </a:solidFill>
              </a:rPr>
              <a:t>Facebook</a:t>
            </a:r>
          </a:p>
          <a:p>
            <a:endParaRPr lang="en-GB" sz="4800" b="1" dirty="0">
              <a:solidFill>
                <a:srgbClr val="2B0B4B"/>
              </a:solidFill>
            </a:endParaRPr>
          </a:p>
        </p:txBody>
      </p:sp>
      <p:pic>
        <p:nvPicPr>
          <p:cNvPr id="7" name="Picture 6" descr="Screenshot 2018-05-24 15.31.3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100" y="1931049"/>
            <a:ext cx="6870700" cy="190666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 descr="Screenshot 2018-05-24 15.31.4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100" y="4202765"/>
            <a:ext cx="6870700" cy="192012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250228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24308" y="2033754"/>
            <a:ext cx="19233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2B0B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Getting</a:t>
            </a:r>
          </a:p>
          <a:p>
            <a:r>
              <a:rPr lang="en-US" sz="3600" b="1" dirty="0" smtClean="0">
                <a:solidFill>
                  <a:srgbClr val="2B0B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Started</a:t>
            </a:r>
            <a:endParaRPr lang="en-GB" sz="3600" b="1" dirty="0">
              <a:solidFill>
                <a:srgbClr val="2B0B4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8230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377825" y="2921001"/>
            <a:ext cx="8137525" cy="3187700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/>
              <a:t>Set up your account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dirty="0"/>
              <a:t>Create your profile page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dirty="0"/>
              <a:t>Connect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dirty="0"/>
              <a:t>Join the </a:t>
            </a:r>
            <a:r>
              <a:rPr lang="en-US" dirty="0" smtClean="0"/>
              <a:t>conversation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Getting Started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1415833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377825" y="2921001"/>
            <a:ext cx="8137525" cy="3187700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Set up your </a:t>
            </a:r>
            <a:r>
              <a:rPr lang="en-US" dirty="0" smtClean="0"/>
              <a:t>account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b="1" dirty="0" smtClean="0"/>
              <a:t>Create your profile page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dirty="0"/>
              <a:t>Connect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dirty="0"/>
              <a:t>Join the conversation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en-US" b="1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Getting Started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208008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377825" y="2921001"/>
            <a:ext cx="8137525" cy="3187700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Set up your account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dirty="0"/>
              <a:t>Create your profile </a:t>
            </a:r>
            <a:r>
              <a:rPr lang="en-US" dirty="0" smtClean="0"/>
              <a:t>page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b="1" dirty="0" smtClean="0"/>
              <a:t>Connect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1600" b="1" dirty="0" smtClean="0"/>
              <a:t>With International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1600" b="1" dirty="0" smtClean="0"/>
              <a:t>With Branches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1600" b="1" dirty="0" smtClean="0"/>
              <a:t>Other Members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1600" b="1" dirty="0" smtClean="0"/>
              <a:t>Industry Influencers</a:t>
            </a:r>
            <a:endParaRPr lang="en-US" sz="1600" b="1" dirty="0"/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1600" b="1" dirty="0" smtClean="0"/>
              <a:t>Industry Media and </a:t>
            </a:r>
            <a:r>
              <a:rPr lang="en-GB" sz="1600" b="1" dirty="0" smtClean="0"/>
              <a:t>Organisations</a:t>
            </a:r>
            <a:endParaRPr lang="en-US" sz="16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Join the conversation</a:t>
            </a:r>
          </a:p>
          <a:p>
            <a:pPr lvl="1" algn="l"/>
            <a:endParaRPr lang="en-US" sz="16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Getting Started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1369972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377825" y="2921001"/>
            <a:ext cx="8137525" cy="3187700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Set up your account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dirty="0"/>
              <a:t>Create your profile page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dirty="0"/>
              <a:t>Connect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b="1" dirty="0" smtClean="0"/>
              <a:t>Join the conversation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1600" b="1" dirty="0" smtClean="0"/>
              <a:t>Comment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1600" b="1" dirty="0" smtClean="0"/>
              <a:t>Post News and Respond to Events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1600" b="1" dirty="0" smtClean="0"/>
              <a:t>Offer Opinions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1600" b="1" dirty="0" smtClean="0"/>
              <a:t>Quote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1600" b="1" dirty="0" smtClean="0"/>
              <a:t>Share Papers and Presentations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Getting Started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55984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pps-browser-business-479356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25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0"/>
            <a:ext cx="9228138" cy="6858000"/>
          </a:xfrm>
          <a:prstGeom prst="rect">
            <a:avLst/>
          </a:prstGeom>
          <a:solidFill>
            <a:srgbClr val="2B0B4B">
              <a:alpha val="76000"/>
            </a:srgbClr>
          </a:solidFill>
          <a:ln>
            <a:noFill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  <a:extLst/>
        </p:spPr>
        <p:txBody>
          <a:bodyPr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MS PGothic" charset="0"/>
              <a:cs typeface="+mn-cs"/>
            </a:endParaRPr>
          </a:p>
        </p:txBody>
      </p:sp>
      <p:sp>
        <p:nvSpPr>
          <p:cNvPr id="20483" name="Title 3"/>
          <p:cNvSpPr txBox="1">
            <a:spLocks/>
          </p:cNvSpPr>
          <p:nvPr/>
        </p:nvSpPr>
        <p:spPr bwMode="auto">
          <a:xfrm>
            <a:off x="368300" y="655638"/>
            <a:ext cx="8440738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lvl="0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 smtClean="0">
                <a:solidFill>
                  <a:schemeClr val="bg1"/>
                </a:solidFill>
              </a:rPr>
              <a:t>A Digital Age calls for a Digital Institute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20484" name="Footer Placeholder 5"/>
          <p:cNvSpPr txBox="1">
            <a:spLocks/>
          </p:cNvSpPr>
          <p:nvPr/>
        </p:nvSpPr>
        <p:spPr bwMode="auto">
          <a:xfrm>
            <a:off x="5913438" y="6357938"/>
            <a:ext cx="2895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MS PGothic" charset="0"/>
              </a:rPr>
              <a:t>www.ciltinternational.org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447675" y="509588"/>
            <a:ext cx="8361363" cy="0"/>
          </a:xfrm>
          <a:prstGeom prst="line">
            <a:avLst/>
          </a:prstGeom>
          <a:ln w="3175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447675" y="6346825"/>
            <a:ext cx="8361363" cy="0"/>
          </a:xfrm>
          <a:prstGeom prst="line">
            <a:avLst/>
          </a:prstGeom>
          <a:ln w="3175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487" name="Content Placeholder 2"/>
          <p:cNvSpPr>
            <a:spLocks noGrp="1"/>
          </p:cNvSpPr>
          <p:nvPr>
            <p:ph idx="1"/>
          </p:nvPr>
        </p:nvSpPr>
        <p:spPr>
          <a:xfrm>
            <a:off x="368300" y="1601788"/>
            <a:ext cx="8440738" cy="4754562"/>
          </a:xfrm>
        </p:spPr>
        <p:txBody>
          <a:bodyPr/>
          <a:lstStyle/>
          <a:p>
            <a:r>
              <a:rPr lang="en-US" sz="3200" b="1" dirty="0" smtClean="0">
                <a:solidFill>
                  <a:schemeClr val="bg1"/>
                </a:solidFill>
                <a:effectLst/>
              </a:rPr>
              <a:t>3.77 billion</a:t>
            </a:r>
            <a:r>
              <a:rPr lang="en-US" sz="3200" b="0" dirty="0" smtClean="0">
                <a:solidFill>
                  <a:schemeClr val="bg1"/>
                </a:solidFill>
                <a:effectLst/>
              </a:rPr>
              <a:t> </a:t>
            </a:r>
            <a:r>
              <a:rPr lang="en-US" sz="2800" b="0" dirty="0" smtClean="0">
                <a:solidFill>
                  <a:schemeClr val="bg1"/>
                </a:solidFill>
                <a:effectLst/>
              </a:rPr>
              <a:t>global internet users in 2017, </a:t>
            </a:r>
            <a:r>
              <a:rPr lang="en-US" sz="2800" b="0" dirty="0" smtClean="0">
                <a:solidFill>
                  <a:schemeClr val="bg1"/>
                </a:solidFill>
                <a:effectLst/>
              </a:rPr>
              <a:t>equaling </a:t>
            </a:r>
            <a:r>
              <a:rPr lang="en-US" sz="2800" b="0" dirty="0" smtClean="0">
                <a:solidFill>
                  <a:schemeClr val="bg1"/>
                </a:solidFill>
                <a:effectLst/>
              </a:rPr>
              <a:t>50</a:t>
            </a:r>
            <a:r>
              <a:rPr lang="en-US" sz="2800" b="0" dirty="0" smtClean="0">
                <a:solidFill>
                  <a:schemeClr val="bg1"/>
                </a:solidFill>
                <a:effectLst/>
              </a:rPr>
              <a:t>% </a:t>
            </a:r>
            <a:r>
              <a:rPr lang="en-US" sz="2800" dirty="0">
                <a:solidFill>
                  <a:schemeClr val="bg1"/>
                </a:solidFill>
              </a:rPr>
              <a:t>of global population.</a:t>
            </a:r>
            <a:endParaRPr lang="en-US" sz="2800" b="0" dirty="0" smtClean="0">
              <a:solidFill>
                <a:schemeClr val="bg1"/>
              </a:solidFill>
              <a:effectLst/>
            </a:endParaRPr>
          </a:p>
          <a:p>
            <a:r>
              <a:rPr lang="en-US" sz="3200" b="1" dirty="0" smtClean="0">
                <a:solidFill>
                  <a:schemeClr val="bg1"/>
                </a:solidFill>
                <a:effectLst/>
              </a:rPr>
              <a:t>2.80 billion</a:t>
            </a:r>
            <a:r>
              <a:rPr lang="en-US" sz="3200" b="0" dirty="0" smtClean="0">
                <a:solidFill>
                  <a:schemeClr val="bg1"/>
                </a:solidFill>
                <a:effectLst/>
              </a:rPr>
              <a:t> </a:t>
            </a:r>
            <a:r>
              <a:rPr lang="en-US" sz="2800" b="0" dirty="0" smtClean="0">
                <a:solidFill>
                  <a:schemeClr val="bg1"/>
                </a:solidFill>
                <a:effectLst/>
              </a:rPr>
              <a:t>global social media users in 2017, equaling 37</a:t>
            </a:r>
            <a:r>
              <a:rPr lang="en-US" sz="2800" b="0" dirty="0" smtClean="0">
                <a:solidFill>
                  <a:schemeClr val="bg1"/>
                </a:solidFill>
                <a:effectLst/>
              </a:rPr>
              <a:t>% </a:t>
            </a:r>
            <a:r>
              <a:rPr lang="en-US" sz="2800" dirty="0">
                <a:solidFill>
                  <a:schemeClr val="bg1"/>
                </a:solidFill>
              </a:rPr>
              <a:t>of global population.</a:t>
            </a:r>
            <a:endParaRPr lang="en-US" sz="2800" b="0" dirty="0" smtClean="0">
              <a:solidFill>
                <a:schemeClr val="bg1"/>
              </a:solidFill>
              <a:effectLst/>
            </a:endParaRPr>
          </a:p>
          <a:p>
            <a:r>
              <a:rPr lang="en-US" sz="3200" b="1" dirty="0" smtClean="0">
                <a:solidFill>
                  <a:schemeClr val="bg1"/>
                </a:solidFill>
                <a:effectLst/>
              </a:rPr>
              <a:t>4.92 billion</a:t>
            </a:r>
            <a:r>
              <a:rPr lang="en-US" sz="3200" b="0" dirty="0" smtClean="0">
                <a:solidFill>
                  <a:schemeClr val="bg1"/>
                </a:solidFill>
                <a:effectLst/>
              </a:rPr>
              <a:t> </a:t>
            </a:r>
            <a:r>
              <a:rPr lang="en-US" sz="2800" b="0" dirty="0" smtClean="0">
                <a:solidFill>
                  <a:schemeClr val="bg1"/>
                </a:solidFill>
                <a:effectLst/>
              </a:rPr>
              <a:t>global mobile users in 2017, equaling 66% </a:t>
            </a:r>
            <a:r>
              <a:rPr lang="en-US" sz="2800" dirty="0">
                <a:solidFill>
                  <a:schemeClr val="bg1"/>
                </a:solidFill>
              </a:rPr>
              <a:t>of global population.</a:t>
            </a:r>
            <a:endParaRPr lang="en-US" sz="2800" b="0" dirty="0" smtClean="0">
              <a:solidFill>
                <a:schemeClr val="bg1"/>
              </a:solidFill>
              <a:effectLst/>
            </a:endParaRPr>
          </a:p>
          <a:p>
            <a:r>
              <a:rPr lang="en-US" sz="3200" b="1" dirty="0" smtClean="0">
                <a:solidFill>
                  <a:schemeClr val="bg1"/>
                </a:solidFill>
                <a:effectLst/>
              </a:rPr>
              <a:t>2.56 </a:t>
            </a:r>
            <a:r>
              <a:rPr lang="en-US" sz="3200" b="1" dirty="0" smtClean="0">
                <a:solidFill>
                  <a:schemeClr val="bg1"/>
                </a:solidFill>
                <a:effectLst/>
              </a:rPr>
              <a:t>billion</a:t>
            </a:r>
            <a:r>
              <a:rPr lang="en-US" sz="3200" b="0" dirty="0" smtClean="0">
                <a:solidFill>
                  <a:schemeClr val="bg1"/>
                </a:solidFill>
                <a:effectLst/>
              </a:rPr>
              <a:t> </a:t>
            </a:r>
            <a:r>
              <a:rPr lang="en-US" sz="2800" b="0" dirty="0" smtClean="0">
                <a:solidFill>
                  <a:schemeClr val="bg1"/>
                </a:solidFill>
                <a:effectLst/>
              </a:rPr>
              <a:t>global mobile social media users in 2017, equaling 34</a:t>
            </a:r>
            <a:r>
              <a:rPr lang="en-US" sz="2800" b="0" dirty="0" smtClean="0">
                <a:solidFill>
                  <a:schemeClr val="bg1"/>
                </a:solidFill>
                <a:effectLst/>
              </a:rPr>
              <a:t>% </a:t>
            </a:r>
            <a:r>
              <a:rPr lang="en-US" sz="2800" dirty="0">
                <a:solidFill>
                  <a:schemeClr val="bg1"/>
                </a:solidFill>
              </a:rPr>
              <a:t>of global population</a:t>
            </a:r>
            <a:r>
              <a:rPr lang="en-US" sz="2800" dirty="0" smtClean="0">
                <a:solidFill>
                  <a:schemeClr val="bg1"/>
                </a:solidFill>
              </a:rPr>
              <a:t>.</a:t>
            </a:r>
            <a:endParaRPr lang="en-US" sz="12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1200" dirty="0" smtClean="0">
                <a:solidFill>
                  <a:schemeClr val="bg1"/>
                </a:solidFill>
              </a:rPr>
              <a:t>Source</a:t>
            </a:r>
            <a:r>
              <a:rPr lang="en-US" sz="1200" dirty="0" smtClean="0">
                <a:solidFill>
                  <a:schemeClr val="bg1"/>
                </a:solidFill>
              </a:rPr>
              <a:t>: https://wearesocial.com/uk/special-reports/digital-in-2017-global-overview</a:t>
            </a:r>
            <a:endParaRPr lang="en-US" sz="1200" b="0" dirty="0" smtClean="0">
              <a:solidFill>
                <a:schemeClr val="bg1"/>
              </a:solidFill>
              <a:effectLst/>
            </a:endParaRPr>
          </a:p>
        </p:txBody>
      </p:sp>
      <p:sp>
        <p:nvSpPr>
          <p:cNvPr id="20488" name="Slide Number Placeholder 6"/>
          <p:cNvSpPr txBox="1">
            <a:spLocks/>
          </p:cNvSpPr>
          <p:nvPr/>
        </p:nvSpPr>
        <p:spPr bwMode="auto">
          <a:xfrm>
            <a:off x="447675" y="6346825"/>
            <a:ext cx="4675188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B392276-0CC8-6B41-B095-BB9E77F85AE5}" type="slidenum"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AD874F"/>
                </a:solidFill>
                <a:effectLst/>
                <a:uLnTx/>
                <a:uFillTx/>
                <a:latin typeface="Calibri" charset="0"/>
                <a:ea typeface="MS PGothic" charset="0"/>
              </a:rPr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charset="0"/>
                <a:ea typeface="MS PGothic" charset="0"/>
              </a:rPr>
              <a:t> </a:t>
            </a:r>
            <a:r>
              <a:rPr kumimoji="0" lang="en-US" altLang="zh-CN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charset="0"/>
                <a:ea typeface="MS PGothic" charset="0"/>
              </a:rPr>
              <a:t>International</a:t>
            </a:r>
            <a:r>
              <a:rPr kumimoji="0" lang="zh-CN" altLang="en-U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charset="0"/>
                <a:ea typeface="MS PGothic" charset="0"/>
              </a:rPr>
              <a:t> </a:t>
            </a:r>
            <a:r>
              <a:rPr kumimoji="0" lang="en-US" altLang="zh-CN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charset="0"/>
                <a:ea typeface="MS PGothic" charset="0"/>
              </a:rPr>
              <a:t>Convention</a:t>
            </a:r>
            <a:r>
              <a:rPr kumimoji="0" lang="zh-CN" altLang="en-U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charset="0"/>
                <a:ea typeface="MS PGothic" charset="0"/>
              </a:rPr>
              <a:t> </a:t>
            </a:r>
            <a:r>
              <a:rPr kumimoji="0" lang="en-US" altLang="zh-CN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charset="0"/>
                <a:ea typeface="MS PGothic" charset="0"/>
              </a:rPr>
              <a:t>2018</a:t>
            </a:r>
            <a:r>
              <a:rPr kumimoji="0" lang="zh-CN" altLang="en-U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charset="0"/>
                <a:ea typeface="MS PGothic" charset="0"/>
              </a:rPr>
              <a:t> </a:t>
            </a:r>
            <a:r>
              <a:rPr kumimoji="0" lang="hr-HR" altLang="zh-CN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charset="0"/>
                <a:ea typeface="MS PGothic" charset="0"/>
              </a:rPr>
              <a:t>Wroclaw </a:t>
            </a:r>
            <a:r>
              <a:rPr kumimoji="0" lang="hr-HR" altLang="zh-CN" sz="1100" b="0" i="0" u="none" strike="noStrike" kern="1200" cap="none" spc="0" normalizeH="0" baseline="0" noProof="0">
                <a:ln>
                  <a:noFill/>
                </a:ln>
                <a:solidFill>
                  <a:srgbClr val="AD874F"/>
                </a:solidFill>
                <a:effectLst/>
                <a:uLnTx/>
                <a:uFillTx/>
                <a:latin typeface="Calibri" charset="0"/>
                <a:ea typeface="MS PGothic" charset="0"/>
              </a:rPr>
              <a:t>|</a:t>
            </a:r>
            <a:r>
              <a:rPr kumimoji="0" lang="hr-HR" altLang="zh-CN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charset="0"/>
                <a:ea typeface="MS PGothic" charset="0"/>
              </a:rPr>
              <a:t> Poland</a:t>
            </a:r>
            <a:r>
              <a:rPr kumimoji="0" lang="en-US" altLang="zh-CN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charset="0"/>
                <a:ea typeface="MS PGothic" charset="0"/>
              </a:rPr>
              <a:t> </a:t>
            </a:r>
            <a:br>
              <a:rPr kumimoji="0" lang="en-US" altLang="zh-CN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charset="0"/>
                <a:ea typeface="MS PGothic" charset="0"/>
              </a:rPr>
            </a:br>
            <a:r>
              <a:rPr kumimoji="0" lang="en-US" altLang="zh-CN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charset="0"/>
                <a:ea typeface="MS PGothic" charset="0"/>
              </a:rPr>
              <a:t>Linking CEE and the World</a:t>
            </a:r>
            <a:r>
              <a:rPr kumimoji="0" lang="en-US" altLang="zh-CN" sz="1100" b="0" i="0" u="none" strike="noStrike" kern="1200" cap="none" spc="0" normalizeH="0" baseline="0" noProof="0" dirty="0">
                <a:ln>
                  <a:noFill/>
                </a:ln>
                <a:solidFill>
                  <a:srgbClr val="AD874F"/>
                </a:solidFill>
                <a:effectLst/>
                <a:uLnTx/>
                <a:uFillTx/>
                <a:latin typeface="Calibri" charset="0"/>
                <a:ea typeface="MS PGothic" charset="0"/>
              </a:rPr>
              <a:t> | </a:t>
            </a:r>
            <a:r>
              <a:rPr kumimoji="0" lang="en-US" altLang="zh-CN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charset="0"/>
                <a:ea typeface="MS PGothic" charset="0"/>
              </a:rPr>
              <a:t>Impact of the Electric Car Revolution 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charset="0"/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9482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135117" y="3909850"/>
            <a:ext cx="2475186" cy="11981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2B0B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Best Practice</a:t>
            </a:r>
            <a:endParaRPr lang="en-GB" sz="3600" b="1" dirty="0">
              <a:solidFill>
                <a:srgbClr val="2B0B4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6539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377825" y="2921001"/>
            <a:ext cx="8137525" cy="3187700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800" b="1" dirty="0">
                <a:ea typeface="MS PGothic" charset="0"/>
              </a:rPr>
              <a:t>Be quick and nimble. </a:t>
            </a:r>
            <a:r>
              <a:rPr lang="en-GB" sz="1800" dirty="0">
                <a:ea typeface="MS PGothic" charset="0"/>
              </a:rPr>
              <a:t>You have 24/48 hours to respond to </a:t>
            </a:r>
            <a:r>
              <a:rPr lang="en-GB" sz="1800" dirty="0" smtClean="0">
                <a:ea typeface="MS PGothic" charset="0"/>
              </a:rPr>
              <a:t>external </a:t>
            </a:r>
            <a:r>
              <a:rPr lang="en-GB" sz="1800" dirty="0">
                <a:ea typeface="MS PGothic" charset="0"/>
              </a:rPr>
              <a:t>trends and stories to be picked </a:t>
            </a:r>
            <a:r>
              <a:rPr lang="en-GB" sz="1800" dirty="0" smtClean="0">
                <a:ea typeface="MS PGothic" charset="0"/>
              </a:rPr>
              <a:t>up.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800" b="1" dirty="0">
                <a:ea typeface="MS PGothic" charset="0"/>
              </a:rPr>
              <a:t>Listening. </a:t>
            </a:r>
            <a:r>
              <a:rPr lang="en-GB" sz="1800" dirty="0" smtClean="0">
                <a:ea typeface="MS PGothic" charset="0"/>
              </a:rPr>
              <a:t>Don’t just </a:t>
            </a:r>
            <a:r>
              <a:rPr lang="en-GB" sz="1800" dirty="0">
                <a:ea typeface="MS PGothic" charset="0"/>
              </a:rPr>
              <a:t>broadcast, </a:t>
            </a:r>
            <a:r>
              <a:rPr lang="en-GB" sz="1800" dirty="0" smtClean="0">
                <a:ea typeface="MS PGothic" charset="0"/>
              </a:rPr>
              <a:t>listen </a:t>
            </a:r>
            <a:r>
              <a:rPr lang="en-GB" sz="1800" dirty="0">
                <a:ea typeface="MS PGothic" charset="0"/>
              </a:rPr>
              <a:t>to conversations, understand what is out there and get </a:t>
            </a:r>
            <a:r>
              <a:rPr lang="en-GB" sz="1800" dirty="0" smtClean="0">
                <a:ea typeface="MS PGothic" charset="0"/>
              </a:rPr>
              <a:t>involved.</a:t>
            </a:r>
            <a:endParaRPr lang="en-US" sz="1800" dirty="0">
              <a:ea typeface="MS PGothic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800" b="1" dirty="0">
                <a:ea typeface="MS PGothic" charset="0"/>
              </a:rPr>
              <a:t>#hashtags. </a:t>
            </a:r>
            <a:r>
              <a:rPr lang="en-GB" sz="1800" dirty="0" smtClean="0">
                <a:ea typeface="MS PGothic" charset="0"/>
              </a:rPr>
              <a:t>Use informative or </a:t>
            </a:r>
            <a:r>
              <a:rPr lang="en-GB" sz="1800" dirty="0">
                <a:ea typeface="MS PGothic" charset="0"/>
              </a:rPr>
              <a:t>popular hashtags to help syndicate your posts to wider audiences, the top tweets are a great example of this in </a:t>
            </a:r>
            <a:r>
              <a:rPr lang="en-GB" sz="1800" dirty="0" smtClean="0">
                <a:ea typeface="MS PGothic" charset="0"/>
              </a:rPr>
              <a:t>action.</a:t>
            </a:r>
            <a:endParaRPr lang="en-GB" sz="1800" dirty="0">
              <a:ea typeface="MS PGothic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800" b="1" dirty="0" smtClean="0">
                <a:ea typeface="MS PGothic" charset="0"/>
              </a:rPr>
              <a:t>Quote credible </a:t>
            </a:r>
            <a:r>
              <a:rPr lang="en-GB" sz="1800" b="1" dirty="0">
                <a:ea typeface="MS PGothic" charset="0"/>
              </a:rPr>
              <a:t>sources. </a:t>
            </a:r>
            <a:r>
              <a:rPr lang="en-US" sz="1800" dirty="0" smtClean="0"/>
              <a:t>Ensure </a:t>
            </a:r>
            <a:r>
              <a:rPr lang="en-US" sz="1800" dirty="0"/>
              <a:t>the content you link to </a:t>
            </a:r>
            <a:r>
              <a:rPr lang="en-US" sz="1800" dirty="0" smtClean="0"/>
              <a:t>is credible</a:t>
            </a:r>
            <a:r>
              <a:rPr lang="en-GB" sz="1800" dirty="0" smtClean="0">
                <a:ea typeface="MS PGothic" charset="0"/>
              </a:rPr>
              <a:t>.</a:t>
            </a:r>
            <a:endParaRPr lang="en-US" sz="18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Best Practice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4025442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377825" y="2921001"/>
            <a:ext cx="8137525" cy="3187700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b="1" dirty="0" smtClean="0">
                <a:ea typeface="MS PGothic" charset="0"/>
              </a:rPr>
              <a:t>People Love Pictures. </a:t>
            </a:r>
            <a:r>
              <a:rPr lang="en-GB" sz="1800" dirty="0">
                <a:ea typeface="MS PGothic" charset="0"/>
              </a:rPr>
              <a:t>It’s proven that links with images or video content get better interactions. </a:t>
            </a:r>
            <a:endParaRPr lang="en-GB" sz="1800" dirty="0" smtClean="0">
              <a:ea typeface="MS PGothic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 smtClean="0">
                <a:ea typeface="MS PGothic" charset="0"/>
              </a:rPr>
              <a:t>Quote. </a:t>
            </a:r>
            <a:r>
              <a:rPr lang="en-US" sz="1800" dirty="0" smtClean="0">
                <a:ea typeface="MS PGothic" charset="0"/>
              </a:rPr>
              <a:t>Use statistics, quotes, retweets and opinions to generate interest and create a context for your comments.</a:t>
            </a:r>
            <a:endParaRPr lang="en-US" sz="1800" b="1" dirty="0" smtClean="0">
              <a:ea typeface="MS PGothic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 smtClean="0">
                <a:ea typeface="MS PGothic" charset="0"/>
              </a:rPr>
              <a:t>Handles and Usernames. </a:t>
            </a:r>
            <a:r>
              <a:rPr lang="en-US" sz="1800" dirty="0" smtClean="0">
                <a:ea typeface="MS PGothic" charset="0"/>
              </a:rPr>
              <a:t>Linking to people you know or who are interested in the topic you’re discussing helps you reach out to a wider audience.</a:t>
            </a:r>
            <a:endParaRPr lang="en-US" sz="1800" b="1" dirty="0" smtClean="0">
              <a:ea typeface="MS PGothic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 smtClean="0">
                <a:ea typeface="MS PGothic" charset="0"/>
              </a:rPr>
              <a:t>Sharing Papers and Presentations. </a:t>
            </a:r>
            <a:r>
              <a:rPr lang="en-US" sz="1800" dirty="0" smtClean="0">
                <a:ea typeface="MS PGothic" charset="0"/>
              </a:rPr>
              <a:t>Add to the debate and define your opinions in the public sphere.</a:t>
            </a:r>
            <a:endParaRPr lang="en-US" sz="1800" b="1" dirty="0" smtClean="0">
              <a:ea typeface="MS PGothic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Best Practice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482538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377825" y="2921001"/>
            <a:ext cx="8137525" cy="3187700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 smtClean="0"/>
              <a:t>Link To The Institute. </a:t>
            </a:r>
            <a:r>
              <a:rPr lang="en-US" sz="1800" dirty="0" smtClean="0"/>
              <a:t>Help drive traffic to our websites, and introduce our brand to the debates of the day.</a:t>
            </a:r>
            <a:endParaRPr lang="en-US" sz="18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 smtClean="0"/>
              <a:t>Be Friendly. </a:t>
            </a:r>
            <a:r>
              <a:rPr lang="en-US" sz="1800" dirty="0" smtClean="0"/>
              <a:t>The Internet is fairly informal, and your choice of tone should reflect that. Some areas such as LinkedIn are more oriented to professionals and here a more formal tone is appropriate.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 smtClean="0"/>
              <a:t>Posting frequency. </a:t>
            </a:r>
            <a:r>
              <a:rPr lang="en-US" sz="1800" dirty="0" smtClean="0"/>
              <a:t>Posting regular content is good, however do not post for the sake of posting. On twitter posting more regularly is fine, as is repeating a message at different times of the day to reach as wide an audience as possible.</a:t>
            </a:r>
            <a:endParaRPr lang="en-US" sz="18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b="1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Best Practice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1961158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67103" y="1403133"/>
            <a:ext cx="320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2B0B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</a:t>
            </a:r>
          </a:p>
          <a:p>
            <a:r>
              <a:rPr lang="en-US" sz="3600" b="1" dirty="0" smtClean="0">
                <a:solidFill>
                  <a:srgbClr val="2B0B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Posts</a:t>
            </a:r>
            <a:endParaRPr lang="en-GB" sz="3600" b="1" dirty="0">
              <a:solidFill>
                <a:srgbClr val="2B0B4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5043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latin typeface="Arial" charset="0"/>
                <a:ea typeface="MS PGothic" charset="0"/>
              </a:rPr>
              <a:t>Top </a:t>
            </a:r>
            <a:r>
              <a:rPr lang="en-GB" b="1" dirty="0" smtClean="0">
                <a:latin typeface="Arial" charset="0"/>
                <a:ea typeface="MS PGothic" charset="0"/>
              </a:rPr>
              <a:t>Posts</a:t>
            </a:r>
            <a:endParaRPr lang="en-US" b="1" dirty="0">
              <a:latin typeface="Arial" charset="0"/>
              <a:ea typeface="MS PGothic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28625" y="2578100"/>
            <a:ext cx="3824287" cy="10160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 smtClean="0">
                <a:latin typeface="Arial" charset="0"/>
                <a:ea typeface="MS PGothic" charset="0"/>
              </a:rPr>
              <a:t>Twitter</a:t>
            </a:r>
            <a:endParaRPr lang="en-GB" sz="1800" b="1" dirty="0" smtClean="0">
              <a:latin typeface="Arial" charset="0"/>
              <a:ea typeface="MS PGothic" charset="0"/>
            </a:endParaRPr>
          </a:p>
        </p:txBody>
      </p:sp>
      <p:pic>
        <p:nvPicPr>
          <p:cNvPr id="6" name="Picture 5" descr="Capture SC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2912" y="1428458"/>
            <a:ext cx="4776787" cy="433128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63323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000" y="1855131"/>
            <a:ext cx="5760000" cy="391393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091762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" y="1768935"/>
            <a:ext cx="7200000" cy="426106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69077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666" y="1561407"/>
            <a:ext cx="4075364" cy="429446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Content Placeholder 2"/>
          <p:cNvSpPr txBox="1">
            <a:spLocks/>
          </p:cNvSpPr>
          <p:nvPr/>
        </p:nvSpPr>
        <p:spPr>
          <a:xfrm>
            <a:off x="791232" y="2806284"/>
            <a:ext cx="3386630" cy="180471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 dirty="0" smtClean="0">
                <a:solidFill>
                  <a:srgbClr val="2B0B4B"/>
                </a:solidFill>
                <a:latin typeface="Arial" charset="0"/>
                <a:ea typeface="MS PGothic" charset="0"/>
              </a:rPr>
              <a:t>Keith Goes Viral @ Africa Forum 2018</a:t>
            </a:r>
            <a:endParaRPr lang="en-GB" sz="3600" b="1" dirty="0">
              <a:solidFill>
                <a:srgbClr val="2B0B4B"/>
              </a:solidFill>
              <a:latin typeface="Arial" charset="0"/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5134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shot 2018-05-24 13.54.26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8810" y="1790700"/>
            <a:ext cx="4383203" cy="39497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 descr="Screenshot 2018-05-24 13.53.23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114" y="1790700"/>
            <a:ext cx="4031830" cy="39497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3212616" y="5909467"/>
            <a:ext cx="2592387" cy="94853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dirty="0" smtClean="0">
                <a:latin typeface="Arial" charset="0"/>
                <a:ea typeface="MS PGothic" charset="0"/>
              </a:rPr>
              <a:t>Top impressions: </a:t>
            </a:r>
            <a:r>
              <a:rPr lang="is-IS" sz="1800" b="1" dirty="0" smtClean="0"/>
              <a:t>6,473</a:t>
            </a:r>
            <a:endParaRPr lang="en-GB" sz="1800" b="1" dirty="0">
              <a:latin typeface="Arial" charset="0"/>
              <a:ea typeface="MS PGothic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9" t="10772" r="14615" b="24598"/>
          <a:stretch/>
        </p:blipFill>
        <p:spPr>
          <a:xfrm>
            <a:off x="317500" y="3225800"/>
            <a:ext cx="3873500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330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377825" y="2578100"/>
            <a:ext cx="8137525" cy="4185771"/>
          </a:xfrm>
        </p:spPr>
        <p:txBody>
          <a:bodyPr/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sz="1500" dirty="0"/>
              <a:t>We gain a global platform to tell our story, share brand and membership stories, and increase our brand visibility.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sz="1500" dirty="0"/>
              <a:t>We can communicate to a wider, outward-facing global audience, not just those </a:t>
            </a:r>
            <a:r>
              <a:rPr lang="en-GB" sz="1500" dirty="0" smtClean="0"/>
              <a:t>people visiting our </a:t>
            </a:r>
            <a:r>
              <a:rPr lang="en-GB" sz="1500" dirty="0"/>
              <a:t>websites or receiving emails from us.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sz="1500" dirty="0"/>
              <a:t>We can increase traffic to our international and branch websites, improve search (SEO) rankings, and gain traction for our messages, content and services.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sz="1500" dirty="0"/>
              <a:t>We can build relationships with existing members, and initiate dialogue with prospective members.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sz="1500" dirty="0"/>
              <a:t>We can utilise the strength of our membership to reach out </a:t>
            </a:r>
            <a:r>
              <a:rPr lang="en-GB" sz="1500" dirty="0" smtClean="0"/>
              <a:t>more </a:t>
            </a:r>
            <a:r>
              <a:rPr lang="en-GB" sz="1500" dirty="0"/>
              <a:t>cost effectively than through traditional paid media.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sz="1500" dirty="0"/>
              <a:t>We can have direct conversation with our audience, and gain better insights into them and the things that interest them.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sz="1500" dirty="0" smtClean="0"/>
              <a:t>We can </a:t>
            </a:r>
            <a:r>
              <a:rPr lang="en-GB" sz="1500" dirty="0"/>
              <a:t>improve engagement within our branches and open channels of communication</a:t>
            </a:r>
            <a:r>
              <a:rPr lang="en-GB" sz="1500" dirty="0" smtClean="0"/>
              <a:t>.</a:t>
            </a:r>
            <a:endParaRPr lang="en-GB" sz="1500" dirty="0">
              <a:ea typeface="MS PGothic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It’s </a:t>
            </a:r>
            <a:r>
              <a:rPr lang="en-US" b="1" dirty="0" smtClean="0"/>
              <a:t>Good </a:t>
            </a:r>
            <a:r>
              <a:rPr lang="en-US" b="1" dirty="0"/>
              <a:t>F</a:t>
            </a:r>
            <a:r>
              <a:rPr lang="en-US" b="1" dirty="0" smtClean="0"/>
              <a:t>or </a:t>
            </a:r>
            <a:r>
              <a:rPr lang="en-US" b="1" dirty="0"/>
              <a:t>T</a:t>
            </a:r>
            <a:r>
              <a:rPr lang="en-US" b="1" dirty="0" smtClean="0"/>
              <a:t>he </a:t>
            </a:r>
            <a:r>
              <a:rPr lang="en-US" b="1" dirty="0"/>
              <a:t>Institute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3328799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22728"/>
          <a:stretch/>
        </p:blipFill>
        <p:spPr>
          <a:xfrm>
            <a:off x="5248317" y="3496235"/>
            <a:ext cx="3895683" cy="336176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2" t="22526" r="26215" b="692"/>
          <a:stretch/>
        </p:blipFill>
        <p:spPr>
          <a:xfrm>
            <a:off x="4378036" y="-2062"/>
            <a:ext cx="4765964" cy="349829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85" t="12231"/>
          <a:stretch/>
        </p:blipFill>
        <p:spPr>
          <a:xfrm>
            <a:off x="0" y="-2062"/>
            <a:ext cx="4733184" cy="322053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88" b="7306"/>
          <a:stretch/>
        </p:blipFill>
        <p:spPr>
          <a:xfrm>
            <a:off x="0" y="3218477"/>
            <a:ext cx="5248317" cy="363952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0751" y="2480350"/>
            <a:ext cx="3960000" cy="3293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694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5535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377825" y="2578100"/>
            <a:ext cx="8137525" cy="4185771"/>
          </a:xfrm>
        </p:spPr>
        <p:txBody>
          <a:bodyPr/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GB" dirty="0"/>
              <a:t>I</a:t>
            </a:r>
            <a:r>
              <a:rPr lang="en-GB" dirty="0" smtClean="0"/>
              <a:t>ncreased educational </a:t>
            </a:r>
            <a:r>
              <a:rPr lang="en-GB" dirty="0"/>
              <a:t>offering take up.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GB" dirty="0" smtClean="0"/>
              <a:t>Increased </a:t>
            </a:r>
            <a:r>
              <a:rPr lang="en-GB" dirty="0"/>
              <a:t>membership.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GB" dirty="0" smtClean="0"/>
              <a:t>Increased </a:t>
            </a:r>
            <a:r>
              <a:rPr lang="en-GB" dirty="0"/>
              <a:t>member engagement.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GB" dirty="0" smtClean="0"/>
              <a:t>Greater </a:t>
            </a:r>
            <a:r>
              <a:rPr lang="en-GB" dirty="0"/>
              <a:t>brand awareness.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GB" dirty="0" smtClean="0"/>
              <a:t>Interconnected</a:t>
            </a:r>
            <a:r>
              <a:rPr lang="en-GB" dirty="0"/>
              <a:t> </a:t>
            </a:r>
            <a:r>
              <a:rPr lang="en-GB" dirty="0" smtClean="0"/>
              <a:t>members, </a:t>
            </a:r>
            <a:r>
              <a:rPr lang="en-GB" dirty="0"/>
              <a:t>helping to realise our goal of being </a:t>
            </a:r>
            <a:r>
              <a:rPr lang="en-GB" b="1" dirty="0" smtClean="0"/>
              <a:t>Stronger </a:t>
            </a:r>
            <a:r>
              <a:rPr lang="en-GB" b="1" dirty="0"/>
              <a:t>T</a:t>
            </a:r>
            <a:r>
              <a:rPr lang="en-GB" b="1" dirty="0" smtClean="0"/>
              <a:t>ogether</a:t>
            </a:r>
            <a:r>
              <a:rPr lang="en-GB" dirty="0" smtClean="0"/>
              <a:t>.</a:t>
            </a:r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/>
              <a:t>A Digital Institute Has…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1009602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377825" y="2578100"/>
            <a:ext cx="8137525" cy="4185771"/>
          </a:xfrm>
        </p:spPr>
        <p:txBody>
          <a:bodyPr/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GB" dirty="0"/>
              <a:t>It will help members make connections and create effective professional networks.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GB" dirty="0"/>
              <a:t>It will allow individuals to build their profile and reputation through sharing content and opinion.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GB" dirty="0"/>
              <a:t>It will give them the access they expect to the resources they need.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GB" dirty="0"/>
              <a:t>It will allow members to gain industry recognition of their relationship with the Institute.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It’s </a:t>
            </a:r>
            <a:r>
              <a:rPr lang="en-US" b="1" dirty="0" smtClean="0"/>
              <a:t>Good For </a:t>
            </a:r>
            <a:r>
              <a:rPr lang="en-US" b="1" dirty="0"/>
              <a:t>Members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4110213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377825" y="2578100"/>
            <a:ext cx="8137525" cy="4185771"/>
          </a:xfrm>
        </p:spPr>
        <p:txBody>
          <a:bodyPr/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dirty="0"/>
              <a:t>As leaders of our </a:t>
            </a:r>
            <a:r>
              <a:rPr lang="en-US" dirty="0" smtClean="0"/>
              <a:t>profession </a:t>
            </a:r>
            <a:r>
              <a:rPr lang="en-US" dirty="0"/>
              <a:t>we should be ahead of the curve, not behind it.</a:t>
            </a:r>
            <a:endParaRPr lang="en-GB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dirty="0"/>
              <a:t>Young Professionals are a target area for growth and expect the Institute to have a strong online presence.</a:t>
            </a:r>
            <a:endParaRPr lang="en-GB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dirty="0"/>
              <a:t>Networking is a benefit we offer members and this is how the modern professional networks.</a:t>
            </a:r>
            <a:endParaRPr lang="en-GB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dirty="0" smtClean="0"/>
              <a:t>We </a:t>
            </a:r>
            <a:r>
              <a:rPr lang="en-US" dirty="0"/>
              <a:t>need to be relevant and accessible to current and future members.</a:t>
            </a:r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It’s </a:t>
            </a:r>
            <a:r>
              <a:rPr lang="en-US" b="1" dirty="0" smtClean="0"/>
              <a:t>Expected Of Us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3721744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2"/>
          <p:cNvSpPr>
            <a:spLocks noGrp="1"/>
          </p:cNvSpPr>
          <p:nvPr>
            <p:ph type="title"/>
          </p:nvPr>
        </p:nvSpPr>
        <p:spPr>
          <a:xfrm>
            <a:off x="127000" y="546100"/>
            <a:ext cx="8674100" cy="381000"/>
          </a:xfrm>
        </p:spPr>
        <p:txBody>
          <a:bodyPr/>
          <a:lstStyle/>
          <a:p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It’s Here To Stay</a:t>
            </a:r>
            <a:endParaRPr lang="en-GB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0396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45474" y="3594539"/>
            <a:ext cx="279049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2B0B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Impact of</a:t>
            </a:r>
          </a:p>
          <a:p>
            <a:r>
              <a:rPr lang="en-US" sz="3200" b="1" dirty="0" smtClean="0">
                <a:solidFill>
                  <a:srgbClr val="2B0B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Social Media</a:t>
            </a:r>
            <a:endParaRPr lang="en-GB" sz="3200" b="1" dirty="0">
              <a:solidFill>
                <a:srgbClr val="2B0B4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3284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hite Watermark Master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 Template JC Build D2B Pre Pub Draft" id="{B86ABB6B-78F0-4075-9678-2CDF35EEF39E}" vid="{67B99693-B823-4C1A-BDC9-5340A57606F2}"/>
    </a:ext>
  </a:extLst>
</a:theme>
</file>

<file path=ppt/theme/theme10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5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6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7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8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9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Earth Master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 bwMode="auto">
        <a:noFill/>
        <a:ln>
          <a:noFill/>
        </a:ln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val="000000"/>
              </a:solidFill>
              <a:miter lim="800000"/>
              <a:headEnd/>
              <a:tailEnd/>
            </a14:hiddenLine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normAutofit/>
      </a:bodyPr>
      <a:lstStyle>
        <a:defPPr eaLnBrk="1" hangingPunct="1">
          <a:defRPr dirty="0" smtClean="0"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P Template JC Build D2B Pre Pub Draft" id="{B86ABB6B-78F0-4075-9678-2CDF35EEF39E}" vid="{441BCF85-BD6E-4E89-ADE2-E5248F6B7702}"/>
    </a:ext>
  </a:extLst>
</a:theme>
</file>

<file path=ppt/theme/theme3.xml><?xml version="1.0" encoding="utf-8"?>
<a:theme xmlns:a="http://schemas.openxmlformats.org/drawingml/2006/main" name="Traffic Blur Master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 Template JC Build D2B Pre Pub Draft" id="{B86ABB6B-78F0-4075-9678-2CDF35EEF39E}" vid="{749DDF1A-EC9B-40B5-ACBD-BD118A1854A3}"/>
    </a:ext>
  </a:extLst>
</a:theme>
</file>

<file path=ppt/theme/theme4.xml><?xml version="1.0" encoding="utf-8"?>
<a:theme xmlns:a="http://schemas.openxmlformats.org/drawingml/2006/main" name="1_Traffic Blur Master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 Template JC Build D2B Pre Pub Draft" id="{B86ABB6B-78F0-4075-9678-2CDF35EEF39E}" vid="{38B1E70F-4E71-4908-B0BD-DDC86F876AEF}"/>
    </a:ext>
  </a:extLst>
</a:theme>
</file>

<file path=ppt/theme/theme5.xml><?xml version="1.0" encoding="utf-8"?>
<a:theme xmlns:a="http://schemas.openxmlformats.org/drawingml/2006/main" name="1_Office Theme">
  <a:themeElements>
    <a:clrScheme name="Custom 36">
      <a:dk1>
        <a:sysClr val="windowText" lastClr="000000"/>
      </a:dk1>
      <a:lt1>
        <a:sysClr val="window" lastClr="FFFFFF"/>
      </a:lt1>
      <a:dk2>
        <a:srgbClr val="2B0B4B"/>
      </a:dk2>
      <a:lt2>
        <a:srgbClr val="D4D2D2"/>
      </a:lt2>
      <a:accent1>
        <a:srgbClr val="2B0B4B"/>
      </a:accent1>
      <a:accent2>
        <a:srgbClr val="AD874F"/>
      </a:accent2>
      <a:accent3>
        <a:srgbClr val="B62549"/>
      </a:accent3>
      <a:accent4>
        <a:srgbClr val="B7D41F"/>
      </a:accent4>
      <a:accent5>
        <a:srgbClr val="00A8E5"/>
      </a:accent5>
      <a:accent6>
        <a:srgbClr val="FFD200"/>
      </a:accent6>
      <a:hlink>
        <a:srgbClr val="58595B"/>
      </a:hlink>
      <a:folHlink>
        <a:srgbClr val="2A0B4B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Speaker Presentation Template IC2018</Template>
  <TotalTime>524</TotalTime>
  <Words>923</Words>
  <Application>Microsoft Office PowerPoint</Application>
  <PresentationFormat>On-screen Show (4:3)</PresentationFormat>
  <Paragraphs>150</Paragraphs>
  <Slides>41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15</vt:i4>
      </vt:variant>
      <vt:variant>
        <vt:lpstr>Slide Titles</vt:lpstr>
      </vt:variant>
      <vt:variant>
        <vt:i4>41</vt:i4>
      </vt:variant>
    </vt:vector>
  </HeadingPairs>
  <TitlesOfParts>
    <vt:vector size="63" baseType="lpstr">
      <vt:lpstr>MS PGothic</vt:lpstr>
      <vt:lpstr>MS PGothic</vt:lpstr>
      <vt:lpstr>SimSun</vt:lpstr>
      <vt:lpstr>Arial</vt:lpstr>
      <vt:lpstr>Berthold Imago Book</vt:lpstr>
      <vt:lpstr>Calibri</vt:lpstr>
      <vt:lpstr>Calibri Light</vt:lpstr>
      <vt:lpstr>White Watermark Master</vt:lpstr>
      <vt:lpstr>Earth Master</vt:lpstr>
      <vt:lpstr>Traffic Blur Master</vt:lpstr>
      <vt:lpstr>1_Traffic Blur Master</vt:lpstr>
      <vt:lpstr>1_Office Theme</vt:lpstr>
      <vt:lpstr>Custom Design</vt:lpstr>
      <vt:lpstr>1_Custom Design</vt:lpstr>
      <vt:lpstr>2_Custom Design</vt:lpstr>
      <vt:lpstr>3_Custom Design</vt:lpstr>
      <vt:lpstr>4_Custom Design</vt:lpstr>
      <vt:lpstr>5_Custom Design</vt:lpstr>
      <vt:lpstr>6_Custom Design</vt:lpstr>
      <vt:lpstr>7_Custom Design</vt:lpstr>
      <vt:lpstr>8_Custom Design</vt:lpstr>
      <vt:lpstr>9_Custom Design</vt:lpstr>
      <vt:lpstr>PowerPoint Presentation</vt:lpstr>
      <vt:lpstr>PowerPoint Presentation</vt:lpstr>
      <vt:lpstr>PowerPoint Presentation</vt:lpstr>
      <vt:lpstr>It’s Good For The Institute</vt:lpstr>
      <vt:lpstr>A Digital Institute Has…</vt:lpstr>
      <vt:lpstr>It’s Good For Members</vt:lpstr>
      <vt:lpstr>It’s Expected Of Us</vt:lpstr>
      <vt:lpstr>It’s Here To Stay</vt:lpstr>
      <vt:lpstr>PowerPoint Presentation</vt:lpstr>
      <vt:lpstr>PowerPoint Presentation</vt:lpstr>
      <vt:lpstr>PowerPoint Presentation</vt:lpstr>
      <vt:lpstr>SlideShare Impact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Audience Insights</vt:lpstr>
      <vt:lpstr>Website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Getting Started</vt:lpstr>
      <vt:lpstr>Getting Started</vt:lpstr>
      <vt:lpstr>Getting Started</vt:lpstr>
      <vt:lpstr>Getting Started</vt:lpstr>
      <vt:lpstr>PowerPoint Presentation</vt:lpstr>
      <vt:lpstr>Best Practice</vt:lpstr>
      <vt:lpstr>Best Practice</vt:lpstr>
      <vt:lpstr>Best Practice</vt:lpstr>
      <vt:lpstr>PowerPoint Presentation</vt:lpstr>
      <vt:lpstr>Top Posts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Jasper Cook</dc:creator>
  <cp:lastModifiedBy>Jasper Cook</cp:lastModifiedBy>
  <cp:revision>71</cp:revision>
  <dcterms:created xsi:type="dcterms:W3CDTF">2018-05-30T19:29:53Z</dcterms:created>
  <dcterms:modified xsi:type="dcterms:W3CDTF">2018-05-31T04:14:28Z</dcterms:modified>
</cp:coreProperties>
</file>