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7" r:id="rId3"/>
    <p:sldMasterId id="2147483719" r:id="rId4"/>
    <p:sldMasterId id="2147483725" r:id="rId5"/>
  </p:sldMasterIdLst>
  <p:notesMasterIdLst>
    <p:notesMasterId r:id="rId41"/>
  </p:notesMasterIdLst>
  <p:handoutMasterIdLst>
    <p:handoutMasterId r:id="rId42"/>
  </p:handoutMasterIdLst>
  <p:sldIdLst>
    <p:sldId id="288" r:id="rId6"/>
    <p:sldId id="258" r:id="rId7"/>
    <p:sldId id="317" r:id="rId8"/>
    <p:sldId id="318" r:id="rId9"/>
    <p:sldId id="319" r:id="rId10"/>
    <p:sldId id="327" r:id="rId11"/>
    <p:sldId id="320" r:id="rId12"/>
    <p:sldId id="326" r:id="rId13"/>
    <p:sldId id="269" r:id="rId14"/>
    <p:sldId id="268" r:id="rId15"/>
    <p:sldId id="289" r:id="rId16"/>
    <p:sldId id="334" r:id="rId17"/>
    <p:sldId id="292" r:id="rId18"/>
    <p:sldId id="330" r:id="rId19"/>
    <p:sldId id="331" r:id="rId20"/>
    <p:sldId id="332" r:id="rId21"/>
    <p:sldId id="333" r:id="rId22"/>
    <p:sldId id="329" r:id="rId23"/>
    <p:sldId id="328" r:id="rId24"/>
    <p:sldId id="263" r:id="rId25"/>
    <p:sldId id="310" r:id="rId26"/>
    <p:sldId id="335" r:id="rId27"/>
    <p:sldId id="311" r:id="rId28"/>
    <p:sldId id="313" r:id="rId29"/>
    <p:sldId id="294" r:id="rId30"/>
    <p:sldId id="296" r:id="rId31"/>
    <p:sldId id="297" r:id="rId32"/>
    <p:sldId id="321" r:id="rId33"/>
    <p:sldId id="298" r:id="rId34"/>
    <p:sldId id="299" r:id="rId35"/>
    <p:sldId id="300" r:id="rId36"/>
    <p:sldId id="301" r:id="rId37"/>
    <p:sldId id="302" r:id="rId38"/>
    <p:sldId id="308" r:id="rId39"/>
    <p:sldId id="287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9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CDE34-57FE-493E-96E4-62FD7E87D903}" type="datetimeFigureOut">
              <a:rPr lang="en-GB" smtClean="0"/>
              <a:t>10/03/2018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FCD8D-FBAC-447E-9FAF-EE4673C5F6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177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8B1D2-DB78-48D4-98A8-F42C28BBD018}" type="datetimeFigureOut">
              <a:rPr lang="en-GB" smtClean="0"/>
              <a:t>10/03/2018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47B94-99C2-446E-A63A-979FDE5CD4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58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t"/>
            <a:r>
              <a:rPr lang="en-US" altLang="en-US" dirty="0"/>
              <a:t>Transport and Logistics are the key enablers for world’s economic development and prosperity. </a:t>
            </a:r>
          </a:p>
          <a:p>
            <a:pPr fontAlgn="t"/>
            <a:r>
              <a:rPr lang="en-US" altLang="en-US" dirty="0"/>
              <a:t>They dictate how you get to your destination, how you get to your products, how you meet your customer and how to do your business. </a:t>
            </a:r>
          </a:p>
          <a:p>
            <a:pPr fontAlgn="t"/>
            <a:r>
              <a:rPr lang="en-US" altLang="en-US" dirty="0"/>
              <a:t>Its cost is an important component that determines efficiency of connectivity, while high freight, insurance &amp; longer delivery times restrain growth in connectivity of people &amp;  places. </a:t>
            </a:r>
          </a:p>
          <a:p>
            <a:pPr fontAlgn="t"/>
            <a:r>
              <a:rPr lang="en-US" altLang="en-US" dirty="0"/>
              <a:t>The geo-strategic location of Pakistan and the growth in domestic and regional transport business has provided impetus to the local industry to optimize the logistics services in the challenging business environment.</a:t>
            </a:r>
          </a:p>
          <a:p>
            <a:endParaRPr lang="en-US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DA162-2733-4677-BAA9-A0D9B75FC9CD}" type="slidenum">
              <a:rPr kumimoji="0" lang="en-US" altLang="en-US" sz="1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12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t"/>
            <a:r>
              <a:rPr lang="en-US" altLang="en-US" dirty="0"/>
              <a:t>Transport and Logistics are the key enablers for world’s economic development and prosperity. </a:t>
            </a:r>
          </a:p>
          <a:p>
            <a:pPr fontAlgn="t"/>
            <a:r>
              <a:rPr lang="en-US" altLang="en-US" dirty="0"/>
              <a:t>They dictate how you get to your destination, how you get to your products, how you meet your customer and how to do your business. </a:t>
            </a:r>
          </a:p>
          <a:p>
            <a:pPr fontAlgn="t"/>
            <a:r>
              <a:rPr lang="en-US" altLang="en-US" dirty="0"/>
              <a:t>Its cost is an important component that determines efficiency of connectivity, while high freight, insurance &amp; longer delivery times restrain growth in connectivity of people &amp;  places. </a:t>
            </a:r>
          </a:p>
          <a:p>
            <a:pPr fontAlgn="t"/>
            <a:r>
              <a:rPr lang="en-US" altLang="en-US" dirty="0"/>
              <a:t>The geo-strategic location of Pakistan and the growth in domestic and regional transport business has provided impetus to the local industry to optimize the logistics services in the challenging business environment.</a:t>
            </a:r>
          </a:p>
          <a:p>
            <a:endParaRPr lang="en-US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FDA162-2733-4677-BAA9-A0D9B75FC9CD}" type="slidenum">
              <a:rPr kumimoji="0" lang="en-US" altLang="en-US" sz="1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35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524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8524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8524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8524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8524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8DD19A93-0C9A-445B-80A9-F177CCB31DCE}" type="slidenum">
              <a:rPr lang="en-US" altLang="en-US">
                <a:latin typeface="Arial" charset="0"/>
              </a:rPr>
              <a:pPr eaLnBrk="1" hangingPunct="1"/>
              <a:t>19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971"/>
            <a:ext cx="5029200" cy="4114311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1426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4EA10842-2BE7-49A3-A05C-89854EBB22D1}" type="slidenum"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28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023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71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0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45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7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LT Logo P269 Part Icon.png"/>
          <p:cNvPicPr>
            <a:picLocks noChangeAspect="1"/>
          </p:cNvPicPr>
          <p:nvPr userDrawn="1"/>
        </p:nvPicPr>
        <p:blipFill>
          <a:blip r:embed="rId2">
            <a:alphaModFix amt="13000"/>
          </a:blip>
          <a:stretch>
            <a:fillRect/>
          </a:stretch>
        </p:blipFill>
        <p:spPr>
          <a:xfrm>
            <a:off x="4" y="1"/>
            <a:ext cx="5667604" cy="758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2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31813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57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A27C4A"/>
                </a:solidFill>
              </a:rPr>
              <a:t>Front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1590431" y="4443422"/>
            <a:ext cx="3860800" cy="365125"/>
          </a:xfrm>
          <a:prstGeom prst="rect">
            <a:avLst/>
          </a:prstGeom>
        </p:spPr>
        <p:txBody>
          <a:bodyPr lIns="91431" tIns="45716" rIns="91431" bIns="45716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700" dirty="0"/>
              <a:t>Sub heading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1746744" y="4324350"/>
            <a:ext cx="6041292" cy="0"/>
          </a:xfrm>
          <a:prstGeom prst="line">
            <a:avLst/>
          </a:prstGeom>
          <a:ln w="12700" cap="flat" cmpd="sng" algn="ctr">
            <a:solidFill>
              <a:srgbClr val="A27C4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CILT Logo P269 Part Icon.png"/>
          <p:cNvPicPr>
            <a:picLocks noChangeAspect="1"/>
          </p:cNvPicPr>
          <p:nvPr userDrawn="1"/>
        </p:nvPicPr>
        <p:blipFill>
          <a:blip r:embed="rId2">
            <a:alphaModFix amt="13000"/>
          </a:blip>
          <a:stretch>
            <a:fillRect/>
          </a:stretch>
        </p:blipFill>
        <p:spPr>
          <a:xfrm>
            <a:off x="4" y="1"/>
            <a:ext cx="5667604" cy="758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3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1590431" y="3678239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/>
          <a:p>
            <a:pPr defTabSz="457157" fontAlgn="base">
              <a:spcBef>
                <a:spcPct val="0"/>
              </a:spcBef>
              <a:spcAft>
                <a:spcPct val="0"/>
              </a:spcAft>
            </a:pPr>
            <a: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  <a:t>Title page sub head can also</a:t>
            </a:r>
            <a:b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</a:br>
            <a: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  <a:t>extend over 2 lines</a:t>
            </a: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2789246"/>
            <a:ext cx="6096000" cy="851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/>
          <a:p>
            <a:pPr defTabSz="457157" fontAlgn="base">
              <a:spcBef>
                <a:spcPct val="0"/>
              </a:spcBef>
              <a:spcAft>
                <a:spcPct val="0"/>
              </a:spcAft>
            </a:pPr>
            <a: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  <a:t>Title page headline can extend </a:t>
            </a:r>
            <a:b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</a:br>
            <a: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  <a:t>over 2 lines when necessary</a:t>
            </a:r>
          </a:p>
        </p:txBody>
      </p:sp>
      <p:pic>
        <p:nvPicPr>
          <p:cNvPr id="4" name="Picture 3" descr="CILT Logo P269 Part Icon.png"/>
          <p:cNvPicPr>
            <a:picLocks noChangeAspect="1"/>
          </p:cNvPicPr>
          <p:nvPr userDrawn="1"/>
        </p:nvPicPr>
        <p:blipFill>
          <a:blip r:embed="rId2">
            <a:alphaModFix amt="13000"/>
          </a:blip>
          <a:stretch>
            <a:fillRect/>
          </a:stretch>
        </p:blipFill>
        <p:spPr>
          <a:xfrm>
            <a:off x="4" y="1"/>
            <a:ext cx="5667604" cy="758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5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2111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57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A27C4A"/>
                </a:solidFill>
              </a:rPr>
              <a:t>Text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1671638"/>
            <a:ext cx="6096000" cy="13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/>
          <a:p>
            <a:pPr marL="342868" indent="-342868" defTabSz="457157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Tatiatus us adis ex eum facessum. </a:t>
            </a:r>
          </a:p>
          <a:p>
            <a:pPr marL="342868" indent="-342868" defTabSz="457157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Aceaque occum es molupidici te volore voluptas ea duntintium </a:t>
            </a:r>
          </a:p>
          <a:p>
            <a:pPr marL="342868" indent="-342868" defTabSz="457157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Aut isque et audae porem eicim eossi alitessum volor mil eos porrorepedi ullescitatem ipsus, ulpa vendae numquunt.</a:t>
            </a:r>
          </a:p>
          <a:p>
            <a:pPr marL="342868" indent="-342868" defTabSz="457157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Necta sum nis aut omnis idel et lanto coritae provid qui as quodipsam volupic to doluptatur.</a:t>
            </a:r>
            <a:endParaRPr lang="en-US" sz="1900" dirty="0">
              <a:solidFill>
                <a:srgbClr val="1D0D38"/>
              </a:solidFill>
              <a:ea typeface="ＭＳ Ｐゴシック" charset="0"/>
            </a:endParaRPr>
          </a:p>
        </p:txBody>
      </p:sp>
      <p:pic>
        <p:nvPicPr>
          <p:cNvPr id="4" name="Picture 3" descr="CILT Logo P269 Part Icon.png"/>
          <p:cNvPicPr>
            <a:picLocks noChangeAspect="1"/>
          </p:cNvPicPr>
          <p:nvPr userDrawn="1"/>
        </p:nvPicPr>
        <p:blipFill>
          <a:blip r:embed="rId2">
            <a:alphaModFix amt="13000"/>
          </a:blip>
          <a:stretch>
            <a:fillRect/>
          </a:stretch>
        </p:blipFill>
        <p:spPr>
          <a:xfrm>
            <a:off x="4" y="1"/>
            <a:ext cx="5667604" cy="758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43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59" y="1151937"/>
            <a:ext cx="9810751" cy="2321719"/>
          </a:xfrm>
          <a:prstGeom prst="rect">
            <a:avLst/>
          </a:prstGeom>
        </p:spPr>
        <p:txBody>
          <a:bodyPr lIns="67348" tIns="33674" rIns="67348" bIns="33674"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59" y="3536156"/>
            <a:ext cx="9810751" cy="794742"/>
          </a:xfrm>
          <a:prstGeom prst="rect">
            <a:avLst/>
          </a:prstGeom>
        </p:spPr>
        <p:txBody>
          <a:bodyPr lIns="67348" tIns="33674" rIns="67348" bIns="33674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pic>
        <p:nvPicPr>
          <p:cNvPr id="4" name="Picture 3" descr="CILT Logo P269 Part Icon.png"/>
          <p:cNvPicPr>
            <a:picLocks noChangeAspect="1"/>
          </p:cNvPicPr>
          <p:nvPr userDrawn="1"/>
        </p:nvPicPr>
        <p:blipFill>
          <a:blip r:embed="rId2">
            <a:alphaModFix amt="13000"/>
          </a:blip>
          <a:stretch>
            <a:fillRect/>
          </a:stretch>
        </p:blipFill>
        <p:spPr>
          <a:xfrm>
            <a:off x="4" y="1"/>
            <a:ext cx="5667604" cy="758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80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La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382" y="274638"/>
            <a:ext cx="1105501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Page Headline (GOLD)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27382" y="1556792"/>
            <a:ext cx="11041227" cy="39604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27C4A"/>
                </a:solidFill>
              </a:defRPr>
            </a:lvl1pPr>
            <a:lvl2pPr>
              <a:defRPr baseline="0">
                <a:solidFill>
                  <a:srgbClr val="A27C4A"/>
                </a:solidFill>
              </a:defRPr>
            </a:lvl2pPr>
            <a:lvl3pPr>
              <a:defRPr baseline="0">
                <a:solidFill>
                  <a:srgbClr val="A27C4A"/>
                </a:solidFill>
              </a:defRPr>
            </a:lvl3pPr>
            <a:lvl4pPr>
              <a:defRPr baseline="0">
                <a:solidFill>
                  <a:srgbClr val="A27C4A"/>
                </a:solidFill>
              </a:defRPr>
            </a:lvl4pPr>
            <a:lvl5pPr>
              <a:defRPr baseline="0">
                <a:solidFill>
                  <a:srgbClr val="A27C4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921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649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31813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A27C4A"/>
                </a:solidFill>
              </a:rPr>
              <a:t>Front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1590431" y="4443415"/>
            <a:ext cx="3860800" cy="365125"/>
          </a:xfrm>
          <a:prstGeom prst="rect">
            <a:avLst/>
          </a:prstGeom>
        </p:spPr>
        <p:txBody>
          <a:bodyPr lIns="91434" tIns="45717" rIns="91434" bIns="45717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Sub heading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1746740" y="4324350"/>
            <a:ext cx="6041292" cy="0"/>
          </a:xfrm>
          <a:prstGeom prst="line">
            <a:avLst/>
          </a:prstGeom>
          <a:ln w="12700" cap="flat" cmpd="sng" algn="ctr">
            <a:solidFill>
              <a:srgbClr val="A27C4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3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4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1590431" y="3678239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/>
          <a:p>
            <a:pPr defTabSz="457170" fontAlgn="base">
              <a:spcBef>
                <a:spcPct val="0"/>
              </a:spcBef>
              <a:spcAft>
                <a:spcPct val="0"/>
              </a:spcAft>
            </a:pPr>
            <a: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  <a:t>Title page sub head can also</a:t>
            </a:r>
            <a:b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</a:br>
            <a: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  <a:t>extend over 2 lines</a:t>
            </a: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2789239"/>
            <a:ext cx="6096000" cy="851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/>
          <a:p>
            <a:pPr defTabSz="457170" fontAlgn="base">
              <a:spcBef>
                <a:spcPct val="0"/>
              </a:spcBef>
              <a:spcAft>
                <a:spcPct val="0"/>
              </a:spcAft>
            </a:pPr>
            <a: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  <a:t>Title page headline can extend </a:t>
            </a:r>
            <a:b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</a:br>
            <a: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  <a:t>over 2 lines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2078166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2111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A27C4A"/>
                </a:solidFill>
              </a:rPr>
              <a:t>Text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1671638"/>
            <a:ext cx="6096000" cy="135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>
            <a:spAutoFit/>
          </a:bodyPr>
          <a:lstStyle/>
          <a:p>
            <a:pPr marL="342878" indent="-342878" defTabSz="45717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Tatiatus us adis ex eum facessum. </a:t>
            </a:r>
          </a:p>
          <a:p>
            <a:pPr marL="342878" indent="-342878" defTabSz="45717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Aceaque occum es molupidici te volore voluptas ea duntintium </a:t>
            </a:r>
          </a:p>
          <a:p>
            <a:pPr marL="342878" indent="-342878" defTabSz="45717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Aut isque et audae porem eicim eossi alitessum volor mil eos porrorepedi ullescitatem ipsus, ulpa vendae numquunt.</a:t>
            </a:r>
          </a:p>
          <a:p>
            <a:pPr marL="342878" indent="-342878" defTabSz="45717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Necta sum nis aut omnis idel et lanto coritae provid qui as quodipsam volupic to doluptatur.</a:t>
            </a:r>
            <a:endParaRPr lang="en-US" sz="1900" dirty="0">
              <a:solidFill>
                <a:srgbClr val="1D0D38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562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53" y="1151931"/>
            <a:ext cx="9810751" cy="2321719"/>
          </a:xfrm>
          <a:prstGeom prst="rect">
            <a:avLst/>
          </a:prstGeom>
        </p:spPr>
        <p:txBody>
          <a:bodyPr lIns="67350" tIns="33675" rIns="67350" bIns="33675"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53" y="3536156"/>
            <a:ext cx="9810751" cy="794742"/>
          </a:xfrm>
          <a:prstGeom prst="rect">
            <a:avLst/>
          </a:prstGeom>
        </p:spPr>
        <p:txBody>
          <a:bodyPr lIns="67350" tIns="33675" rIns="67350" bIns="33675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431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121917" tIns="60958" rIns="121917" bIns="60958"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6285"/>
            <a:ext cx="2844800" cy="476249"/>
          </a:xfrm>
          <a:prstGeom prst="rect">
            <a:avLst/>
          </a:prstGeom>
        </p:spPr>
        <p:txBody>
          <a:bodyPr lIns="121917" tIns="60958" rIns="121917" bIns="60958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6285"/>
            <a:ext cx="3860800" cy="476249"/>
          </a:xfrm>
          <a:prstGeom prst="rect">
            <a:avLst/>
          </a:prstGeom>
        </p:spPr>
        <p:txBody>
          <a:bodyPr lIns="121917" tIns="60958" rIns="121917" bIns="60958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6285"/>
            <a:ext cx="2844800" cy="476249"/>
          </a:xfrm>
          <a:prstGeom prst="rect">
            <a:avLst/>
          </a:prstGeom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2C108F2-6A89-401B-BC1A-0F9D74C0EFF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05179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923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31813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A27C4A"/>
                </a:solidFill>
              </a:rPr>
              <a:t>Front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1590431" y="4443414"/>
            <a:ext cx="38608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700" dirty="0"/>
              <a:t>Sub heading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1746739" y="4324350"/>
            <a:ext cx="6041292" cy="0"/>
          </a:xfrm>
          <a:prstGeom prst="line">
            <a:avLst/>
          </a:prstGeom>
          <a:ln w="12700" cap="flat" cmpd="sng" algn="ctr">
            <a:solidFill>
              <a:srgbClr val="A27C4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200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1590431" y="3678238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  <a:t>Title page sub head can also</a:t>
            </a:r>
            <a:b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</a:br>
            <a:r>
              <a:rPr lang="en-GB" sz="2700" baseline="30000" dirty="0">
                <a:solidFill>
                  <a:srgbClr val="A27C4A"/>
                </a:solidFill>
                <a:ea typeface="ＭＳ Ｐゴシック" charset="0"/>
              </a:rPr>
              <a:t>extend over 2 lines</a:t>
            </a: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2789239"/>
            <a:ext cx="6096000" cy="85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  <a:t>Title page headline can extend </a:t>
            </a:r>
            <a:b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</a:br>
            <a:r>
              <a:rPr lang="en-GB" sz="3700" baseline="30000" dirty="0">
                <a:solidFill>
                  <a:srgbClr val="A27C4A"/>
                </a:solidFill>
                <a:ea typeface="ＭＳ Ｐゴシック" charset="0"/>
              </a:rPr>
              <a:t>over 2 lines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2957762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 userDrawn="1"/>
        </p:nvSpPr>
        <p:spPr bwMode="auto">
          <a:xfrm>
            <a:off x="1590431" y="2111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4400" dirty="0">
                <a:solidFill>
                  <a:srgbClr val="A27C4A"/>
                </a:solidFill>
              </a:rPr>
              <a:t>Text page headline</a:t>
            </a:r>
            <a:endParaRPr lang="en-US" sz="4400" dirty="0">
              <a:solidFill>
                <a:srgbClr val="A27C4A"/>
              </a:solidFill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590431" y="1671638"/>
            <a:ext cx="6096000" cy="135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Tatiatus us adis ex eum facessum. 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Aceaque occum es molupidici te volore voluptas ea duntintium 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Aut isque et audae porem eicim eossi alitessum volor mil eos porrorepedi ullescitatem ipsus, ulpa vendae numquunt.</a:t>
            </a:r>
          </a:p>
          <a:p>
            <a:pPr marL="342900" indent="-342900" defTabSz="457200" fontAlgn="base">
              <a:spcBef>
                <a:spcPct val="0"/>
              </a:spcBef>
              <a:spcAft>
                <a:spcPct val="0"/>
              </a:spcAft>
              <a:buSzPct val="80000"/>
              <a:buFont typeface="Arial" charset="0"/>
              <a:buChar char="•"/>
            </a:pPr>
            <a:r>
              <a:rPr lang="en-GB" sz="1900" baseline="30000" dirty="0">
                <a:solidFill>
                  <a:srgbClr val="1D0D38"/>
                </a:solidFill>
                <a:ea typeface="ＭＳ Ｐゴシック" charset="0"/>
              </a:rPr>
              <a:t>Necta sum nis aut omnis idel et lanto coritae provid qui as quodipsam volupic to doluptatur.</a:t>
            </a:r>
            <a:endParaRPr lang="en-US" sz="1900" dirty="0">
              <a:solidFill>
                <a:srgbClr val="1D0D38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34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/>
        </p:nvSpPr>
        <p:spPr>
          <a:xfrm>
            <a:off x="0" y="5766493"/>
            <a:ext cx="12192000" cy="829345"/>
          </a:xfrm>
          <a:prstGeom prst="rect">
            <a:avLst/>
          </a:prstGeom>
        </p:spPr>
        <p:txBody>
          <a:bodyPr lIns="87241" tIns="43622" rIns="87241" bIns="43622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sz="1500" dirty="0">
                <a:sym typeface="Gill Sans"/>
              </a:rPr>
              <a:t>																	www.ciltuk.org.uk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9527" y="2130568"/>
            <a:ext cx="9688077" cy="1470025"/>
          </a:xfrm>
        </p:spPr>
        <p:txBody>
          <a:bodyPr/>
          <a:lstStyle>
            <a:lvl1pPr rtl="0">
              <a:buFont typeface="Arial"/>
              <a:buChar char="•"/>
              <a:defRPr lang="en-US" sz="1800" b="0" i="0" baseline="30000" smtClean="0">
                <a:latin typeface="Calibri"/>
                <a:cs typeface="Calibri"/>
              </a:defRPr>
            </a:lvl1pPr>
          </a:lstStyle>
          <a:p>
            <a:r>
              <a:rPr lang="en-US" altLang="zh-HK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89485" y="743407"/>
            <a:ext cx="8483203" cy="365001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64620" y="6309321"/>
            <a:ext cx="527381" cy="292993"/>
          </a:xfrm>
          <a:prstGeom prst="rect">
            <a:avLst/>
          </a:prstGeom>
        </p:spPr>
        <p:txBody>
          <a:bodyPr vert="horz" wrap="square" lIns="87241" tIns="43622" rIns="87241" bIns="43622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27C4A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C48D93-4B05-4A9F-B8C5-DBF5E903704E}" type="slidenum">
              <a:rPr kumimoji="1" lang="zh-HK" altLang="en-US" smtClean="0"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HK" altLang="en-US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659801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0221" y="6356968"/>
            <a:ext cx="2844105" cy="365001"/>
          </a:xfrm>
          <a:prstGeom prst="rect">
            <a:avLst/>
          </a:prstGeom>
        </p:spPr>
        <p:txBody>
          <a:bodyPr vert="horz" wrap="square" lIns="87241" tIns="43622" rIns="87241" bIns="43622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HK" altLang="en-US" sz="3000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64620" y="6309321"/>
            <a:ext cx="527381" cy="292993"/>
          </a:xfrm>
          <a:prstGeom prst="rect">
            <a:avLst/>
          </a:prstGeom>
        </p:spPr>
        <p:txBody>
          <a:bodyPr vert="horz" wrap="square" lIns="87241" tIns="43622" rIns="87241" bIns="43622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27C4A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C48D93-4B05-4A9F-B8C5-DBF5E903704E}" type="slidenum">
              <a:rPr kumimoji="1" lang="zh-HK" altLang="en-US" smtClean="0"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HK" altLang="en-US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57793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8"/>
            <a:ext cx="103632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4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6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25"/>
            <a:ext cx="10972800" cy="4525963"/>
          </a:xfrm>
          <a:prstGeom prst="rect">
            <a:avLst/>
          </a:prstGeom>
        </p:spPr>
        <p:txBody>
          <a:bodyPr lIns="87241" tIns="43622" rIns="87241" bIns="43622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0221" y="6356968"/>
            <a:ext cx="2844105" cy="365001"/>
          </a:xfrm>
          <a:prstGeom prst="rect">
            <a:avLst/>
          </a:prstGeom>
        </p:spPr>
        <p:txBody>
          <a:bodyPr vert="horz" wrap="square" lIns="87241" tIns="43622" rIns="87241" bIns="43622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HK" altLang="en-US" sz="3000">
              <a:solidFill>
                <a:srgbClr val="000000"/>
              </a:solidFill>
              <a:latin typeface="Gill Sans"/>
              <a:sym typeface="Gill San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64620" y="6309321"/>
            <a:ext cx="527381" cy="292993"/>
          </a:xfrm>
          <a:prstGeom prst="rect">
            <a:avLst/>
          </a:prstGeom>
        </p:spPr>
        <p:txBody>
          <a:bodyPr vert="horz" wrap="square" lIns="87241" tIns="43622" rIns="87241" bIns="43622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27C4A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C48D93-4B05-4A9F-B8C5-DBF5E903704E}" type="slidenum">
              <a:rPr kumimoji="1" lang="zh-HK" altLang="en-US" smtClean="0"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HK" altLang="en-US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5957095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64620" y="6309321"/>
            <a:ext cx="527381" cy="292993"/>
          </a:xfrm>
          <a:prstGeom prst="rect">
            <a:avLst/>
          </a:prstGeom>
        </p:spPr>
        <p:txBody>
          <a:bodyPr vert="horz" wrap="square" lIns="87241" tIns="43622" rIns="87241" bIns="43622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27C4A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C48D93-4B05-4A9F-B8C5-DBF5E903704E}" type="slidenum">
              <a:rPr kumimoji="1" lang="zh-HK" altLang="en-US" smtClean="0"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zh-HK" altLang="en-US"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02041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6"/>
            <a:ext cx="53848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03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5"/>
            <a:ext cx="5386917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26" indent="0">
              <a:buNone/>
              <a:defRPr sz="2100" b="1"/>
            </a:lvl2pPr>
            <a:lvl3pPr marL="957851" indent="0">
              <a:buNone/>
              <a:defRPr sz="1900" b="1"/>
            </a:lvl3pPr>
            <a:lvl4pPr marL="1436777" indent="0">
              <a:buNone/>
              <a:defRPr sz="1700" b="1"/>
            </a:lvl4pPr>
            <a:lvl5pPr marL="1915703" indent="0">
              <a:buNone/>
              <a:defRPr sz="1700" b="1"/>
            </a:lvl5pPr>
            <a:lvl6pPr marL="2394629" indent="0">
              <a:buNone/>
              <a:defRPr sz="1700" b="1"/>
            </a:lvl6pPr>
            <a:lvl7pPr marL="2873554" indent="0">
              <a:buNone/>
              <a:defRPr sz="1700" b="1"/>
            </a:lvl7pPr>
            <a:lvl8pPr marL="3352478" indent="0">
              <a:buNone/>
              <a:defRPr sz="1700" b="1"/>
            </a:lvl8pPr>
            <a:lvl9pPr marL="3831404" indent="0">
              <a:buNone/>
              <a:defRPr sz="17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7"/>
            <a:ext cx="5386917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5"/>
            <a:ext cx="5389033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26" indent="0">
              <a:buNone/>
              <a:defRPr sz="2100" b="1"/>
            </a:lvl2pPr>
            <a:lvl3pPr marL="957851" indent="0">
              <a:buNone/>
              <a:defRPr sz="1900" b="1"/>
            </a:lvl3pPr>
            <a:lvl4pPr marL="1436777" indent="0">
              <a:buNone/>
              <a:defRPr sz="1700" b="1"/>
            </a:lvl4pPr>
            <a:lvl5pPr marL="1915703" indent="0">
              <a:buNone/>
              <a:defRPr sz="1700" b="1"/>
            </a:lvl5pPr>
            <a:lvl6pPr marL="2394629" indent="0">
              <a:buNone/>
              <a:defRPr sz="1700" b="1"/>
            </a:lvl6pPr>
            <a:lvl7pPr marL="2873554" indent="0">
              <a:buNone/>
              <a:defRPr sz="1700" b="1"/>
            </a:lvl7pPr>
            <a:lvl8pPr marL="3352478" indent="0">
              <a:buNone/>
              <a:defRPr sz="1700" b="1"/>
            </a:lvl8pPr>
            <a:lvl9pPr marL="3831404" indent="0">
              <a:buNone/>
              <a:defRPr sz="17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7"/>
            <a:ext cx="5389033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7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7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2" y="273059"/>
            <a:ext cx="6815668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26" indent="0">
              <a:buNone/>
              <a:defRPr sz="1300"/>
            </a:lvl2pPr>
            <a:lvl3pPr marL="957851" indent="0">
              <a:buNone/>
              <a:defRPr sz="1000"/>
            </a:lvl3pPr>
            <a:lvl4pPr marL="1436777" indent="0">
              <a:buNone/>
              <a:defRPr sz="900"/>
            </a:lvl4pPr>
            <a:lvl5pPr marL="1915703" indent="0">
              <a:buNone/>
              <a:defRPr sz="900"/>
            </a:lvl5pPr>
            <a:lvl6pPr marL="2394629" indent="0">
              <a:buNone/>
              <a:defRPr sz="900"/>
            </a:lvl6pPr>
            <a:lvl7pPr marL="2873554" indent="0">
              <a:buNone/>
              <a:defRPr sz="900"/>
            </a:lvl7pPr>
            <a:lvl8pPr marL="3352478" indent="0">
              <a:buNone/>
              <a:defRPr sz="900"/>
            </a:lvl8pPr>
            <a:lvl9pPr marL="3831404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8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8926" indent="0">
              <a:buNone/>
              <a:defRPr sz="2900"/>
            </a:lvl2pPr>
            <a:lvl3pPr marL="957851" indent="0">
              <a:buNone/>
              <a:defRPr sz="2500"/>
            </a:lvl3pPr>
            <a:lvl4pPr marL="1436777" indent="0">
              <a:buNone/>
              <a:defRPr sz="2100"/>
            </a:lvl4pPr>
            <a:lvl5pPr marL="1915703" indent="0">
              <a:buNone/>
              <a:defRPr sz="2100"/>
            </a:lvl5pPr>
            <a:lvl6pPr marL="2394629" indent="0">
              <a:buNone/>
              <a:defRPr sz="2100"/>
            </a:lvl6pPr>
            <a:lvl7pPr marL="2873554" indent="0">
              <a:buNone/>
              <a:defRPr sz="2100"/>
            </a:lvl7pPr>
            <a:lvl8pPr marL="3352478" indent="0">
              <a:buNone/>
              <a:defRPr sz="2100"/>
            </a:lvl8pPr>
            <a:lvl9pPr marL="3831404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26" indent="0">
              <a:buNone/>
              <a:defRPr sz="1300"/>
            </a:lvl2pPr>
            <a:lvl3pPr marL="957851" indent="0">
              <a:buNone/>
              <a:defRPr sz="1000"/>
            </a:lvl3pPr>
            <a:lvl4pPr marL="1436777" indent="0">
              <a:buNone/>
              <a:defRPr sz="900"/>
            </a:lvl4pPr>
            <a:lvl5pPr marL="1915703" indent="0">
              <a:buNone/>
              <a:defRPr sz="900"/>
            </a:lvl5pPr>
            <a:lvl6pPr marL="2394629" indent="0">
              <a:buNone/>
              <a:defRPr sz="900"/>
            </a:lvl6pPr>
            <a:lvl7pPr marL="2873554" indent="0">
              <a:buNone/>
              <a:defRPr sz="900"/>
            </a:lvl7pPr>
            <a:lvl8pPr marL="3352478" indent="0">
              <a:buNone/>
              <a:defRPr sz="900"/>
            </a:lvl8pPr>
            <a:lvl9pPr marL="3831404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1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.wmf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1143000"/>
          </a:xfrm>
          <a:prstGeom prst="rect">
            <a:avLst/>
          </a:prstGeom>
        </p:spPr>
        <p:txBody>
          <a:bodyPr vert="horz" lIns="95785" tIns="47892" rIns="95785" bIns="47892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5785" tIns="47892" rIns="95785" bIns="47892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8"/>
            <a:ext cx="2844800" cy="365125"/>
          </a:xfrm>
          <a:prstGeom prst="rect">
            <a:avLst/>
          </a:prstGeom>
        </p:spPr>
        <p:txBody>
          <a:bodyPr vert="horz" lIns="95785" tIns="47892" rIns="95785" bIns="47892" rtlCol="0" anchor="ctr"/>
          <a:lstStyle>
            <a:lvl1pPr algn="l" defTabSz="47892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DD84-AB24-2B4C-8814-827BC11731BB}" type="datetimeFigureOut">
              <a:rPr lang="en-US" smtClean="0">
                <a:solidFill>
                  <a:prstClr val="white">
                    <a:tint val="75000"/>
                  </a:prstClr>
                </a:solidFill>
                <a:ea typeface="ＭＳ Ｐゴシック" charset="0"/>
              </a:rPr>
              <a:pPr/>
              <a:t>3/10/2018</a:t>
            </a:fld>
            <a:endParaRPr lang="en-US" dirty="0">
              <a:solidFill>
                <a:prstClr val="white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2" y="6356358"/>
            <a:ext cx="3860800" cy="365125"/>
          </a:xfrm>
          <a:prstGeom prst="rect">
            <a:avLst/>
          </a:prstGeom>
        </p:spPr>
        <p:txBody>
          <a:bodyPr vert="horz" lIns="95785" tIns="47892" rIns="95785" bIns="47892" rtlCol="0" anchor="ctr"/>
          <a:lstStyle>
            <a:lvl1pPr algn="ctr" defTabSz="47892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8"/>
            <a:ext cx="2844800" cy="365125"/>
          </a:xfrm>
          <a:prstGeom prst="rect">
            <a:avLst/>
          </a:prstGeom>
        </p:spPr>
        <p:txBody>
          <a:bodyPr vert="horz" lIns="95785" tIns="47892" rIns="95785" bIns="47892" rtlCol="0" anchor="ctr"/>
          <a:lstStyle>
            <a:lvl1pPr algn="r" defTabSz="47892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04FC-C5D9-264D-9DF2-4A64982BC30C}" type="slidenum">
              <a:rPr lang="en-US" smtClean="0">
                <a:solidFill>
                  <a:prstClr val="white">
                    <a:tint val="75000"/>
                  </a:prstClr>
                </a:solidFill>
                <a:ea typeface="ＭＳ Ｐゴシック" charset="0"/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26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7892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93" indent="-359193" algn="l" defTabSz="478926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53" indent="-299328" algn="l" defTabSz="478926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14" indent="-239462" algn="l" defTabSz="478926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40" indent="-239462" algn="l" defTabSz="478926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66" indent="-239462" algn="l" defTabSz="478926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91" indent="-239462" algn="l" defTabSz="47892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017" indent="-239462" algn="l" defTabSz="47892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943" indent="-239462" algn="l" defTabSz="47892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67" indent="-239462" algn="l" defTabSz="478926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26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51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77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03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29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54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78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404" algn="l" defTabSz="47892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5751514"/>
            <a:ext cx="12192000" cy="855662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45715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027" name="Picture 6" descr="CILT Logo P872-Wht On Dark.wm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8" y="5854701"/>
            <a:ext cx="212383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5751514"/>
            <a:ext cx="12192000" cy="855662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45715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029" name="Picture 7" descr="CILT Logo P872-Wht On Dark.wm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8" y="5854701"/>
            <a:ext cx="212383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5751514"/>
            <a:ext cx="12192000" cy="855662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457157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031" name="Picture 9" descr="CILT Logo P872-Wht On Dark.wm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8" y="5854701"/>
            <a:ext cx="212383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9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457157" rtl="0" fontAlgn="base">
        <a:spcBef>
          <a:spcPct val="0"/>
        </a:spcBef>
        <a:spcAft>
          <a:spcPct val="0"/>
        </a:spcAft>
        <a:defRPr sz="4400" kern="1200">
          <a:solidFill>
            <a:srgbClr val="A27C4A"/>
          </a:solidFill>
          <a:latin typeface="+mj-lt"/>
          <a:ea typeface="ＭＳ Ｐゴシック" charset="0"/>
          <a:cs typeface="ＭＳ Ｐゴシック" charset="0"/>
        </a:defRPr>
      </a:lvl1pPr>
      <a:lvl2pPr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5pPr>
      <a:lvl6pPr marL="457157"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6pPr>
      <a:lvl7pPr marL="914313"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7pPr>
      <a:lvl8pPr marL="1371470"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8pPr>
      <a:lvl9pPr marL="1828627" algn="l" defTabSz="457157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868" indent="-342868" algn="l" defTabSz="457157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880" indent="-285723" algn="l" defTabSz="457157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893" indent="-228578" algn="l" defTabSz="457157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050" indent="-228578" algn="l" defTabSz="457157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206" indent="-228578" algn="l" defTabSz="457157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363" indent="-228578" algn="l" defTabSz="45715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19" indent="-228578" algn="l" defTabSz="45715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6" indent="-228578" algn="l" defTabSz="45715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3" indent="-228578" algn="l" defTabSz="45715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3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0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7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4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0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7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4" algn="l" defTabSz="4571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5751513"/>
            <a:ext cx="12192000" cy="855662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 defTabSz="45717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27" name="Picture 6" descr="CILT Logo P872-Wht On Dark.wm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9" y="5854701"/>
            <a:ext cx="212383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5751513"/>
            <a:ext cx="12192000" cy="855662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 defTabSz="45717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29" name="Picture 7" descr="CILT Logo P872-Wht On Dark.wm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9" y="5854701"/>
            <a:ext cx="212383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5751513"/>
            <a:ext cx="12192000" cy="855662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anchor="ctr"/>
          <a:lstStyle/>
          <a:p>
            <a:pPr algn="ctr" defTabSz="45717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31" name="Picture 9" descr="CILT Logo P872-Wht On Dark.wmf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9" y="5854701"/>
            <a:ext cx="212383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4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24" r:id="rId6"/>
  </p:sldLayoutIdLst>
  <p:txStyles>
    <p:titleStyle>
      <a:lvl1pPr algn="l" defTabSz="457170" rtl="0" fontAlgn="base">
        <a:spcBef>
          <a:spcPct val="0"/>
        </a:spcBef>
        <a:spcAft>
          <a:spcPct val="0"/>
        </a:spcAft>
        <a:defRPr sz="4400" kern="1200">
          <a:solidFill>
            <a:srgbClr val="A27C4A"/>
          </a:solidFill>
          <a:latin typeface="+mj-lt"/>
          <a:ea typeface="ＭＳ Ｐゴシック" charset="0"/>
          <a:cs typeface="ＭＳ Ｐゴシック" charset="0"/>
        </a:defRPr>
      </a:lvl1pPr>
      <a:lvl2pPr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5pPr>
      <a:lvl6pPr marL="457170"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6pPr>
      <a:lvl7pPr marL="914340"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7pPr>
      <a:lvl8pPr marL="1371510"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8pPr>
      <a:lvl9pPr marL="1828680" algn="l" defTabSz="45717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878" indent="-342878" algn="l" defTabSz="45717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02" indent="-285732" algn="l" defTabSz="45717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926" indent="-228585" algn="l" defTabSz="45717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096" indent="-228585" algn="l" defTabSz="45717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266" indent="-228585" algn="l" defTabSz="45717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436" indent="-228585" algn="l" defTabSz="4571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06" indent="-228585" algn="l" defTabSz="4571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76" indent="-228585" algn="l" defTabSz="4571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46" indent="-228585" algn="l" defTabSz="4571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0" algn="l" defTabSz="4571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87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400" kern="1200">
          <a:solidFill>
            <a:srgbClr val="A27C4A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A27C4A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89493" y="3182318"/>
            <a:ext cx="1097309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241" tIns="43622" rIns="87241" bIns="436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HK"/>
              <a:t>Front page headline</a:t>
            </a:r>
            <a:endParaRPr lang="en-U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9588" y="4443783"/>
            <a:ext cx="3860601" cy="365001"/>
          </a:xfrm>
          <a:prstGeom prst="rect">
            <a:avLst/>
          </a:prstGeom>
        </p:spPr>
        <p:txBody>
          <a:bodyPr vert="horz" lIns="87241" tIns="43622" rIns="87241" bIns="43622" rtlCol="0" anchor="ctr"/>
          <a:lstStyle>
            <a:lvl1pPr algn="l">
              <a:defRPr sz="3500">
                <a:solidFill>
                  <a:srgbClr val="A27C4A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dirty="0">
              <a:latin typeface="Gill Sans"/>
              <a:sym typeface="Gill San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5750719"/>
            <a:ext cx="12192000" cy="857250"/>
          </a:xfrm>
          <a:prstGeom prst="rect">
            <a:avLst/>
          </a:prstGeom>
          <a:solidFill>
            <a:srgbClr val="270A5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41" tIns="43622" rIns="87241" bIns="43622" anchor="ctr"/>
          <a:lstStyle>
            <a:lvl1pPr eaLnBrk="0" hangingPunct="0"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3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43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9" name="Picture 6" descr="CILT Logo P872-Wht On Dark.wm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77" y="5855643"/>
            <a:ext cx="2122289" cy="646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54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</p:sldLayoutIdLst>
  <p:hf hdr="0" ftr="0" dt="0"/>
  <p:txStyles>
    <p:titleStyle>
      <a:lvl1pPr algn="l" defTabSz="435172" rtl="0" eaLnBrk="0" fontAlgn="base" hangingPunct="0">
        <a:spcBef>
          <a:spcPct val="0"/>
        </a:spcBef>
        <a:spcAft>
          <a:spcPct val="0"/>
        </a:spcAft>
        <a:defRPr sz="4200" kern="1200">
          <a:solidFill>
            <a:srgbClr val="A27C4A"/>
          </a:solidFill>
          <a:latin typeface="+mj-lt"/>
          <a:ea typeface="+mj-ea"/>
          <a:cs typeface="+mj-cs"/>
        </a:defRPr>
      </a:lvl1pPr>
      <a:lvl2pPr algn="l" defTabSz="435172" rtl="0" eaLnBrk="0" fontAlgn="base" hangingPunct="0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2pPr>
      <a:lvl3pPr algn="l" defTabSz="435172" rtl="0" eaLnBrk="0" fontAlgn="base" hangingPunct="0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3pPr>
      <a:lvl4pPr algn="l" defTabSz="435172" rtl="0" eaLnBrk="0" fontAlgn="base" hangingPunct="0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4pPr>
      <a:lvl5pPr algn="l" defTabSz="435172" rtl="0" eaLnBrk="0" fontAlgn="base" hangingPunct="0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5pPr>
      <a:lvl6pPr marL="321357" algn="l" defTabSz="435172" rtl="0" fontAlgn="base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6pPr>
      <a:lvl7pPr marL="642717" algn="l" defTabSz="435172" rtl="0" fontAlgn="base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7pPr>
      <a:lvl8pPr marL="964075" algn="l" defTabSz="435172" rtl="0" fontAlgn="base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8pPr>
      <a:lvl9pPr marL="1285434" algn="l" defTabSz="435172" rtl="0" fontAlgn="base">
        <a:spcBef>
          <a:spcPct val="0"/>
        </a:spcBef>
        <a:spcAft>
          <a:spcPct val="0"/>
        </a:spcAft>
        <a:defRPr sz="4200">
          <a:solidFill>
            <a:srgbClr val="A27C4A"/>
          </a:solidFill>
          <a:latin typeface="Calibri" pitchFamily="34" charset="0"/>
        </a:defRPr>
      </a:lvl9pPr>
    </p:titleStyle>
    <p:bodyStyle>
      <a:lvl1pPr marL="326939" indent="-326939" algn="l" defTabSz="4351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8552" indent="-272262" algn="l" defTabSz="4351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165" indent="-217588" algn="l" defTabSz="4351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6454" indent="-217588" algn="l" defTabSz="4351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744" indent="-217588" algn="l" defTabSz="435172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9186" indent="-218107" algn="l" defTabSz="43621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404" indent="-218107" algn="l" defTabSz="43621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1619" indent="-218107" algn="l" defTabSz="43621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7834" indent="-218107" algn="l" defTabSz="43621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214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430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8647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4859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079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7294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3511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9725" algn="l" defTabSz="43621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L0806 CILT Development Boards V1.pdf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238" t="23729" r="8748" b="26217"/>
          <a:stretch/>
        </p:blipFill>
        <p:spPr>
          <a:xfrm>
            <a:off x="0" y="-878770"/>
            <a:ext cx="12250716" cy="800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7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utoShape 224"/>
          <p:cNvSpPr>
            <a:spLocks noChangeArrowheads="1"/>
          </p:cNvSpPr>
          <p:nvPr/>
        </p:nvSpPr>
        <p:spPr bwMode="auto">
          <a:xfrm>
            <a:off x="8673962" y="785493"/>
            <a:ext cx="1103904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Fit for Future Growth </a:t>
            </a:r>
          </a:p>
        </p:txBody>
      </p:sp>
      <p:sp>
        <p:nvSpPr>
          <p:cNvPr id="56" name="Rectangle 2"/>
          <p:cNvSpPr txBox="1">
            <a:spLocks noChangeArrowheads="1"/>
          </p:cNvSpPr>
          <p:nvPr/>
        </p:nvSpPr>
        <p:spPr>
          <a:xfrm>
            <a:off x="4370161" y="421105"/>
            <a:ext cx="3317876" cy="338723"/>
          </a:xfrm>
          <a:prstGeom prst="rect">
            <a:avLst/>
          </a:prstGeom>
        </p:spPr>
        <p:txBody>
          <a:bodyPr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A27C4A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27C4A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sz="1800" b="1" dirty="0"/>
              <a:t>First Choice in the Profession</a:t>
            </a:r>
            <a:br>
              <a:rPr lang="en-GB" sz="1700" b="1" dirty="0"/>
            </a:br>
            <a:r>
              <a:rPr lang="en-GB" sz="1700" b="1" dirty="0"/>
              <a:t>                               </a:t>
            </a:r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8824233" y="1651815"/>
            <a:ext cx="11381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c</a:t>
            </a:r>
            <a:endParaRPr lang="en-GB" sz="1500" b="1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grpSp>
        <p:nvGrpSpPr>
          <p:cNvPr id="60" name="Group 70"/>
          <p:cNvGrpSpPr>
            <a:grpSpLocks/>
          </p:cNvGrpSpPr>
          <p:nvPr/>
        </p:nvGrpSpPr>
        <p:grpSpPr bwMode="auto">
          <a:xfrm>
            <a:off x="2217968" y="1351326"/>
            <a:ext cx="2519589" cy="529545"/>
            <a:chOff x="1136" y="2355"/>
            <a:chExt cx="2169" cy="467"/>
          </a:xfrm>
          <a:solidFill>
            <a:schemeClr val="accent4">
              <a:lumMod val="75000"/>
            </a:schemeClr>
          </a:solidFill>
        </p:grpSpPr>
        <p:sp>
          <p:nvSpPr>
            <p:cNvPr id="61" name="Freeform 68"/>
            <p:cNvSpPr>
              <a:spLocks/>
            </p:cNvSpPr>
            <p:nvPr/>
          </p:nvSpPr>
          <p:spPr bwMode="auto">
            <a:xfrm>
              <a:off x="1136" y="2355"/>
              <a:ext cx="2169" cy="467"/>
            </a:xfrm>
            <a:custGeom>
              <a:avLst/>
              <a:gdLst>
                <a:gd name="T0" fmla="*/ 88 w 12908"/>
                <a:gd name="T1" fmla="*/ 0 h 2884"/>
                <a:gd name="T2" fmla="*/ 0 w 12908"/>
                <a:gd name="T3" fmla="*/ 85 h 2884"/>
                <a:gd name="T4" fmla="*/ 0 w 12908"/>
                <a:gd name="T5" fmla="*/ 382 h 2884"/>
                <a:gd name="T6" fmla="*/ 88 w 12908"/>
                <a:gd name="T7" fmla="*/ 467 h 2884"/>
                <a:gd name="T8" fmla="*/ 2081 w 12908"/>
                <a:gd name="T9" fmla="*/ 467 h 2884"/>
                <a:gd name="T10" fmla="*/ 2169 w 12908"/>
                <a:gd name="T11" fmla="*/ 382 h 2884"/>
                <a:gd name="T12" fmla="*/ 2169 w 12908"/>
                <a:gd name="T13" fmla="*/ 85 h 2884"/>
                <a:gd name="T14" fmla="*/ 2081 w 12908"/>
                <a:gd name="T15" fmla="*/ 0 h 2884"/>
                <a:gd name="T16" fmla="*/ 88 w 12908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08" h="2884">
                  <a:moveTo>
                    <a:pt x="525" y="0"/>
                  </a:moveTo>
                  <a:cubicBezTo>
                    <a:pt x="235" y="0"/>
                    <a:pt x="0" y="236"/>
                    <a:pt x="0" y="525"/>
                  </a:cubicBezTo>
                  <a:lnTo>
                    <a:pt x="0" y="2359"/>
                  </a:lnTo>
                  <a:cubicBezTo>
                    <a:pt x="0" y="2649"/>
                    <a:pt x="235" y="2884"/>
                    <a:pt x="525" y="2884"/>
                  </a:cubicBezTo>
                  <a:lnTo>
                    <a:pt x="12383" y="2884"/>
                  </a:lnTo>
                  <a:cubicBezTo>
                    <a:pt x="12673" y="2884"/>
                    <a:pt x="12908" y="2649"/>
                    <a:pt x="12908" y="2359"/>
                  </a:cubicBezTo>
                  <a:lnTo>
                    <a:pt x="12908" y="525"/>
                  </a:lnTo>
                  <a:cubicBezTo>
                    <a:pt x="12908" y="236"/>
                    <a:pt x="12673" y="0"/>
                    <a:pt x="12383" y="0"/>
                  </a:cubicBezTo>
                  <a:lnTo>
                    <a:pt x="525" y="0"/>
                  </a:lnTo>
                  <a:close/>
                </a:path>
              </a:pathLst>
            </a:custGeom>
            <a:grpFill/>
            <a:ln w="0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62" name="Freeform 69"/>
            <p:cNvSpPr>
              <a:spLocks/>
            </p:cNvSpPr>
            <p:nvPr/>
          </p:nvSpPr>
          <p:spPr bwMode="auto">
            <a:xfrm>
              <a:off x="1136" y="2355"/>
              <a:ext cx="2169" cy="467"/>
            </a:xfrm>
            <a:custGeom>
              <a:avLst/>
              <a:gdLst>
                <a:gd name="T0" fmla="*/ 88 w 12908"/>
                <a:gd name="T1" fmla="*/ 0 h 2884"/>
                <a:gd name="T2" fmla="*/ 0 w 12908"/>
                <a:gd name="T3" fmla="*/ 85 h 2884"/>
                <a:gd name="T4" fmla="*/ 0 w 12908"/>
                <a:gd name="T5" fmla="*/ 382 h 2884"/>
                <a:gd name="T6" fmla="*/ 88 w 12908"/>
                <a:gd name="T7" fmla="*/ 467 h 2884"/>
                <a:gd name="T8" fmla="*/ 2081 w 12908"/>
                <a:gd name="T9" fmla="*/ 467 h 2884"/>
                <a:gd name="T10" fmla="*/ 2169 w 12908"/>
                <a:gd name="T11" fmla="*/ 382 h 2884"/>
                <a:gd name="T12" fmla="*/ 2169 w 12908"/>
                <a:gd name="T13" fmla="*/ 85 h 2884"/>
                <a:gd name="T14" fmla="*/ 2081 w 12908"/>
                <a:gd name="T15" fmla="*/ 0 h 2884"/>
                <a:gd name="T16" fmla="*/ 88 w 12908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908" h="2884">
                  <a:moveTo>
                    <a:pt x="525" y="0"/>
                  </a:moveTo>
                  <a:cubicBezTo>
                    <a:pt x="235" y="0"/>
                    <a:pt x="0" y="236"/>
                    <a:pt x="0" y="525"/>
                  </a:cubicBezTo>
                  <a:lnTo>
                    <a:pt x="0" y="2359"/>
                  </a:lnTo>
                  <a:cubicBezTo>
                    <a:pt x="0" y="2649"/>
                    <a:pt x="235" y="2884"/>
                    <a:pt x="525" y="2884"/>
                  </a:cubicBezTo>
                  <a:lnTo>
                    <a:pt x="12383" y="2884"/>
                  </a:lnTo>
                  <a:cubicBezTo>
                    <a:pt x="12673" y="2884"/>
                    <a:pt x="12908" y="2649"/>
                    <a:pt x="12908" y="2359"/>
                  </a:cubicBezTo>
                  <a:lnTo>
                    <a:pt x="12908" y="525"/>
                  </a:lnTo>
                  <a:cubicBezTo>
                    <a:pt x="12908" y="236"/>
                    <a:pt x="12673" y="0"/>
                    <a:pt x="12383" y="0"/>
                  </a:cubicBezTo>
                  <a:lnTo>
                    <a:pt x="525" y="0"/>
                  </a:lnTo>
                  <a:close/>
                </a:path>
              </a:pathLst>
            </a:custGeom>
            <a:grpFill/>
            <a:ln w="19050" cap="rnd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DE6421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</p:grpSp>
      <p:sp>
        <p:nvSpPr>
          <p:cNvPr id="63" name="Rectangle 71"/>
          <p:cNvSpPr>
            <a:spLocks noChangeArrowheads="1"/>
          </p:cNvSpPr>
          <p:nvPr/>
        </p:nvSpPr>
        <p:spPr bwMode="auto">
          <a:xfrm>
            <a:off x="2949349" y="1403483"/>
            <a:ext cx="9778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GROWTH</a:t>
            </a:r>
            <a:endParaRPr lang="en-GB" sz="1500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  <p:grpSp>
        <p:nvGrpSpPr>
          <p:cNvPr id="64" name="Group 74"/>
          <p:cNvGrpSpPr>
            <a:grpSpLocks/>
          </p:cNvGrpSpPr>
          <p:nvPr/>
        </p:nvGrpSpPr>
        <p:grpSpPr bwMode="auto">
          <a:xfrm>
            <a:off x="4840742" y="1351326"/>
            <a:ext cx="2376714" cy="529545"/>
            <a:chOff x="3376" y="2355"/>
            <a:chExt cx="2096" cy="467"/>
          </a:xfrm>
          <a:solidFill>
            <a:schemeClr val="accent4">
              <a:lumMod val="75000"/>
            </a:schemeClr>
          </a:solidFill>
        </p:grpSpPr>
        <p:sp>
          <p:nvSpPr>
            <p:cNvPr id="65" name="Freeform 72"/>
            <p:cNvSpPr>
              <a:spLocks/>
            </p:cNvSpPr>
            <p:nvPr/>
          </p:nvSpPr>
          <p:spPr bwMode="auto">
            <a:xfrm>
              <a:off x="3376" y="2355"/>
              <a:ext cx="2096" cy="467"/>
            </a:xfrm>
            <a:custGeom>
              <a:avLst/>
              <a:gdLst>
                <a:gd name="T0" fmla="*/ 101 w 12475"/>
                <a:gd name="T1" fmla="*/ 0 h 2884"/>
                <a:gd name="T2" fmla="*/ 0 w 12475"/>
                <a:gd name="T3" fmla="*/ 97 h 2884"/>
                <a:gd name="T4" fmla="*/ 0 w 12475"/>
                <a:gd name="T5" fmla="*/ 370 h 2884"/>
                <a:gd name="T6" fmla="*/ 101 w 12475"/>
                <a:gd name="T7" fmla="*/ 467 h 2884"/>
                <a:gd name="T8" fmla="*/ 1995 w 12475"/>
                <a:gd name="T9" fmla="*/ 467 h 2884"/>
                <a:gd name="T10" fmla="*/ 2096 w 12475"/>
                <a:gd name="T11" fmla="*/ 370 h 2884"/>
                <a:gd name="T12" fmla="*/ 2096 w 12475"/>
                <a:gd name="T13" fmla="*/ 97 h 2884"/>
                <a:gd name="T14" fmla="*/ 1995 w 12475"/>
                <a:gd name="T15" fmla="*/ 0 h 2884"/>
                <a:gd name="T16" fmla="*/ 101 w 12475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75" h="2884">
                  <a:moveTo>
                    <a:pt x="600" y="0"/>
                  </a:moveTo>
                  <a:cubicBezTo>
                    <a:pt x="269" y="0"/>
                    <a:pt x="0" y="269"/>
                    <a:pt x="0" y="600"/>
                  </a:cubicBezTo>
                  <a:lnTo>
                    <a:pt x="0" y="2284"/>
                  </a:lnTo>
                  <a:cubicBezTo>
                    <a:pt x="0" y="2615"/>
                    <a:pt x="269" y="2884"/>
                    <a:pt x="600" y="2884"/>
                  </a:cubicBezTo>
                  <a:lnTo>
                    <a:pt x="11875" y="2884"/>
                  </a:lnTo>
                  <a:cubicBezTo>
                    <a:pt x="12207" y="2884"/>
                    <a:pt x="12475" y="2615"/>
                    <a:pt x="12475" y="2284"/>
                  </a:cubicBezTo>
                  <a:lnTo>
                    <a:pt x="12475" y="600"/>
                  </a:lnTo>
                  <a:cubicBezTo>
                    <a:pt x="12475" y="269"/>
                    <a:pt x="12207" y="0"/>
                    <a:pt x="11875" y="0"/>
                  </a:cubicBezTo>
                  <a:lnTo>
                    <a:pt x="600" y="0"/>
                  </a:lnTo>
                  <a:close/>
                </a:path>
              </a:pathLst>
            </a:custGeom>
            <a:grpFill/>
            <a:ln w="0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66" name="Freeform 73"/>
            <p:cNvSpPr>
              <a:spLocks/>
            </p:cNvSpPr>
            <p:nvPr/>
          </p:nvSpPr>
          <p:spPr bwMode="auto">
            <a:xfrm>
              <a:off x="3376" y="2355"/>
              <a:ext cx="2096" cy="467"/>
            </a:xfrm>
            <a:custGeom>
              <a:avLst/>
              <a:gdLst>
                <a:gd name="T0" fmla="*/ 101 w 12475"/>
                <a:gd name="T1" fmla="*/ 0 h 2884"/>
                <a:gd name="T2" fmla="*/ 0 w 12475"/>
                <a:gd name="T3" fmla="*/ 97 h 2884"/>
                <a:gd name="T4" fmla="*/ 0 w 12475"/>
                <a:gd name="T5" fmla="*/ 370 h 2884"/>
                <a:gd name="T6" fmla="*/ 101 w 12475"/>
                <a:gd name="T7" fmla="*/ 467 h 2884"/>
                <a:gd name="T8" fmla="*/ 1995 w 12475"/>
                <a:gd name="T9" fmla="*/ 467 h 2884"/>
                <a:gd name="T10" fmla="*/ 2096 w 12475"/>
                <a:gd name="T11" fmla="*/ 370 h 2884"/>
                <a:gd name="T12" fmla="*/ 2096 w 12475"/>
                <a:gd name="T13" fmla="*/ 97 h 2884"/>
                <a:gd name="T14" fmla="*/ 1995 w 12475"/>
                <a:gd name="T15" fmla="*/ 0 h 2884"/>
                <a:gd name="T16" fmla="*/ 101 w 12475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75" h="2884">
                  <a:moveTo>
                    <a:pt x="600" y="0"/>
                  </a:moveTo>
                  <a:cubicBezTo>
                    <a:pt x="269" y="0"/>
                    <a:pt x="0" y="269"/>
                    <a:pt x="0" y="600"/>
                  </a:cubicBezTo>
                  <a:lnTo>
                    <a:pt x="0" y="2284"/>
                  </a:lnTo>
                  <a:cubicBezTo>
                    <a:pt x="0" y="2615"/>
                    <a:pt x="269" y="2884"/>
                    <a:pt x="600" y="2884"/>
                  </a:cubicBezTo>
                  <a:lnTo>
                    <a:pt x="11875" y="2884"/>
                  </a:lnTo>
                  <a:cubicBezTo>
                    <a:pt x="12207" y="2884"/>
                    <a:pt x="12475" y="2615"/>
                    <a:pt x="12475" y="2284"/>
                  </a:cubicBezTo>
                  <a:lnTo>
                    <a:pt x="12475" y="600"/>
                  </a:lnTo>
                  <a:cubicBezTo>
                    <a:pt x="12475" y="269"/>
                    <a:pt x="12207" y="0"/>
                    <a:pt x="11875" y="0"/>
                  </a:cubicBezTo>
                  <a:lnTo>
                    <a:pt x="600" y="0"/>
                  </a:lnTo>
                  <a:close/>
                </a:path>
              </a:pathLst>
            </a:custGeom>
            <a:grpFill/>
            <a:ln w="19050" cap="rnd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</p:grpSp>
      <p:sp>
        <p:nvSpPr>
          <p:cNvPr id="67" name="Rectangle 75"/>
          <p:cNvSpPr>
            <a:spLocks noChangeArrowheads="1"/>
          </p:cNvSpPr>
          <p:nvPr/>
        </p:nvSpPr>
        <p:spPr bwMode="auto">
          <a:xfrm>
            <a:off x="5303385" y="1403484"/>
            <a:ext cx="13304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CAPABILITY</a:t>
            </a:r>
            <a:endParaRPr lang="en-GB" sz="1500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  <p:grpSp>
        <p:nvGrpSpPr>
          <p:cNvPr id="68" name="Group 78"/>
          <p:cNvGrpSpPr>
            <a:grpSpLocks/>
          </p:cNvGrpSpPr>
          <p:nvPr/>
        </p:nvGrpSpPr>
        <p:grpSpPr bwMode="auto">
          <a:xfrm>
            <a:off x="7309306" y="1351324"/>
            <a:ext cx="2469696" cy="528410"/>
            <a:chOff x="5562" y="2357"/>
            <a:chExt cx="2178" cy="466"/>
          </a:xfrm>
          <a:solidFill>
            <a:schemeClr val="accent4">
              <a:lumMod val="75000"/>
            </a:schemeClr>
          </a:solidFill>
        </p:grpSpPr>
        <p:sp>
          <p:nvSpPr>
            <p:cNvPr id="69" name="Freeform 76"/>
            <p:cNvSpPr>
              <a:spLocks/>
            </p:cNvSpPr>
            <p:nvPr/>
          </p:nvSpPr>
          <p:spPr bwMode="auto">
            <a:xfrm>
              <a:off x="5562" y="2357"/>
              <a:ext cx="2178" cy="466"/>
            </a:xfrm>
            <a:custGeom>
              <a:avLst/>
              <a:gdLst>
                <a:gd name="T0" fmla="*/ 88 w 6483"/>
                <a:gd name="T1" fmla="*/ 0 h 1441"/>
                <a:gd name="T2" fmla="*/ 0 w 6483"/>
                <a:gd name="T3" fmla="*/ 85 h 1441"/>
                <a:gd name="T4" fmla="*/ 0 w 6483"/>
                <a:gd name="T5" fmla="*/ 381 h 1441"/>
                <a:gd name="T6" fmla="*/ 88 w 6483"/>
                <a:gd name="T7" fmla="*/ 466 h 1441"/>
                <a:gd name="T8" fmla="*/ 2090 w 6483"/>
                <a:gd name="T9" fmla="*/ 466 h 1441"/>
                <a:gd name="T10" fmla="*/ 2178 w 6483"/>
                <a:gd name="T11" fmla="*/ 381 h 1441"/>
                <a:gd name="T12" fmla="*/ 2178 w 6483"/>
                <a:gd name="T13" fmla="*/ 85 h 1441"/>
                <a:gd name="T14" fmla="*/ 2090 w 6483"/>
                <a:gd name="T15" fmla="*/ 0 h 1441"/>
                <a:gd name="T16" fmla="*/ 88 w 6483"/>
                <a:gd name="T17" fmla="*/ 0 h 14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83" h="1441">
                  <a:moveTo>
                    <a:pt x="262" y="0"/>
                  </a:moveTo>
                  <a:cubicBezTo>
                    <a:pt x="118" y="0"/>
                    <a:pt x="0" y="117"/>
                    <a:pt x="0" y="262"/>
                  </a:cubicBezTo>
                  <a:lnTo>
                    <a:pt x="0" y="1179"/>
                  </a:lnTo>
                  <a:cubicBezTo>
                    <a:pt x="0" y="1324"/>
                    <a:pt x="118" y="1441"/>
                    <a:pt x="262" y="1441"/>
                  </a:cubicBezTo>
                  <a:lnTo>
                    <a:pt x="6221" y="1441"/>
                  </a:lnTo>
                  <a:cubicBezTo>
                    <a:pt x="6366" y="1441"/>
                    <a:pt x="6483" y="1324"/>
                    <a:pt x="6483" y="1179"/>
                  </a:cubicBezTo>
                  <a:lnTo>
                    <a:pt x="6483" y="262"/>
                  </a:lnTo>
                  <a:cubicBezTo>
                    <a:pt x="6483" y="117"/>
                    <a:pt x="6366" y="0"/>
                    <a:pt x="6221" y="0"/>
                  </a:cubicBezTo>
                  <a:lnTo>
                    <a:pt x="262" y="0"/>
                  </a:lnTo>
                  <a:close/>
                </a:path>
              </a:pathLst>
            </a:custGeom>
            <a:grpFill/>
            <a:ln w="0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70" name="Freeform 77"/>
            <p:cNvSpPr>
              <a:spLocks/>
            </p:cNvSpPr>
            <p:nvPr/>
          </p:nvSpPr>
          <p:spPr bwMode="auto">
            <a:xfrm>
              <a:off x="5562" y="2357"/>
              <a:ext cx="2178" cy="466"/>
            </a:xfrm>
            <a:custGeom>
              <a:avLst/>
              <a:gdLst>
                <a:gd name="T0" fmla="*/ 88 w 6483"/>
                <a:gd name="T1" fmla="*/ 0 h 1441"/>
                <a:gd name="T2" fmla="*/ 0 w 6483"/>
                <a:gd name="T3" fmla="*/ 85 h 1441"/>
                <a:gd name="T4" fmla="*/ 0 w 6483"/>
                <a:gd name="T5" fmla="*/ 381 h 1441"/>
                <a:gd name="T6" fmla="*/ 88 w 6483"/>
                <a:gd name="T7" fmla="*/ 466 h 1441"/>
                <a:gd name="T8" fmla="*/ 2090 w 6483"/>
                <a:gd name="T9" fmla="*/ 466 h 1441"/>
                <a:gd name="T10" fmla="*/ 2178 w 6483"/>
                <a:gd name="T11" fmla="*/ 381 h 1441"/>
                <a:gd name="T12" fmla="*/ 2178 w 6483"/>
                <a:gd name="T13" fmla="*/ 85 h 1441"/>
                <a:gd name="T14" fmla="*/ 2090 w 6483"/>
                <a:gd name="T15" fmla="*/ 0 h 1441"/>
                <a:gd name="T16" fmla="*/ 88 w 6483"/>
                <a:gd name="T17" fmla="*/ 0 h 14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83" h="1441">
                  <a:moveTo>
                    <a:pt x="262" y="0"/>
                  </a:moveTo>
                  <a:cubicBezTo>
                    <a:pt x="118" y="0"/>
                    <a:pt x="0" y="117"/>
                    <a:pt x="0" y="262"/>
                  </a:cubicBezTo>
                  <a:lnTo>
                    <a:pt x="0" y="1179"/>
                  </a:lnTo>
                  <a:cubicBezTo>
                    <a:pt x="0" y="1324"/>
                    <a:pt x="118" y="1441"/>
                    <a:pt x="262" y="1441"/>
                  </a:cubicBezTo>
                  <a:lnTo>
                    <a:pt x="6221" y="1441"/>
                  </a:lnTo>
                  <a:cubicBezTo>
                    <a:pt x="6366" y="1441"/>
                    <a:pt x="6483" y="1324"/>
                    <a:pt x="6483" y="1179"/>
                  </a:cubicBezTo>
                  <a:lnTo>
                    <a:pt x="6483" y="262"/>
                  </a:lnTo>
                  <a:cubicBezTo>
                    <a:pt x="6483" y="117"/>
                    <a:pt x="6366" y="0"/>
                    <a:pt x="6221" y="0"/>
                  </a:cubicBezTo>
                  <a:lnTo>
                    <a:pt x="262" y="0"/>
                  </a:lnTo>
                  <a:close/>
                </a:path>
              </a:pathLst>
            </a:custGeom>
            <a:grpFill/>
            <a:ln w="17463" cap="rnd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</p:grpSp>
      <p:sp>
        <p:nvSpPr>
          <p:cNvPr id="71" name="Rectangle 79"/>
          <p:cNvSpPr>
            <a:spLocks noChangeArrowheads="1"/>
          </p:cNvSpPr>
          <p:nvPr/>
        </p:nvSpPr>
        <p:spPr bwMode="auto">
          <a:xfrm>
            <a:off x="7926161" y="1403484"/>
            <a:ext cx="14956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GOVERNANCE</a:t>
            </a:r>
            <a:endParaRPr lang="en-GB" sz="1500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  <p:sp>
        <p:nvSpPr>
          <p:cNvPr id="73" name="Freeform 118"/>
          <p:cNvSpPr>
            <a:spLocks/>
          </p:cNvSpPr>
          <p:nvPr/>
        </p:nvSpPr>
        <p:spPr bwMode="auto">
          <a:xfrm>
            <a:off x="4789714" y="2689359"/>
            <a:ext cx="2376714" cy="2983366"/>
          </a:xfrm>
          <a:custGeom>
            <a:avLst/>
            <a:gdLst>
              <a:gd name="T0" fmla="*/ 250989 w 12475"/>
              <a:gd name="T1" fmla="*/ 0 h 13634"/>
              <a:gd name="T2" fmla="*/ 0 w 12475"/>
              <a:gd name="T3" fmla="*/ 288271 h 13634"/>
              <a:gd name="T4" fmla="*/ 0 w 12475"/>
              <a:gd name="T5" fmla="*/ 3888748 h 13634"/>
              <a:gd name="T6" fmla="*/ 250989 w 12475"/>
              <a:gd name="T7" fmla="*/ 4176713 h 13634"/>
              <a:gd name="T8" fmla="*/ 3076678 w 12475"/>
              <a:gd name="T9" fmla="*/ 4176713 h 13634"/>
              <a:gd name="T10" fmla="*/ 3327400 w 12475"/>
              <a:gd name="T11" fmla="*/ 3888748 h 13634"/>
              <a:gd name="T12" fmla="*/ 3327400 w 12475"/>
              <a:gd name="T13" fmla="*/ 288271 h 13634"/>
              <a:gd name="T14" fmla="*/ 3076678 w 12475"/>
              <a:gd name="T15" fmla="*/ 0 h 13634"/>
              <a:gd name="T16" fmla="*/ 250989 w 12475"/>
              <a:gd name="T17" fmla="*/ 0 h 136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75" h="13634">
                <a:moveTo>
                  <a:pt x="941" y="0"/>
                </a:moveTo>
                <a:cubicBezTo>
                  <a:pt x="422" y="0"/>
                  <a:pt x="0" y="421"/>
                  <a:pt x="0" y="941"/>
                </a:cubicBezTo>
                <a:lnTo>
                  <a:pt x="0" y="12694"/>
                </a:lnTo>
                <a:cubicBezTo>
                  <a:pt x="0" y="13213"/>
                  <a:pt x="422" y="13634"/>
                  <a:pt x="941" y="13634"/>
                </a:cubicBezTo>
                <a:lnTo>
                  <a:pt x="11535" y="13634"/>
                </a:lnTo>
                <a:cubicBezTo>
                  <a:pt x="12054" y="13634"/>
                  <a:pt x="12475" y="13213"/>
                  <a:pt x="12475" y="12694"/>
                </a:cubicBezTo>
                <a:lnTo>
                  <a:pt x="12475" y="941"/>
                </a:lnTo>
                <a:cubicBezTo>
                  <a:pt x="12475" y="421"/>
                  <a:pt x="12054" y="0"/>
                  <a:pt x="11535" y="0"/>
                </a:cubicBezTo>
                <a:lnTo>
                  <a:pt x="941" y="0"/>
                </a:lnTo>
                <a:close/>
              </a:path>
            </a:pathLst>
          </a:custGeom>
          <a:noFill/>
          <a:ln w="27051" cap="rnd">
            <a:solidFill>
              <a:srgbClr val="6666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5300" tIns="32649" rIns="65300" bIns="32649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GB" sz="3000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grpSp>
        <p:nvGrpSpPr>
          <p:cNvPr id="74" name="Group 121"/>
          <p:cNvGrpSpPr>
            <a:grpSpLocks/>
          </p:cNvGrpSpPr>
          <p:nvPr/>
        </p:nvGrpSpPr>
        <p:grpSpPr bwMode="auto">
          <a:xfrm>
            <a:off x="2123943" y="2672919"/>
            <a:ext cx="2448152" cy="2983366"/>
            <a:chOff x="1115" y="2849"/>
            <a:chExt cx="2159" cy="2206"/>
          </a:xfrm>
        </p:grpSpPr>
        <p:sp>
          <p:nvSpPr>
            <p:cNvPr id="75" name="Freeform 119"/>
            <p:cNvSpPr>
              <a:spLocks/>
            </p:cNvSpPr>
            <p:nvPr/>
          </p:nvSpPr>
          <p:spPr bwMode="auto">
            <a:xfrm>
              <a:off x="1115" y="2849"/>
              <a:ext cx="2159" cy="2206"/>
            </a:xfrm>
            <a:custGeom>
              <a:avLst/>
              <a:gdLst>
                <a:gd name="T0" fmla="*/ 163 w 12850"/>
                <a:gd name="T1" fmla="*/ 0 h 13634"/>
                <a:gd name="T2" fmla="*/ 0 w 12850"/>
                <a:gd name="T3" fmla="*/ 157 h 13634"/>
                <a:gd name="T4" fmla="*/ 0 w 12850"/>
                <a:gd name="T5" fmla="*/ 2049 h 13634"/>
                <a:gd name="T6" fmla="*/ 163 w 12850"/>
                <a:gd name="T7" fmla="*/ 2206 h 13634"/>
                <a:gd name="T8" fmla="*/ 1996 w 12850"/>
                <a:gd name="T9" fmla="*/ 2206 h 13634"/>
                <a:gd name="T10" fmla="*/ 2159 w 12850"/>
                <a:gd name="T11" fmla="*/ 2049 h 13634"/>
                <a:gd name="T12" fmla="*/ 2159 w 12850"/>
                <a:gd name="T13" fmla="*/ 157 h 13634"/>
                <a:gd name="T14" fmla="*/ 1996 w 12850"/>
                <a:gd name="T15" fmla="*/ 0 h 13634"/>
                <a:gd name="T16" fmla="*/ 163 w 12850"/>
                <a:gd name="T17" fmla="*/ 0 h 136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850" h="13634">
                  <a:moveTo>
                    <a:pt x="968" y="0"/>
                  </a:moveTo>
                  <a:cubicBezTo>
                    <a:pt x="433" y="0"/>
                    <a:pt x="0" y="434"/>
                    <a:pt x="0" y="969"/>
                  </a:cubicBezTo>
                  <a:lnTo>
                    <a:pt x="0" y="12665"/>
                  </a:lnTo>
                  <a:cubicBezTo>
                    <a:pt x="0" y="13200"/>
                    <a:pt x="433" y="13634"/>
                    <a:pt x="968" y="13634"/>
                  </a:cubicBezTo>
                  <a:lnTo>
                    <a:pt x="11881" y="13634"/>
                  </a:lnTo>
                  <a:cubicBezTo>
                    <a:pt x="12416" y="13634"/>
                    <a:pt x="12850" y="13200"/>
                    <a:pt x="12850" y="12665"/>
                  </a:cubicBezTo>
                  <a:lnTo>
                    <a:pt x="12850" y="969"/>
                  </a:lnTo>
                  <a:cubicBezTo>
                    <a:pt x="12850" y="434"/>
                    <a:pt x="12416" y="0"/>
                    <a:pt x="11881" y="0"/>
                  </a:cubicBezTo>
                  <a:lnTo>
                    <a:pt x="96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76" name="Freeform 120"/>
            <p:cNvSpPr>
              <a:spLocks/>
            </p:cNvSpPr>
            <p:nvPr/>
          </p:nvSpPr>
          <p:spPr bwMode="auto">
            <a:xfrm>
              <a:off x="1115" y="2849"/>
              <a:ext cx="2159" cy="2206"/>
            </a:xfrm>
            <a:custGeom>
              <a:avLst/>
              <a:gdLst>
                <a:gd name="T0" fmla="*/ 163 w 12850"/>
                <a:gd name="T1" fmla="*/ 0 h 13634"/>
                <a:gd name="T2" fmla="*/ 0 w 12850"/>
                <a:gd name="T3" fmla="*/ 157 h 13634"/>
                <a:gd name="T4" fmla="*/ 0 w 12850"/>
                <a:gd name="T5" fmla="*/ 2049 h 13634"/>
                <a:gd name="T6" fmla="*/ 163 w 12850"/>
                <a:gd name="T7" fmla="*/ 2206 h 13634"/>
                <a:gd name="T8" fmla="*/ 1996 w 12850"/>
                <a:gd name="T9" fmla="*/ 2206 h 13634"/>
                <a:gd name="T10" fmla="*/ 2159 w 12850"/>
                <a:gd name="T11" fmla="*/ 2049 h 13634"/>
                <a:gd name="T12" fmla="*/ 2159 w 12850"/>
                <a:gd name="T13" fmla="*/ 157 h 13634"/>
                <a:gd name="T14" fmla="*/ 1996 w 12850"/>
                <a:gd name="T15" fmla="*/ 0 h 13634"/>
                <a:gd name="T16" fmla="*/ 163 w 12850"/>
                <a:gd name="T17" fmla="*/ 0 h 136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850" h="13634">
                  <a:moveTo>
                    <a:pt x="968" y="0"/>
                  </a:moveTo>
                  <a:cubicBezTo>
                    <a:pt x="433" y="0"/>
                    <a:pt x="0" y="434"/>
                    <a:pt x="0" y="969"/>
                  </a:cubicBezTo>
                  <a:lnTo>
                    <a:pt x="0" y="12665"/>
                  </a:lnTo>
                  <a:cubicBezTo>
                    <a:pt x="0" y="13200"/>
                    <a:pt x="433" y="13634"/>
                    <a:pt x="968" y="13634"/>
                  </a:cubicBezTo>
                  <a:lnTo>
                    <a:pt x="11881" y="13634"/>
                  </a:lnTo>
                  <a:cubicBezTo>
                    <a:pt x="12416" y="13634"/>
                    <a:pt x="12850" y="13200"/>
                    <a:pt x="12850" y="12665"/>
                  </a:cubicBezTo>
                  <a:lnTo>
                    <a:pt x="12850" y="969"/>
                  </a:lnTo>
                  <a:cubicBezTo>
                    <a:pt x="12850" y="434"/>
                    <a:pt x="12416" y="0"/>
                    <a:pt x="11881" y="0"/>
                  </a:cubicBezTo>
                  <a:lnTo>
                    <a:pt x="968" y="0"/>
                  </a:lnTo>
                  <a:close/>
                </a:path>
              </a:pathLst>
            </a:custGeom>
            <a:noFill/>
            <a:ln w="26988" cap="rnd">
              <a:solidFill>
                <a:srgbClr val="66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</p:grpSp>
      <p:sp>
        <p:nvSpPr>
          <p:cNvPr id="77" name="Rectangle 192"/>
          <p:cNvSpPr>
            <a:spLocks noChangeArrowheads="1"/>
          </p:cNvSpPr>
          <p:nvPr/>
        </p:nvSpPr>
        <p:spPr bwMode="auto">
          <a:xfrm>
            <a:off x="5386164" y="3960496"/>
            <a:ext cx="13978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  <a:latin typeface="Gill Sans" charset="0"/>
                <a:ea typeface="ＭＳ Ｐゴシック" charset="0"/>
                <a:sym typeface="Gill Sans" charset="0"/>
              </a:rPr>
              <a:t>5. Relentless </a:t>
            </a:r>
            <a:endParaRPr lang="en-GB" sz="3000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sp>
        <p:nvSpPr>
          <p:cNvPr id="78" name="Rectangle 193"/>
          <p:cNvSpPr>
            <a:spLocks noChangeArrowheads="1"/>
          </p:cNvSpPr>
          <p:nvPr/>
        </p:nvSpPr>
        <p:spPr bwMode="auto">
          <a:xfrm>
            <a:off x="5386163" y="4164603"/>
            <a:ext cx="9832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FFFF"/>
                </a:solidFill>
                <a:latin typeface="Gill Sans" charset="0"/>
                <a:ea typeface="ＭＳ Ｐゴシック" charset="0"/>
                <a:sym typeface="Gill Sans" charset="0"/>
              </a:rPr>
              <a:t>Efficiency</a:t>
            </a:r>
            <a:endParaRPr lang="en-GB" sz="3000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sp>
        <p:nvSpPr>
          <p:cNvPr id="79" name="AutoShape 216"/>
          <p:cNvSpPr>
            <a:spLocks noChangeArrowheads="1"/>
          </p:cNvSpPr>
          <p:nvPr/>
        </p:nvSpPr>
        <p:spPr bwMode="auto">
          <a:xfrm>
            <a:off x="3451680" y="785493"/>
            <a:ext cx="1285875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 Focus Marke</a:t>
            </a:r>
            <a:r>
              <a:rPr lang="en-GB" sz="105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ts</a:t>
            </a:r>
          </a:p>
        </p:txBody>
      </p:sp>
      <p:sp>
        <p:nvSpPr>
          <p:cNvPr id="80" name="AutoShape 218"/>
          <p:cNvSpPr>
            <a:spLocks noChangeArrowheads="1"/>
          </p:cNvSpPr>
          <p:nvPr/>
        </p:nvSpPr>
        <p:spPr bwMode="auto">
          <a:xfrm>
            <a:off x="2217965" y="785493"/>
            <a:ext cx="1336902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3 Year growth targets</a:t>
            </a:r>
            <a:endParaRPr lang="en-GB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  <p:sp>
        <p:nvSpPr>
          <p:cNvPr id="82" name="AutoShape 221"/>
          <p:cNvSpPr>
            <a:spLocks noChangeArrowheads="1"/>
          </p:cNvSpPr>
          <p:nvPr/>
        </p:nvSpPr>
        <p:spPr bwMode="auto">
          <a:xfrm>
            <a:off x="4840742" y="785493"/>
            <a:ext cx="2314348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Global Capabilities</a:t>
            </a:r>
          </a:p>
        </p:txBody>
      </p:sp>
      <p:sp>
        <p:nvSpPr>
          <p:cNvPr id="84" name="AutoShape 223"/>
          <p:cNvSpPr>
            <a:spLocks noChangeArrowheads="1"/>
          </p:cNvSpPr>
          <p:nvPr/>
        </p:nvSpPr>
        <p:spPr bwMode="auto">
          <a:xfrm>
            <a:off x="7309304" y="785493"/>
            <a:ext cx="1336902" cy="51480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Regional &amp; Global Structures</a:t>
            </a:r>
          </a:p>
        </p:txBody>
      </p:sp>
      <p:sp>
        <p:nvSpPr>
          <p:cNvPr id="87" name="AutoShape 228"/>
          <p:cNvSpPr>
            <a:spLocks noChangeArrowheads="1"/>
          </p:cNvSpPr>
          <p:nvPr/>
        </p:nvSpPr>
        <p:spPr bwMode="auto">
          <a:xfrm>
            <a:off x="2217968" y="1969314"/>
            <a:ext cx="2468563" cy="56583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“Creating &amp; Championing the programmes  for growth in countries and regions”</a:t>
            </a:r>
          </a:p>
        </p:txBody>
      </p:sp>
      <p:sp>
        <p:nvSpPr>
          <p:cNvPr id="89" name="AutoShape 233"/>
          <p:cNvSpPr>
            <a:spLocks noChangeArrowheads="1"/>
          </p:cNvSpPr>
          <p:nvPr/>
        </p:nvSpPr>
        <p:spPr bwMode="auto">
          <a:xfrm>
            <a:off x="4840741" y="1969314"/>
            <a:ext cx="2416402" cy="56583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5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“Service Provision in Education, Membership &amp; Finance” </a:t>
            </a:r>
          </a:p>
        </p:txBody>
      </p:sp>
      <p:sp>
        <p:nvSpPr>
          <p:cNvPr id="90" name="AutoShape 235"/>
          <p:cNvSpPr>
            <a:spLocks noChangeArrowheads="1"/>
          </p:cNvSpPr>
          <p:nvPr/>
        </p:nvSpPr>
        <p:spPr bwMode="auto">
          <a:xfrm>
            <a:off x="7361464" y="1969314"/>
            <a:ext cx="2417536" cy="56583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“Guardianship of the Charter &amp; Leadership of the Institute ” </a:t>
            </a:r>
          </a:p>
        </p:txBody>
      </p:sp>
      <p:sp>
        <p:nvSpPr>
          <p:cNvPr id="92" name="Text Box 271"/>
          <p:cNvSpPr txBox="1">
            <a:spLocks noChangeArrowheads="1"/>
          </p:cNvSpPr>
          <p:nvPr/>
        </p:nvSpPr>
        <p:spPr bwMode="auto">
          <a:xfrm rot="20719974">
            <a:off x="1271150" y="213550"/>
            <a:ext cx="1315357" cy="573767"/>
          </a:xfrm>
          <a:prstGeom prst="rect">
            <a:avLst/>
          </a:prstGeom>
          <a:solidFill>
            <a:srgbClr val="A27C4A"/>
          </a:solidFill>
          <a:ln>
            <a:noFill/>
          </a:ln>
          <a:effectLst/>
          <a:extLst/>
        </p:spPr>
        <p:txBody>
          <a:bodyPr lIns="65300" tIns="32649" rIns="65300" bIns="32649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prstClr val="white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2016 -17 CILT International Priorities </a:t>
            </a:r>
            <a:endParaRPr lang="en-GB" sz="1100" dirty="0">
              <a:solidFill>
                <a:prstClr val="white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  <p:sp>
        <p:nvSpPr>
          <p:cNvPr id="94" name="Text Box 287"/>
          <p:cNvSpPr txBox="1">
            <a:spLocks noChangeArrowheads="1"/>
          </p:cNvSpPr>
          <p:nvPr/>
        </p:nvSpPr>
        <p:spPr bwMode="auto">
          <a:xfrm rot="877773">
            <a:off x="9578812" y="242125"/>
            <a:ext cx="1401536" cy="435268"/>
          </a:xfrm>
          <a:prstGeom prst="rect">
            <a:avLst/>
          </a:prstGeom>
          <a:solidFill>
            <a:srgbClr val="A27C4A"/>
          </a:solidFill>
          <a:ln>
            <a:noFill/>
          </a:ln>
          <a:effectLst/>
          <a:extLst/>
        </p:spPr>
        <p:txBody>
          <a:bodyPr lIns="65300" tIns="32649" rIns="65300" bIns="32649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prstClr val="white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Partner for Life</a:t>
            </a:r>
          </a:p>
        </p:txBody>
      </p:sp>
      <p:sp>
        <p:nvSpPr>
          <p:cNvPr id="95" name="AutoShape 300"/>
          <p:cNvSpPr>
            <a:spLocks noChangeArrowheads="1"/>
          </p:cNvSpPr>
          <p:nvPr/>
        </p:nvSpPr>
        <p:spPr bwMode="auto">
          <a:xfrm>
            <a:off x="3297468" y="1660888"/>
            <a:ext cx="462643" cy="30842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4">
              <a:lumMod val="75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sp>
        <p:nvSpPr>
          <p:cNvPr id="96" name="AutoShape 301"/>
          <p:cNvSpPr>
            <a:spLocks noChangeArrowheads="1"/>
          </p:cNvSpPr>
          <p:nvPr/>
        </p:nvSpPr>
        <p:spPr bwMode="auto">
          <a:xfrm>
            <a:off x="5775155" y="1671508"/>
            <a:ext cx="462643" cy="30842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4">
              <a:lumMod val="75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sp>
        <p:nvSpPr>
          <p:cNvPr id="97" name="AutoShape 302"/>
          <p:cNvSpPr>
            <a:spLocks noChangeArrowheads="1"/>
          </p:cNvSpPr>
          <p:nvPr/>
        </p:nvSpPr>
        <p:spPr bwMode="auto">
          <a:xfrm>
            <a:off x="8286753" y="1660888"/>
            <a:ext cx="462643" cy="30842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4">
              <a:lumMod val="75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65300" tIns="32649" rIns="65300" bIns="32649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7030A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  <p:sp>
        <p:nvSpPr>
          <p:cNvPr id="104" name="Text Box 271"/>
          <p:cNvSpPr txBox="1">
            <a:spLocks noChangeArrowheads="1"/>
          </p:cNvSpPr>
          <p:nvPr/>
        </p:nvSpPr>
        <p:spPr bwMode="auto">
          <a:xfrm>
            <a:off x="3792018" y="5957315"/>
            <a:ext cx="4513848" cy="435268"/>
          </a:xfrm>
          <a:prstGeom prst="rect">
            <a:avLst/>
          </a:prstGeom>
          <a:solidFill>
            <a:srgbClr val="A27C4A"/>
          </a:solidFill>
          <a:ln>
            <a:solidFill>
              <a:schemeClr val="bg1"/>
            </a:solidFill>
          </a:ln>
          <a:effectLst/>
          <a:extLst/>
        </p:spPr>
        <p:txBody>
          <a:bodyPr wrap="square" lIns="65300" tIns="32649" rIns="65300" bIns="32649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prstClr val="white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First Choice for Transport &amp; Supply Chain Professionals</a:t>
            </a:r>
          </a:p>
        </p:txBody>
      </p:sp>
      <p:sp>
        <p:nvSpPr>
          <p:cNvPr id="107" name="AutoShape 221"/>
          <p:cNvSpPr>
            <a:spLocks noChangeArrowheads="1"/>
          </p:cNvSpPr>
          <p:nvPr/>
        </p:nvSpPr>
        <p:spPr bwMode="auto">
          <a:xfrm>
            <a:off x="2791327" y="56371"/>
            <a:ext cx="6494727" cy="40338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5300" tIns="32649" rIns="65300" bIns="32649" anchor="ctr"/>
          <a:lstStyle/>
          <a:p>
            <a:pPr algn="ctr"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8064A2">
                    <a:lumMod val="75000"/>
                  </a:srgbClr>
                </a:solidFill>
                <a:latin typeface="Verdana" pitchFamily="34" charset="0"/>
                <a:ea typeface="ＭＳ Ｐゴシック" charset="0"/>
                <a:sym typeface="Gill Sans" charset="0"/>
              </a:rPr>
              <a:t>Creating the Pathway to be the leading Professional Organisation for all in</a:t>
            </a:r>
          </a:p>
          <a:p>
            <a:pPr algn="ctr"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8064A2">
                    <a:lumMod val="75000"/>
                  </a:srgbClr>
                </a:solidFill>
                <a:latin typeface="Verdana" pitchFamily="34" charset="0"/>
                <a:ea typeface="ＭＳ Ｐゴシック" charset="0"/>
                <a:sym typeface="Gill Sans" charset="0"/>
              </a:rPr>
              <a:t>Supply Chain, Logistics and Transport   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645189" y="43405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829919" y="2690336"/>
            <a:ext cx="232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754"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1231073" y="1121478"/>
            <a:ext cx="813397" cy="20821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A27C4A"/>
                </a:solidFill>
              </a:rPr>
              <a:t>Measures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1231073" y="1530208"/>
            <a:ext cx="813397" cy="20821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A27C4A"/>
                </a:solidFill>
              </a:rPr>
              <a:t>Priorities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1219941" y="2696326"/>
            <a:ext cx="847697" cy="21184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GB" sz="1100" dirty="0">
                <a:solidFill>
                  <a:srgbClr val="A27C4A"/>
                </a:solidFill>
              </a:rPr>
              <a:t>Objective</a:t>
            </a:r>
            <a:r>
              <a:rPr lang="en-GB" sz="1200" dirty="0">
                <a:solidFill>
                  <a:srgbClr val="A27C4A"/>
                </a:solidFill>
              </a:rPr>
              <a:t>s</a:t>
            </a:r>
          </a:p>
        </p:txBody>
      </p:sp>
      <p:sp>
        <p:nvSpPr>
          <p:cNvPr id="2" name="Rectangle 1"/>
          <p:cNvSpPr/>
          <p:nvPr/>
        </p:nvSpPr>
        <p:spPr>
          <a:xfrm>
            <a:off x="2170954" y="2672920"/>
            <a:ext cx="23541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sz="1000" dirty="0">
                <a:solidFill>
                  <a:srgbClr val="000000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3943" y="2690336"/>
            <a:ext cx="2401141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Regional Structures developed &amp; implemented in 2 regions – Africa &amp; SE Asia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Membership growth focus in countries with 3 year trends &amp; targets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Global Corporate Membership Programme created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Delivery Focus on Education providers &amp; growth of business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Global Marketing of Education products  - focus on how &amp; the delivery of growth 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Corporate Growth in China supported &amp; developed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India Growth plan created &amp; agreed with CILT India</a:t>
            </a:r>
          </a:p>
        </p:txBody>
      </p:sp>
      <p:sp>
        <p:nvSpPr>
          <p:cNvPr id="4" name="Rectangle 3"/>
          <p:cNvSpPr/>
          <p:nvPr/>
        </p:nvSpPr>
        <p:spPr>
          <a:xfrm>
            <a:off x="4737554" y="2729396"/>
            <a:ext cx="241753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Global Corporate approach agreed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Global Membership Database capability begun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Branch in a Box functionality in place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International database &amp; email systems set up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Web site language capability</a:t>
            </a:r>
          </a:p>
          <a:p>
            <a:pPr marL="742950" lvl="1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ea typeface="ＭＳ Ｐゴシック" charset="0"/>
              </a:rPr>
              <a:t>Existing &amp; New branch sites created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Senior Members Network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Education Processes embedded &amp; enforced</a:t>
            </a:r>
          </a:p>
        </p:txBody>
      </p:sp>
      <p:sp>
        <p:nvSpPr>
          <p:cNvPr id="5" name="Rectangle 4"/>
          <p:cNvSpPr/>
          <p:nvPr/>
        </p:nvSpPr>
        <p:spPr>
          <a:xfrm>
            <a:off x="7376288" y="2700215"/>
            <a:ext cx="24226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IMC role &amp; membership developed into an effective unit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IVP roles reviewed alongside regional developments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Supporting the creation of value by reviewing &amp; developing global relationships between countries, regions and International &amp; working further on their definition and governance </a:t>
            </a:r>
          </a:p>
          <a:p>
            <a:pPr marL="285750" indent="-285750"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ea typeface="ＭＳ Ｐゴシック" charset="0"/>
              </a:rPr>
              <a:t>Review of Delegation Agreements &amp; audit capabilities in light of East African issues</a:t>
            </a:r>
          </a:p>
        </p:txBody>
      </p:sp>
      <p:sp>
        <p:nvSpPr>
          <p:cNvPr id="48" name="Freeform 118"/>
          <p:cNvSpPr>
            <a:spLocks/>
          </p:cNvSpPr>
          <p:nvPr/>
        </p:nvSpPr>
        <p:spPr bwMode="auto">
          <a:xfrm>
            <a:off x="7394880" y="2706712"/>
            <a:ext cx="2376714" cy="2983366"/>
          </a:xfrm>
          <a:custGeom>
            <a:avLst/>
            <a:gdLst>
              <a:gd name="T0" fmla="*/ 250989 w 12475"/>
              <a:gd name="T1" fmla="*/ 0 h 13634"/>
              <a:gd name="T2" fmla="*/ 0 w 12475"/>
              <a:gd name="T3" fmla="*/ 288271 h 13634"/>
              <a:gd name="T4" fmla="*/ 0 w 12475"/>
              <a:gd name="T5" fmla="*/ 3888748 h 13634"/>
              <a:gd name="T6" fmla="*/ 250989 w 12475"/>
              <a:gd name="T7" fmla="*/ 4176713 h 13634"/>
              <a:gd name="T8" fmla="*/ 3076678 w 12475"/>
              <a:gd name="T9" fmla="*/ 4176713 h 13634"/>
              <a:gd name="T10" fmla="*/ 3327400 w 12475"/>
              <a:gd name="T11" fmla="*/ 3888748 h 13634"/>
              <a:gd name="T12" fmla="*/ 3327400 w 12475"/>
              <a:gd name="T13" fmla="*/ 288271 h 13634"/>
              <a:gd name="T14" fmla="*/ 3076678 w 12475"/>
              <a:gd name="T15" fmla="*/ 0 h 13634"/>
              <a:gd name="T16" fmla="*/ 250989 w 12475"/>
              <a:gd name="T17" fmla="*/ 0 h 136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475" h="13634">
                <a:moveTo>
                  <a:pt x="941" y="0"/>
                </a:moveTo>
                <a:cubicBezTo>
                  <a:pt x="422" y="0"/>
                  <a:pt x="0" y="421"/>
                  <a:pt x="0" y="941"/>
                </a:cubicBezTo>
                <a:lnTo>
                  <a:pt x="0" y="12694"/>
                </a:lnTo>
                <a:cubicBezTo>
                  <a:pt x="0" y="13213"/>
                  <a:pt x="422" y="13634"/>
                  <a:pt x="941" y="13634"/>
                </a:cubicBezTo>
                <a:lnTo>
                  <a:pt x="11535" y="13634"/>
                </a:lnTo>
                <a:cubicBezTo>
                  <a:pt x="12054" y="13634"/>
                  <a:pt x="12475" y="13213"/>
                  <a:pt x="12475" y="12694"/>
                </a:cubicBezTo>
                <a:lnTo>
                  <a:pt x="12475" y="941"/>
                </a:lnTo>
                <a:cubicBezTo>
                  <a:pt x="12475" y="421"/>
                  <a:pt x="12054" y="0"/>
                  <a:pt x="11535" y="0"/>
                </a:cubicBezTo>
                <a:lnTo>
                  <a:pt x="941" y="0"/>
                </a:lnTo>
                <a:close/>
              </a:path>
            </a:pathLst>
          </a:custGeom>
          <a:noFill/>
          <a:ln w="27051" cap="rnd">
            <a:solidFill>
              <a:srgbClr val="6666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5300" tIns="32649" rIns="65300" bIns="32649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GB" sz="3000" dirty="0">
              <a:solidFill>
                <a:srgbClr val="000000"/>
              </a:solidFill>
              <a:latin typeface="Gill Sans" charset="0"/>
              <a:ea typeface="ＭＳ Ｐゴシック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6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 txBox="1">
            <a:spLocks/>
          </p:cNvSpPr>
          <p:nvPr/>
        </p:nvSpPr>
        <p:spPr bwMode="auto">
          <a:xfrm>
            <a:off x="2377018" y="781051"/>
            <a:ext cx="7833783" cy="79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defTabSz="45720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2000" b="1" dirty="0">
              <a:latin typeface="Calibri" pitchFamily="34" charset="0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7535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CILT South Africa Vision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74800"/>
            <a:ext cx="10972800" cy="387138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3700" dirty="0"/>
              <a:t>To be…….</a:t>
            </a:r>
          </a:p>
          <a:p>
            <a:pPr marL="0" indent="0" algn="ctr">
              <a:buNone/>
              <a:defRPr/>
            </a:pPr>
            <a:endParaRPr lang="en-US" sz="3700" dirty="0"/>
          </a:p>
          <a:p>
            <a:pPr marL="0" indent="0" algn="ctr">
              <a:buNone/>
              <a:defRPr/>
            </a:pPr>
            <a:r>
              <a:rPr lang="en-US" sz="3700" dirty="0"/>
              <a:t>A leading organisation catering for supply chain, logistics and transport professionals in Southern Africa</a:t>
            </a:r>
            <a:endParaRPr lang="en-US" dirty="0"/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82F0C46-E51E-4EFA-8C84-90FCD5E292A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452123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 txBox="1">
            <a:spLocks/>
          </p:cNvSpPr>
          <p:nvPr/>
        </p:nvSpPr>
        <p:spPr bwMode="auto">
          <a:xfrm>
            <a:off x="2377018" y="781051"/>
            <a:ext cx="7833783" cy="79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defTabSz="45720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7535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CILT South Africa  Mission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177925"/>
            <a:ext cx="11963400" cy="387138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3700" i="1" dirty="0"/>
              <a:t>Through…</a:t>
            </a:r>
          </a:p>
          <a:p>
            <a:pPr algn="ctr">
              <a:buFont typeface="Wingdings" panose="05000000000000000000" pitchFamily="2" charset="2"/>
              <a:buChar char="q"/>
              <a:defRPr/>
            </a:pPr>
            <a:r>
              <a:rPr lang="en-US" sz="3700" dirty="0"/>
              <a:t>Quality training and professional development offer</a:t>
            </a:r>
          </a:p>
          <a:p>
            <a:pPr marL="0" indent="0" algn="ctr">
              <a:buNone/>
              <a:defRPr/>
            </a:pPr>
            <a:r>
              <a:rPr lang="en-US" sz="3700" dirty="0"/>
              <a:t>Membership value and recognition</a:t>
            </a:r>
          </a:p>
          <a:p>
            <a:pPr algn="ctr">
              <a:buFont typeface="Wingdings" panose="05000000000000000000" pitchFamily="2" charset="2"/>
              <a:buChar char="q"/>
              <a:defRPr/>
            </a:pPr>
            <a:r>
              <a:rPr lang="en-US" sz="3700" dirty="0"/>
              <a:t>Effective partnering with government, key agencies and other stakeholders  </a:t>
            </a:r>
          </a:p>
          <a:p>
            <a:pPr algn="ctr">
              <a:buFont typeface="Wingdings" panose="05000000000000000000" pitchFamily="2" charset="2"/>
              <a:buChar char="q"/>
              <a:defRPr/>
            </a:pPr>
            <a:r>
              <a:rPr lang="en-US" sz="3700" dirty="0"/>
              <a:t>A strong policy voice</a:t>
            </a:r>
          </a:p>
          <a:p>
            <a:pPr algn="ctr">
              <a:buFont typeface="Wingdings" panose="05000000000000000000" pitchFamily="2" charset="2"/>
              <a:buChar char="q"/>
              <a:defRPr/>
            </a:pPr>
            <a:r>
              <a:rPr lang="en-US" sz="3700" dirty="0"/>
              <a:t>Harmonised working with other professional organisations </a:t>
            </a:r>
            <a:endParaRPr lang="en-US" dirty="0"/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2F0C46-E51E-4EFA-8C84-90FCD5E292A6}" type="slidenum">
              <a:rPr kumimoji="0" lang="en-US" alt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1643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 txBox="1">
            <a:spLocks/>
          </p:cNvSpPr>
          <p:nvPr/>
        </p:nvSpPr>
        <p:spPr bwMode="auto">
          <a:xfrm>
            <a:off x="2179108" y="349779"/>
            <a:ext cx="7833783" cy="79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defTabSz="45720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en-US" altLang="en-US" sz="20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 bwMode="auto">
          <a:xfrm>
            <a:off x="452438" y="40742"/>
            <a:ext cx="10972800" cy="7535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CILT South Africa Key Objectives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2438" y="840312"/>
            <a:ext cx="11377612" cy="38459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To promote the study of the science and the art of Logistics and Transport.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To co-operate with the educational sector and with other professional institutes to raise training and educational standards, in keeping with our Code of Professional Conduct.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To foster investigation and research into the development and improvement of Logistics and Transport.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To hold regular meetings, conferences and events on Logistics and Transport.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To optimise the use of Information Technology in Logistics and Transport.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To provide professional inputs to the industry, government and the community.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To promote safety and security in all modes of transport.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To further transformation in the Logistics and Transport profession culturally – making the profession inclusive </a:t>
            </a:r>
            <a:endParaRPr lang="en-US" sz="2400" b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…..</a:t>
            </a:r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82F0C46-E51E-4EFA-8C84-90FCD5E292A6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1450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9225" y="300259"/>
            <a:ext cx="10772775" cy="1119116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>
                <a:solidFill>
                  <a:srgbClr val="A27C4A"/>
                </a:solidFill>
              </a:rPr>
              <a:t>CILTSA needs to be focusing on 3 pillars on its ‘Path to Profitability and Sustainability’ – to be able to move to growth situation </a:t>
            </a:r>
            <a:endParaRPr lang="en-GB" sz="3600" b="1" dirty="0">
              <a:solidFill>
                <a:srgbClr val="A27C4A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901" y="2129050"/>
            <a:ext cx="2541588" cy="181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874" y="2129050"/>
            <a:ext cx="2541588" cy="181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973" y="2129050"/>
            <a:ext cx="2541588" cy="1815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10406" y="2847423"/>
            <a:ext cx="1762147" cy="341520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/>
            <a:r>
              <a:rPr lang="en-ZA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REBUILD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3556" y="2820127"/>
            <a:ext cx="1924334" cy="52358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ZA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IMPROVED SERVICE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66880" y="2669999"/>
            <a:ext cx="2114761" cy="564528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r>
              <a:rPr lang="en-ZA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GOVERNANCE AND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65779943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 bwMode="auto">
          <a:xfrm>
            <a:off x="2439528" y="233427"/>
            <a:ext cx="5299631" cy="844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/>
            <a:r>
              <a:rPr lang="en-GB" sz="2800" b="1" dirty="0">
                <a:solidFill>
                  <a:srgbClr val="A27C4A"/>
                </a:solidFill>
              </a:rPr>
              <a:t>REBUILD</a:t>
            </a:r>
            <a:endParaRPr lang="en-US" sz="2800" b="1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2562225" y="4443415"/>
            <a:ext cx="5695559" cy="365125"/>
          </a:xfrm>
          <a:prstGeom prst="rect">
            <a:avLst/>
          </a:prstGeom>
        </p:spPr>
        <p:txBody>
          <a:bodyPr lIns="91434" tIns="45717" rIns="91434" bIns="45717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Z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57638" y="1051929"/>
            <a:ext cx="7629098" cy="452431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Rebuild and re-establish CILTSA brand and reputation in South and Southern African markets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Form new partnerships with relevant institutions and strengthen existing relationships – particularly with regards to SAQA and Skills Levy compliance and benefits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Strengthen or rebuild relationships with existing partners, especially corporate partners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Significantly enhance the promotion and marketing of CILTSA as the leading Professional Organisation for all in supply chain, transport and logistics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Re-position CILTSA in the dynamic and increasingly competitive transport, logistics and supply chain education and training space in South Africa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Prioritise immediate improvement in financial position of CILTSA</a:t>
            </a: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/>
          </a:p>
          <a:p>
            <a:r>
              <a:rPr lang="en-ZA" dirty="0"/>
              <a:t>Responsibility: Council and Executive Management</a:t>
            </a:r>
          </a:p>
        </p:txBody>
      </p:sp>
    </p:spTree>
    <p:extLst>
      <p:ext uri="{BB962C8B-B14F-4D97-AF65-F5344CB8AC3E}">
        <p14:creationId xmlns:p14="http://schemas.microsoft.com/office/powerpoint/2010/main" val="421082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 bwMode="auto">
          <a:xfrm>
            <a:off x="2384936" y="233427"/>
            <a:ext cx="5299631" cy="85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/>
            <a:r>
              <a:rPr lang="en-GB" sz="2800" b="1" dirty="0">
                <a:solidFill>
                  <a:srgbClr val="A27C4A"/>
                </a:solidFill>
              </a:rPr>
              <a:t>IMPROVED SERVICE</a:t>
            </a:r>
            <a:endParaRPr lang="en-US" sz="2800" b="1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2562225" y="4443415"/>
            <a:ext cx="5695559" cy="365125"/>
          </a:xfrm>
          <a:prstGeom prst="rect">
            <a:avLst/>
          </a:prstGeom>
        </p:spPr>
        <p:txBody>
          <a:bodyPr lIns="91434" tIns="45717" rIns="91434" bIns="45717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Z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57651" y="1473944"/>
            <a:ext cx="7629098" cy="369331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Significantly improve the level and quality of service to all categories of members (ties in with improved Administration)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Host more networking events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Provide real, tangible value to members that they can ‘feel’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Improved relationship and clarifying of roles with CILT 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Be a real partner to members through all stages of professional growth and development</a:t>
            </a: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/>
          </a:p>
          <a:p>
            <a:endParaRPr lang="en-ZA" dirty="0"/>
          </a:p>
          <a:p>
            <a:r>
              <a:rPr lang="en-ZA" dirty="0"/>
              <a:t>Responsibility: Executive Management and Secretariat </a:t>
            </a:r>
          </a:p>
        </p:txBody>
      </p:sp>
    </p:spTree>
    <p:extLst>
      <p:ext uri="{BB962C8B-B14F-4D97-AF65-F5344CB8AC3E}">
        <p14:creationId xmlns:p14="http://schemas.microsoft.com/office/powerpoint/2010/main" val="327719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 bwMode="auto">
          <a:xfrm>
            <a:off x="2303047" y="233427"/>
            <a:ext cx="6933064" cy="94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/>
            <a:r>
              <a:rPr lang="en-GB" sz="2800" b="1" dirty="0">
                <a:solidFill>
                  <a:srgbClr val="A27C4A"/>
                </a:solidFill>
              </a:rPr>
              <a:t>GOVERNANCE AND ADMINISTRATION</a:t>
            </a:r>
            <a:endParaRPr lang="en-US" sz="2800" b="1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2562225" y="4443415"/>
            <a:ext cx="5695559" cy="365125"/>
          </a:xfrm>
          <a:prstGeom prst="rect">
            <a:avLst/>
          </a:prstGeom>
        </p:spPr>
        <p:txBody>
          <a:bodyPr lIns="91434" tIns="45717" rIns="91434" bIns="45717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Z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57651" y="1473943"/>
            <a:ext cx="7629098" cy="34163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Strengthen and improve governance of CILTSA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Significantly improve the members’ experience of dealing with CILTSA i.t.o. all administration processes such as application for membership, registrations for courses, issuing of certificates, etc.</a:t>
            </a:r>
          </a:p>
          <a:p>
            <a:pPr marL="285750" indent="-285750">
              <a:buFontTx/>
              <a:buChar char="-"/>
            </a:pPr>
            <a:r>
              <a:rPr lang="en-ZA" dirty="0">
                <a:solidFill>
                  <a:srgbClr val="1D0D38"/>
                </a:solidFill>
              </a:rPr>
              <a:t>Drastically improve financial management and revenue collection i.t.o. membership fees and other monies due to CILTSA  </a:t>
            </a:r>
          </a:p>
          <a:p>
            <a:r>
              <a:rPr lang="en-ZA" dirty="0">
                <a:solidFill>
                  <a:srgbClr val="1D0D38"/>
                </a:solidFill>
              </a:rPr>
              <a:t>  </a:t>
            </a: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r>
              <a:rPr lang="en-ZA" dirty="0"/>
              <a:t>Responsibility: Chair of Council,  Finance and Admin Committee and Secretariat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53231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 bwMode="auto">
          <a:xfrm>
            <a:off x="2371288" y="247076"/>
            <a:ext cx="5299631" cy="99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/>
            <a:r>
              <a:rPr lang="en-GB" sz="2800" b="1" dirty="0">
                <a:solidFill>
                  <a:srgbClr val="A27C4A"/>
                </a:solidFill>
              </a:rPr>
              <a:t>CILTSA’s Value Proposition</a:t>
            </a:r>
            <a:endParaRPr lang="en-US" sz="2800" b="1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2562225" y="4443415"/>
            <a:ext cx="5695559" cy="365125"/>
          </a:xfrm>
          <a:prstGeom prst="rect">
            <a:avLst/>
          </a:prstGeom>
        </p:spPr>
        <p:txBody>
          <a:bodyPr lIns="91434" tIns="45717" rIns="91434" bIns="45717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Z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71288" y="1241947"/>
            <a:ext cx="7629098" cy="433965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Opportunity to claim from Skills Levy – QCTO routeway 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Only local organisation with Royal Charter credentials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Nearly 100 years pedigree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Can use qualifying initials on business card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Global network 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Qualifications recognised worldwide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Uplift the professional standing of members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Providing organisations with a source of skilled professionals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Networking and exposure to latest happenings, trends and thinking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Responsive to needs in the market such as training, learning and development for SMEs </a:t>
            </a:r>
          </a:p>
          <a:p>
            <a:pPr marL="285750" indent="-285750">
              <a:buFontTx/>
              <a:buChar char="-"/>
            </a:pPr>
            <a:r>
              <a:rPr lang="en-ZA" sz="2000" dirty="0">
                <a:solidFill>
                  <a:srgbClr val="1D0D38"/>
                </a:solidFill>
              </a:rPr>
              <a:t>Corporate benefits and services </a:t>
            </a:r>
          </a:p>
          <a:p>
            <a:pPr marL="285750" indent="-285750">
              <a:buFontTx/>
              <a:buChar char="-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99142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4886986" y="3831991"/>
            <a:ext cx="2263246" cy="576263"/>
          </a:xfrm>
          <a:prstGeom prst="flowChartAlternateProcess">
            <a:avLst/>
          </a:prstGeom>
          <a:solidFill>
            <a:srgbClr val="7030A0"/>
          </a:solidFill>
          <a:ln w="28575" cap="sq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Networking</a:t>
            </a:r>
          </a:p>
        </p:txBody>
      </p:sp>
      <p:sp>
        <p:nvSpPr>
          <p:cNvPr id="18435" name="AutoShape 5"/>
          <p:cNvSpPr>
            <a:spLocks noChangeArrowheads="1"/>
          </p:cNvSpPr>
          <p:nvPr/>
        </p:nvSpPr>
        <p:spPr bwMode="auto">
          <a:xfrm>
            <a:off x="2169606" y="3309717"/>
            <a:ext cx="1872854" cy="433388"/>
          </a:xfrm>
          <a:prstGeom prst="flowChartAlternateProcess">
            <a:avLst/>
          </a:prstGeom>
          <a:solidFill>
            <a:srgbClr val="7030A0"/>
          </a:solidFill>
          <a:ln w="38100" cap="sq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Information</a:t>
            </a:r>
          </a:p>
          <a:p>
            <a:pPr algn="ctr" eaLnBrk="1" hangingPunct="1"/>
            <a:endParaRPr lang="en-US" altLang="en-U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6" name="AutoShape 7"/>
          <p:cNvSpPr>
            <a:spLocks noChangeArrowheads="1"/>
          </p:cNvSpPr>
          <p:nvPr/>
        </p:nvSpPr>
        <p:spPr bwMode="auto">
          <a:xfrm>
            <a:off x="4926543" y="2421436"/>
            <a:ext cx="2184135" cy="576262"/>
          </a:xfrm>
          <a:prstGeom prst="flowChartAlternateProcess">
            <a:avLst/>
          </a:prstGeom>
          <a:noFill/>
          <a:ln w="57150" cap="sq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Arial" charset="0"/>
              </a:rPr>
              <a:t>CILTSA</a:t>
            </a:r>
          </a:p>
        </p:txBody>
      </p:sp>
      <p:sp>
        <p:nvSpPr>
          <p:cNvPr id="18437" name="Rectangle 12"/>
          <p:cNvSpPr>
            <a:spLocks noChangeArrowheads="1"/>
          </p:cNvSpPr>
          <p:nvPr/>
        </p:nvSpPr>
        <p:spPr bwMode="auto">
          <a:xfrm>
            <a:off x="1225495" y="175265"/>
            <a:ext cx="737561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FFCC00"/>
                </a:solidFill>
                <a:latin typeface="Arial" charset="0"/>
              </a:rPr>
              <a:t>      </a:t>
            </a:r>
            <a:r>
              <a:rPr lang="en-GB" altLang="en-US" sz="2800" b="1" dirty="0">
                <a:solidFill>
                  <a:srgbClr val="A27C4A"/>
                </a:solidFill>
                <a:latin typeface="+mn-lt"/>
              </a:rPr>
              <a:t>CILTSA’s Membership Benefits</a:t>
            </a:r>
            <a:endParaRPr lang="en-US" sz="2800" b="1" dirty="0">
              <a:solidFill>
                <a:srgbClr val="A27C4A"/>
              </a:solidFill>
              <a:latin typeface="+mn-lt"/>
            </a:endParaRPr>
          </a:p>
        </p:txBody>
      </p:sp>
      <p:sp>
        <p:nvSpPr>
          <p:cNvPr id="18438" name="AutoShape 13"/>
          <p:cNvSpPr>
            <a:spLocks noChangeArrowheads="1"/>
          </p:cNvSpPr>
          <p:nvPr/>
        </p:nvSpPr>
        <p:spPr bwMode="auto">
          <a:xfrm>
            <a:off x="7225904" y="3419255"/>
            <a:ext cx="1368954" cy="647700"/>
          </a:xfrm>
          <a:prstGeom prst="flowChartAlternateProcess">
            <a:avLst/>
          </a:prstGeom>
          <a:solidFill>
            <a:srgbClr val="7030A0"/>
          </a:solidFill>
          <a:ln w="28575" cap="sq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Events</a:t>
            </a:r>
          </a:p>
        </p:txBody>
      </p:sp>
      <p:sp>
        <p:nvSpPr>
          <p:cNvPr id="18439" name="AutoShape 15"/>
          <p:cNvSpPr>
            <a:spLocks noChangeArrowheads="1"/>
          </p:cNvSpPr>
          <p:nvPr/>
        </p:nvSpPr>
        <p:spPr bwMode="auto">
          <a:xfrm>
            <a:off x="8594859" y="909637"/>
            <a:ext cx="2105025" cy="719138"/>
          </a:xfrm>
          <a:prstGeom prst="flowChartAlternateProcess">
            <a:avLst/>
          </a:prstGeom>
          <a:solidFill>
            <a:srgbClr val="7030A0"/>
          </a:solidFill>
          <a:ln w="28575" cap="sq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Professional </a:t>
            </a: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Development</a:t>
            </a:r>
          </a:p>
          <a:p>
            <a:pPr algn="ctr" eaLnBrk="1" hangingPunct="1"/>
            <a:endParaRPr lang="en-US" altLang="en-U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40" name="Line 22"/>
          <p:cNvSpPr>
            <a:spLocks noChangeShapeType="1"/>
          </p:cNvSpPr>
          <p:nvPr/>
        </p:nvSpPr>
        <p:spPr bwMode="auto">
          <a:xfrm flipV="1">
            <a:off x="3950561" y="3107971"/>
            <a:ext cx="1092067" cy="14446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8441" name="Line 23"/>
          <p:cNvSpPr>
            <a:spLocks noChangeShapeType="1"/>
          </p:cNvSpPr>
          <p:nvPr/>
        </p:nvSpPr>
        <p:spPr bwMode="auto">
          <a:xfrm>
            <a:off x="4613540" y="1587892"/>
            <a:ext cx="858177" cy="36036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8443" name="Line 25"/>
          <p:cNvSpPr>
            <a:spLocks noChangeShapeType="1"/>
          </p:cNvSpPr>
          <p:nvPr/>
        </p:nvSpPr>
        <p:spPr bwMode="auto">
          <a:xfrm flipV="1">
            <a:off x="5997522" y="3068638"/>
            <a:ext cx="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8444" name="Line 27"/>
          <p:cNvSpPr>
            <a:spLocks noChangeShapeType="1"/>
          </p:cNvSpPr>
          <p:nvPr/>
        </p:nvSpPr>
        <p:spPr bwMode="auto">
          <a:xfrm>
            <a:off x="1493837" y="5805488"/>
            <a:ext cx="8972154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8445" name="Line 33"/>
          <p:cNvSpPr>
            <a:spLocks noChangeShapeType="1"/>
          </p:cNvSpPr>
          <p:nvPr/>
        </p:nvSpPr>
        <p:spPr bwMode="auto">
          <a:xfrm flipH="1" flipV="1">
            <a:off x="7305874" y="2954656"/>
            <a:ext cx="753826" cy="28816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8446" name="Line 34"/>
          <p:cNvSpPr>
            <a:spLocks noChangeShapeType="1"/>
          </p:cNvSpPr>
          <p:nvPr/>
        </p:nvSpPr>
        <p:spPr bwMode="auto">
          <a:xfrm flipH="1">
            <a:off x="7383265" y="1995215"/>
            <a:ext cx="935567" cy="287338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8447" name="Text Box 35"/>
          <p:cNvSpPr txBox="1">
            <a:spLocks noChangeArrowheads="1"/>
          </p:cNvSpPr>
          <p:nvPr/>
        </p:nvSpPr>
        <p:spPr bwMode="auto">
          <a:xfrm>
            <a:off x="7225904" y="4243388"/>
            <a:ext cx="2263246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altLang="en-US" sz="1600" dirty="0">
                <a:latin typeface="Arial" charset="0"/>
              </a:rPr>
              <a:t>Conference and Seminars</a:t>
            </a:r>
          </a:p>
          <a:p>
            <a:r>
              <a:rPr lang="en-US" altLang="en-US" sz="1600" dirty="0">
                <a:latin typeface="Arial" charset="0"/>
              </a:rPr>
              <a:t>Meetings</a:t>
            </a:r>
          </a:p>
          <a:p>
            <a:r>
              <a:rPr lang="en-US" altLang="en-US" sz="1600" dirty="0">
                <a:latin typeface="Arial" charset="0"/>
              </a:rPr>
              <a:t>Presentations</a:t>
            </a:r>
          </a:p>
          <a:p>
            <a:r>
              <a:rPr lang="en-US" altLang="en-US" sz="1600" dirty="0">
                <a:latin typeface="Arial" charset="0"/>
              </a:rPr>
              <a:t>Site Visits</a:t>
            </a:r>
          </a:p>
        </p:txBody>
      </p:sp>
      <p:sp>
        <p:nvSpPr>
          <p:cNvPr id="18448" name="Text Box 37"/>
          <p:cNvSpPr txBox="1">
            <a:spLocks noChangeArrowheads="1"/>
          </p:cNvSpPr>
          <p:nvPr/>
        </p:nvSpPr>
        <p:spPr bwMode="auto">
          <a:xfrm>
            <a:off x="2195513" y="3873266"/>
            <a:ext cx="19485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altLang="en-US" sz="1600" dirty="0">
                <a:latin typeface="Arial" charset="0"/>
              </a:rPr>
              <a:t>Magazines</a:t>
            </a:r>
          </a:p>
          <a:p>
            <a:r>
              <a:rPr lang="en-US" altLang="en-US" sz="1600" dirty="0">
                <a:latin typeface="Arial" charset="0"/>
              </a:rPr>
              <a:t>Newsletters</a:t>
            </a:r>
          </a:p>
          <a:p>
            <a:r>
              <a:rPr lang="en-US" altLang="en-US" sz="1600" dirty="0">
                <a:latin typeface="Arial" charset="0"/>
              </a:rPr>
              <a:t>E-Bulletin</a:t>
            </a:r>
          </a:p>
          <a:p>
            <a:r>
              <a:rPr lang="en-US" altLang="en-US" sz="1600" dirty="0">
                <a:latin typeface="Arial" charset="0"/>
              </a:rPr>
              <a:t>Directories</a:t>
            </a:r>
          </a:p>
        </p:txBody>
      </p:sp>
      <p:sp>
        <p:nvSpPr>
          <p:cNvPr id="18449" name="AutoShape 38"/>
          <p:cNvSpPr>
            <a:spLocks noChangeArrowheads="1"/>
          </p:cNvSpPr>
          <p:nvPr/>
        </p:nvSpPr>
        <p:spPr bwMode="auto">
          <a:xfrm>
            <a:off x="2039013" y="909637"/>
            <a:ext cx="2263246" cy="576262"/>
          </a:xfrm>
          <a:prstGeom prst="flowChartAlternateProcess">
            <a:avLst/>
          </a:prstGeom>
          <a:solidFill>
            <a:srgbClr val="7030A0"/>
          </a:solidFill>
          <a:ln w="28575" cap="sq">
            <a:solidFill>
              <a:srgbClr val="7030A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altLang="en-US" b="1" dirty="0">
                <a:solidFill>
                  <a:schemeClr val="bg1"/>
                </a:solidFill>
                <a:latin typeface="Arial" charset="0"/>
              </a:rPr>
              <a:t>Partnerships</a:t>
            </a:r>
          </a:p>
          <a:p>
            <a:pPr algn="ctr" eaLnBrk="1" hangingPunct="1"/>
            <a:endParaRPr lang="en-US" altLang="en-U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50" name="Text Box 39"/>
          <p:cNvSpPr txBox="1">
            <a:spLocks noChangeArrowheads="1"/>
          </p:cNvSpPr>
          <p:nvPr/>
        </p:nvSpPr>
        <p:spPr bwMode="auto">
          <a:xfrm>
            <a:off x="1894248" y="1676911"/>
            <a:ext cx="3042311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1793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lvl="1" eaLnBrk="1" hangingPunct="1"/>
            <a:r>
              <a:rPr lang="en-US" altLang="en-US" sz="1600" dirty="0">
                <a:latin typeface="Arial" charset="0"/>
              </a:rPr>
              <a:t>Industry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Government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Academics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Institutions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Service providers</a:t>
            </a:r>
          </a:p>
        </p:txBody>
      </p:sp>
      <p:sp>
        <p:nvSpPr>
          <p:cNvPr id="18451" name="Text Box 40"/>
          <p:cNvSpPr txBox="1">
            <a:spLocks noChangeArrowheads="1"/>
          </p:cNvSpPr>
          <p:nvPr/>
        </p:nvSpPr>
        <p:spPr bwMode="auto">
          <a:xfrm>
            <a:off x="8594858" y="1768073"/>
            <a:ext cx="226324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179388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lvl="1" eaLnBrk="1" hangingPunct="1"/>
            <a:r>
              <a:rPr lang="en-US" altLang="en-US" sz="1600" dirty="0">
                <a:latin typeface="Arial" charset="0"/>
              </a:rPr>
              <a:t>Structured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Qualifications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Educational Courses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Professional seminars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Academic Links</a:t>
            </a:r>
          </a:p>
          <a:p>
            <a:pPr lvl="1" eaLnBrk="1" hangingPunct="1"/>
            <a:r>
              <a:rPr lang="en-US" altLang="en-US" sz="1600" dirty="0">
                <a:latin typeface="Arial" charset="0"/>
              </a:rPr>
              <a:t>Continuing professional development support</a:t>
            </a:r>
          </a:p>
        </p:txBody>
      </p:sp>
      <p:sp>
        <p:nvSpPr>
          <p:cNvPr id="18452" name="Text Box 41"/>
          <p:cNvSpPr txBox="1">
            <a:spLocks noChangeArrowheads="1"/>
          </p:cNvSpPr>
          <p:nvPr/>
        </p:nvSpPr>
        <p:spPr bwMode="auto">
          <a:xfrm>
            <a:off x="4936558" y="4485943"/>
            <a:ext cx="226324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altLang="en-US" sz="1600" dirty="0">
                <a:latin typeface="Arial" charset="0"/>
              </a:rPr>
              <a:t>Global network</a:t>
            </a:r>
          </a:p>
        </p:txBody>
      </p:sp>
    </p:spTree>
    <p:extLst>
      <p:ext uri="{BB962C8B-B14F-4D97-AF65-F5344CB8AC3E}">
        <p14:creationId xmlns:p14="http://schemas.microsoft.com/office/powerpoint/2010/main" val="26682946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 bwMode="auto">
          <a:xfrm>
            <a:off x="2360613" y="1354651"/>
            <a:ext cx="8486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57" fontAlgn="base">
              <a:spcBef>
                <a:spcPct val="0"/>
              </a:spcBef>
              <a:spcAft>
                <a:spcPct val="0"/>
              </a:spcAft>
            </a:pPr>
            <a:r>
              <a:rPr lang="en-GB" sz="3600" b="1" dirty="0">
                <a:solidFill>
                  <a:srgbClr val="A27C4A"/>
                </a:solidFill>
              </a:rPr>
              <a:t>The Chartered Institute of Logistics &amp; Transport</a:t>
            </a:r>
            <a:endParaRPr lang="en-US" sz="3600" b="1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2360613" y="3993864"/>
            <a:ext cx="8081962" cy="365125"/>
          </a:xfrm>
          <a:prstGeom prst="rect">
            <a:avLst/>
          </a:prstGeom>
        </p:spPr>
        <p:txBody>
          <a:bodyPr lIns="91431" tIns="45716" rIns="91431" bIns="45716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dirty="0"/>
              <a:t>CILT South Africa: 2016 – 19 Business Plan</a:t>
            </a:r>
          </a:p>
          <a:p>
            <a:pPr>
              <a:defRPr/>
            </a:pP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462213" y="2960007"/>
            <a:ext cx="4908550" cy="0"/>
          </a:xfrm>
          <a:prstGeom prst="line">
            <a:avLst/>
          </a:prstGeom>
          <a:ln w="12700" cap="flat" cmpd="sng" algn="ctr">
            <a:solidFill>
              <a:srgbClr val="A27C4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 txBox="1">
            <a:spLocks/>
          </p:cNvSpPr>
          <p:nvPr/>
        </p:nvSpPr>
        <p:spPr>
          <a:xfrm>
            <a:off x="2360613" y="5035765"/>
            <a:ext cx="8081962" cy="365125"/>
          </a:xfrm>
          <a:prstGeom prst="rect">
            <a:avLst/>
          </a:prstGeom>
        </p:spPr>
        <p:txBody>
          <a:bodyPr lIns="91431" tIns="45716" rIns="91431" bIns="45716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/>
              <a:t>Updated version 8 March 2018</a:t>
            </a:r>
          </a:p>
          <a:p>
            <a:pPr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024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95" y="1"/>
            <a:ext cx="9198590" cy="939453"/>
          </a:xfrm>
        </p:spPr>
        <p:txBody>
          <a:bodyPr/>
          <a:lstStyle/>
          <a:p>
            <a:pPr algn="ctr"/>
            <a:r>
              <a:rPr lang="en-GB" sz="2800" b="1" dirty="0"/>
              <a:t>PILLAR NUMBER ONE: GROWTH</a:t>
            </a:r>
            <a:br>
              <a:rPr lang="en-GB" sz="2800" b="1" dirty="0"/>
            </a:br>
            <a:r>
              <a:rPr lang="en-GB" sz="2800" b="1" dirty="0"/>
              <a:t>2018-2020 Priorities</a:t>
            </a:r>
            <a:br>
              <a:rPr lang="en-GB" sz="3200" b="1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363" y="1810298"/>
            <a:ext cx="10491929" cy="4097531"/>
          </a:xfrm>
        </p:spPr>
        <p:txBody>
          <a:bodyPr/>
          <a:lstStyle/>
          <a:p>
            <a:r>
              <a:rPr lang="en-GB" sz="2400" dirty="0"/>
              <a:t>So how does CILT South Africa respond to this challenge over the medium term</a:t>
            </a:r>
          </a:p>
          <a:p>
            <a:endParaRPr lang="en-GB" sz="2400" dirty="0"/>
          </a:p>
          <a:p>
            <a:r>
              <a:rPr lang="en-GB" sz="2400" dirty="0"/>
              <a:t>Grow membership to 1700 by end 2019</a:t>
            </a:r>
          </a:p>
          <a:p>
            <a:r>
              <a:rPr lang="en-GB" sz="2400" dirty="0"/>
              <a:t>Annual student intake of 250</a:t>
            </a:r>
          </a:p>
          <a:p>
            <a:r>
              <a:rPr lang="en-GB" sz="2400" dirty="0"/>
              <a:t>10 Accredited providers in place </a:t>
            </a:r>
          </a:p>
          <a:p>
            <a:r>
              <a:rPr lang="en-GB" sz="2400" dirty="0"/>
              <a:t>30 medium to major corporate partners in place (10 per year)</a:t>
            </a:r>
          </a:p>
          <a:p>
            <a:r>
              <a:rPr lang="en-GB" sz="2400" dirty="0"/>
              <a:t>50 SME members </a:t>
            </a:r>
          </a:p>
          <a:p>
            <a:r>
              <a:rPr lang="en-GB" sz="2400" dirty="0"/>
              <a:t>One major piece of industry research completed 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385" y="939454"/>
            <a:ext cx="25415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756" y="964854"/>
            <a:ext cx="1189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5607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95" y="1"/>
            <a:ext cx="9198590" cy="939453"/>
          </a:xfrm>
        </p:spPr>
        <p:txBody>
          <a:bodyPr/>
          <a:lstStyle/>
          <a:p>
            <a:pPr algn="ctr"/>
            <a:r>
              <a:rPr lang="en-GB" sz="2800" b="1" dirty="0"/>
              <a:t>PILLAR NUMBER ONE: GROWTH</a:t>
            </a:r>
            <a:br>
              <a:rPr lang="en-GB" sz="2800" b="1" dirty="0"/>
            </a:br>
            <a:r>
              <a:rPr lang="en-GB" sz="2800" b="1" dirty="0"/>
              <a:t>2018-2020 Priorities</a:t>
            </a:r>
            <a:br>
              <a:rPr lang="en-GB" sz="3200" b="1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6" y="1771304"/>
            <a:ext cx="10406204" cy="4097531"/>
          </a:xfrm>
        </p:spPr>
        <p:txBody>
          <a:bodyPr/>
          <a:lstStyle/>
          <a:p>
            <a:r>
              <a:rPr lang="en-GB" sz="2400" dirty="0"/>
              <a:t>So how does CILT South Africa respond to this challenge over the short term</a:t>
            </a:r>
          </a:p>
          <a:p>
            <a:endParaRPr lang="en-GB" sz="2400" dirty="0"/>
          </a:p>
          <a:p>
            <a:r>
              <a:rPr lang="en-GB" sz="2400" dirty="0"/>
              <a:t>Student intake of 100</a:t>
            </a:r>
          </a:p>
          <a:p>
            <a:r>
              <a:rPr lang="en-GB" sz="2400" dirty="0"/>
              <a:t>Grow membership to 500</a:t>
            </a:r>
          </a:p>
          <a:p>
            <a:r>
              <a:rPr lang="en-GB" sz="2400" dirty="0"/>
              <a:t>3  Accredited Training Providers in place </a:t>
            </a:r>
          </a:p>
          <a:p>
            <a:r>
              <a:rPr lang="en-GB" sz="2400" dirty="0"/>
              <a:t>10 medium to major corporate partners in place</a:t>
            </a:r>
          </a:p>
          <a:p>
            <a:r>
              <a:rPr lang="en-GB" sz="2400" dirty="0"/>
              <a:t>15 SME members</a:t>
            </a:r>
          </a:p>
          <a:p>
            <a:r>
              <a:rPr lang="en-GB" sz="2400" dirty="0"/>
              <a:t>Database of top 100 companies to be compiled </a:t>
            </a:r>
          </a:p>
          <a:p>
            <a:r>
              <a:rPr lang="en-GB" sz="2400" dirty="0"/>
              <a:t>Media and Publicity – ongoing awareness creation (2 per quarter)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385" y="939454"/>
            <a:ext cx="25415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756" y="964854"/>
            <a:ext cx="1189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119162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95" y="1"/>
            <a:ext cx="9198590" cy="939453"/>
          </a:xfrm>
        </p:spPr>
        <p:txBody>
          <a:bodyPr/>
          <a:lstStyle/>
          <a:p>
            <a:pPr algn="ctr"/>
            <a:r>
              <a:rPr lang="en-GB" sz="2800" b="1" dirty="0"/>
              <a:t>PILLAR NUMBER ONE: GROWTH</a:t>
            </a:r>
            <a:br>
              <a:rPr lang="en-GB" sz="2800" b="1" dirty="0"/>
            </a:br>
            <a:r>
              <a:rPr lang="en-GB" sz="2800" b="1" dirty="0"/>
              <a:t>2018-2020 Priorities</a:t>
            </a:r>
            <a:br>
              <a:rPr lang="en-GB" sz="3200" b="1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6" y="1771304"/>
            <a:ext cx="10406204" cy="4097531"/>
          </a:xfrm>
        </p:spPr>
        <p:txBody>
          <a:bodyPr/>
          <a:lstStyle/>
          <a:p>
            <a:r>
              <a:rPr lang="en-GB" sz="2400" dirty="0"/>
              <a:t>So how does CILT South Africa respond to this challenge over the short term</a:t>
            </a:r>
          </a:p>
          <a:p>
            <a:endParaRPr lang="en-GB" sz="2000" dirty="0"/>
          </a:p>
          <a:p>
            <a:r>
              <a:rPr lang="en-GB" sz="2000" dirty="0"/>
              <a:t>General member events: networking events, site visits, breakfast seminars</a:t>
            </a:r>
          </a:p>
          <a:p>
            <a:r>
              <a:rPr lang="en-GB" sz="2000" dirty="0"/>
              <a:t>Events - Entrepreneur/SME and YP and WILAT events: at least one event per category/target market</a:t>
            </a:r>
          </a:p>
          <a:p>
            <a:r>
              <a:rPr lang="en-GB" sz="2000" dirty="0"/>
              <a:t>Support Transport Forum</a:t>
            </a:r>
          </a:p>
          <a:p>
            <a:r>
              <a:rPr lang="en-GB" sz="2000" dirty="0"/>
              <a:t>Newsletter: once a month (profiling members, international news, local updates</a:t>
            </a:r>
            <a:r>
              <a:rPr lang="en-GB" sz="2800" dirty="0"/>
              <a:t>)</a:t>
            </a:r>
            <a:endParaRPr lang="en-ZA" sz="28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385" y="939454"/>
            <a:ext cx="25415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756" y="964854"/>
            <a:ext cx="1189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14958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95" y="-58056"/>
            <a:ext cx="9198590" cy="939453"/>
          </a:xfrm>
        </p:spPr>
        <p:txBody>
          <a:bodyPr/>
          <a:lstStyle/>
          <a:p>
            <a:pPr algn="ctr"/>
            <a:r>
              <a:rPr lang="en-GB" sz="2800" b="1" dirty="0"/>
              <a:t>PILLAR NUMBER TWO: CAPABILITY</a:t>
            </a:r>
            <a:br>
              <a:rPr lang="en-GB" sz="2800" b="1" dirty="0"/>
            </a:br>
            <a:r>
              <a:rPr lang="en-GB" sz="2800" b="1" dirty="0"/>
              <a:t>2018-2020 Priorities</a:t>
            </a:r>
            <a:br>
              <a:rPr lang="en-GB" sz="3200" b="1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6" y="1878907"/>
            <a:ext cx="11129962" cy="4097531"/>
          </a:xfrm>
        </p:spPr>
        <p:txBody>
          <a:bodyPr/>
          <a:lstStyle/>
          <a:p>
            <a:r>
              <a:rPr lang="en-GB" sz="2400" dirty="0"/>
              <a:t>So how does CILT South Africa respond to this challenge over the medium term</a:t>
            </a:r>
          </a:p>
          <a:p>
            <a:endParaRPr lang="en-GB" sz="2400" dirty="0"/>
          </a:p>
          <a:p>
            <a:r>
              <a:rPr lang="en-GB" sz="2400" dirty="0"/>
              <a:t>Human resources to achieve ‘baseline’ operations for growth (ideally 1FTE director and 1 – 1.5 FTE support) </a:t>
            </a:r>
          </a:p>
          <a:p>
            <a:r>
              <a:rPr lang="en-GB" sz="2400" dirty="0"/>
              <a:t>Website platform to be developed </a:t>
            </a:r>
          </a:p>
          <a:p>
            <a:r>
              <a:rPr lang="en-GB" sz="2400" dirty="0"/>
              <a:t>Dedicated education resource to support local QA activities </a:t>
            </a:r>
          </a:p>
          <a:p>
            <a:r>
              <a:rPr lang="en-GB" sz="2400" dirty="0"/>
              <a:t>Ambassador model for volunteers set up (Board and Members), creating a bigger skills pool – setting up skills pledging system </a:t>
            </a:r>
          </a:p>
          <a:p>
            <a:r>
              <a:rPr lang="en-GB" sz="2400" dirty="0"/>
              <a:t>Succession plan for CILT SA leadership 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4780274" y="939454"/>
            <a:ext cx="2376714" cy="529545"/>
            <a:chOff x="3376" y="2355"/>
            <a:chExt cx="2096" cy="467"/>
          </a:xfrm>
          <a:solidFill>
            <a:schemeClr val="accent4">
              <a:lumMod val="75000"/>
            </a:schemeClr>
          </a:solidFill>
        </p:grpSpPr>
        <p:sp>
          <p:nvSpPr>
            <p:cNvPr id="10" name="Freeform 72"/>
            <p:cNvSpPr>
              <a:spLocks/>
            </p:cNvSpPr>
            <p:nvPr/>
          </p:nvSpPr>
          <p:spPr bwMode="auto">
            <a:xfrm>
              <a:off x="3376" y="2355"/>
              <a:ext cx="2096" cy="467"/>
            </a:xfrm>
            <a:custGeom>
              <a:avLst/>
              <a:gdLst>
                <a:gd name="T0" fmla="*/ 101 w 12475"/>
                <a:gd name="T1" fmla="*/ 0 h 2884"/>
                <a:gd name="T2" fmla="*/ 0 w 12475"/>
                <a:gd name="T3" fmla="*/ 97 h 2884"/>
                <a:gd name="T4" fmla="*/ 0 w 12475"/>
                <a:gd name="T5" fmla="*/ 370 h 2884"/>
                <a:gd name="T6" fmla="*/ 101 w 12475"/>
                <a:gd name="T7" fmla="*/ 467 h 2884"/>
                <a:gd name="T8" fmla="*/ 1995 w 12475"/>
                <a:gd name="T9" fmla="*/ 467 h 2884"/>
                <a:gd name="T10" fmla="*/ 2096 w 12475"/>
                <a:gd name="T11" fmla="*/ 370 h 2884"/>
                <a:gd name="T12" fmla="*/ 2096 w 12475"/>
                <a:gd name="T13" fmla="*/ 97 h 2884"/>
                <a:gd name="T14" fmla="*/ 1995 w 12475"/>
                <a:gd name="T15" fmla="*/ 0 h 2884"/>
                <a:gd name="T16" fmla="*/ 101 w 12475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75" h="2884">
                  <a:moveTo>
                    <a:pt x="600" y="0"/>
                  </a:moveTo>
                  <a:cubicBezTo>
                    <a:pt x="269" y="0"/>
                    <a:pt x="0" y="269"/>
                    <a:pt x="0" y="600"/>
                  </a:cubicBezTo>
                  <a:lnTo>
                    <a:pt x="0" y="2284"/>
                  </a:lnTo>
                  <a:cubicBezTo>
                    <a:pt x="0" y="2615"/>
                    <a:pt x="269" y="2884"/>
                    <a:pt x="600" y="2884"/>
                  </a:cubicBezTo>
                  <a:lnTo>
                    <a:pt x="11875" y="2884"/>
                  </a:lnTo>
                  <a:cubicBezTo>
                    <a:pt x="12207" y="2884"/>
                    <a:pt x="12475" y="2615"/>
                    <a:pt x="12475" y="2284"/>
                  </a:cubicBezTo>
                  <a:lnTo>
                    <a:pt x="12475" y="600"/>
                  </a:lnTo>
                  <a:cubicBezTo>
                    <a:pt x="12475" y="269"/>
                    <a:pt x="12207" y="0"/>
                    <a:pt x="11875" y="0"/>
                  </a:cubicBezTo>
                  <a:lnTo>
                    <a:pt x="600" y="0"/>
                  </a:lnTo>
                  <a:close/>
                </a:path>
              </a:pathLst>
            </a:custGeom>
            <a:grpFill/>
            <a:ln w="0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11" name="Freeform 73"/>
            <p:cNvSpPr>
              <a:spLocks/>
            </p:cNvSpPr>
            <p:nvPr/>
          </p:nvSpPr>
          <p:spPr bwMode="auto">
            <a:xfrm>
              <a:off x="3376" y="2355"/>
              <a:ext cx="2096" cy="467"/>
            </a:xfrm>
            <a:custGeom>
              <a:avLst/>
              <a:gdLst>
                <a:gd name="T0" fmla="*/ 101 w 12475"/>
                <a:gd name="T1" fmla="*/ 0 h 2884"/>
                <a:gd name="T2" fmla="*/ 0 w 12475"/>
                <a:gd name="T3" fmla="*/ 97 h 2884"/>
                <a:gd name="T4" fmla="*/ 0 w 12475"/>
                <a:gd name="T5" fmla="*/ 370 h 2884"/>
                <a:gd name="T6" fmla="*/ 101 w 12475"/>
                <a:gd name="T7" fmla="*/ 467 h 2884"/>
                <a:gd name="T8" fmla="*/ 1995 w 12475"/>
                <a:gd name="T9" fmla="*/ 467 h 2884"/>
                <a:gd name="T10" fmla="*/ 2096 w 12475"/>
                <a:gd name="T11" fmla="*/ 370 h 2884"/>
                <a:gd name="T12" fmla="*/ 2096 w 12475"/>
                <a:gd name="T13" fmla="*/ 97 h 2884"/>
                <a:gd name="T14" fmla="*/ 1995 w 12475"/>
                <a:gd name="T15" fmla="*/ 0 h 2884"/>
                <a:gd name="T16" fmla="*/ 101 w 12475"/>
                <a:gd name="T17" fmla="*/ 0 h 28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475" h="2884">
                  <a:moveTo>
                    <a:pt x="600" y="0"/>
                  </a:moveTo>
                  <a:cubicBezTo>
                    <a:pt x="269" y="0"/>
                    <a:pt x="0" y="269"/>
                    <a:pt x="0" y="600"/>
                  </a:cubicBezTo>
                  <a:lnTo>
                    <a:pt x="0" y="2284"/>
                  </a:lnTo>
                  <a:cubicBezTo>
                    <a:pt x="0" y="2615"/>
                    <a:pt x="269" y="2884"/>
                    <a:pt x="600" y="2884"/>
                  </a:cubicBezTo>
                  <a:lnTo>
                    <a:pt x="11875" y="2884"/>
                  </a:lnTo>
                  <a:cubicBezTo>
                    <a:pt x="12207" y="2884"/>
                    <a:pt x="12475" y="2615"/>
                    <a:pt x="12475" y="2284"/>
                  </a:cubicBezTo>
                  <a:lnTo>
                    <a:pt x="12475" y="600"/>
                  </a:lnTo>
                  <a:cubicBezTo>
                    <a:pt x="12475" y="269"/>
                    <a:pt x="12207" y="0"/>
                    <a:pt x="11875" y="0"/>
                  </a:cubicBezTo>
                  <a:lnTo>
                    <a:pt x="600" y="0"/>
                  </a:lnTo>
                  <a:close/>
                </a:path>
              </a:pathLst>
            </a:custGeom>
            <a:grpFill/>
            <a:ln w="19050" cap="rnd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</p:grpSp>
      <p:sp>
        <p:nvSpPr>
          <p:cNvPr id="12" name="Rectangle 75"/>
          <p:cNvSpPr>
            <a:spLocks noChangeArrowheads="1"/>
          </p:cNvSpPr>
          <p:nvPr/>
        </p:nvSpPr>
        <p:spPr bwMode="auto">
          <a:xfrm>
            <a:off x="5303385" y="1107645"/>
            <a:ext cx="13304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CAPABILITY</a:t>
            </a:r>
            <a:endParaRPr lang="en-GB" sz="1500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6721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95" y="1"/>
            <a:ext cx="9198590" cy="939453"/>
          </a:xfrm>
        </p:spPr>
        <p:txBody>
          <a:bodyPr/>
          <a:lstStyle/>
          <a:p>
            <a:pPr algn="ctr"/>
            <a:r>
              <a:rPr lang="en-GB" sz="2800" b="1" dirty="0"/>
              <a:t>PILLAR NUMBER THREE: GOVERNANCE </a:t>
            </a:r>
            <a:br>
              <a:rPr lang="en-GB" sz="2800" b="1" dirty="0"/>
            </a:br>
            <a:r>
              <a:rPr lang="en-GB" sz="2800" b="1" dirty="0"/>
              <a:t>2018-2020 Priorities</a:t>
            </a:r>
            <a:br>
              <a:rPr lang="en-GB" sz="3200" b="1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313" y="1674666"/>
            <a:ext cx="11215687" cy="4097531"/>
          </a:xfrm>
        </p:spPr>
        <p:txBody>
          <a:bodyPr/>
          <a:lstStyle/>
          <a:p>
            <a:r>
              <a:rPr lang="en-GB" sz="2400" dirty="0"/>
              <a:t>So how does CILT South Africa respond to this challenge over the medium term</a:t>
            </a:r>
          </a:p>
          <a:p>
            <a:r>
              <a:rPr lang="en-GB" sz="2400" dirty="0"/>
              <a:t>Regular Council meetings</a:t>
            </a:r>
          </a:p>
          <a:p>
            <a:r>
              <a:rPr lang="en-GB" sz="2400" dirty="0"/>
              <a:t>Regularly contribute to the Africa Forum and International Convention</a:t>
            </a:r>
          </a:p>
          <a:p>
            <a:r>
              <a:rPr lang="en-GB" sz="2400" dirty="0"/>
              <a:t>Tighter administrative systems</a:t>
            </a:r>
          </a:p>
          <a:p>
            <a:r>
              <a:rPr lang="en-GB" sz="2400" dirty="0"/>
              <a:t>Certification and follow up processes set out</a:t>
            </a:r>
          </a:p>
          <a:p>
            <a:r>
              <a:rPr lang="en-GB" sz="2400" dirty="0"/>
              <a:t>Policies and Codes of Conduct for ex-officio positions</a:t>
            </a:r>
          </a:p>
          <a:p>
            <a:r>
              <a:rPr lang="en-GB" sz="2400" dirty="0"/>
              <a:t>Roles and Responsibilities clearly defined </a:t>
            </a:r>
          </a:p>
          <a:p>
            <a:r>
              <a:rPr lang="en-GB" sz="2400" dirty="0"/>
              <a:t>Tighten the education provider ‘local’ QA process with resource </a:t>
            </a:r>
          </a:p>
          <a:p>
            <a:r>
              <a:rPr lang="en-GB" sz="2400" dirty="0"/>
              <a:t>Regular collaborative meetings with other collaborative bodies and authorities 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756" y="964854"/>
            <a:ext cx="1189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4953089" y="962586"/>
            <a:ext cx="2469696" cy="528410"/>
            <a:chOff x="5562" y="2357"/>
            <a:chExt cx="2178" cy="466"/>
          </a:xfrm>
          <a:solidFill>
            <a:schemeClr val="accent4">
              <a:lumMod val="75000"/>
            </a:schemeClr>
          </a:solidFill>
        </p:grpSpPr>
        <p:sp>
          <p:nvSpPr>
            <p:cNvPr id="7" name="Freeform 76"/>
            <p:cNvSpPr>
              <a:spLocks/>
            </p:cNvSpPr>
            <p:nvPr/>
          </p:nvSpPr>
          <p:spPr bwMode="auto">
            <a:xfrm>
              <a:off x="5562" y="2357"/>
              <a:ext cx="2178" cy="466"/>
            </a:xfrm>
            <a:custGeom>
              <a:avLst/>
              <a:gdLst>
                <a:gd name="T0" fmla="*/ 88 w 6483"/>
                <a:gd name="T1" fmla="*/ 0 h 1441"/>
                <a:gd name="T2" fmla="*/ 0 w 6483"/>
                <a:gd name="T3" fmla="*/ 85 h 1441"/>
                <a:gd name="T4" fmla="*/ 0 w 6483"/>
                <a:gd name="T5" fmla="*/ 381 h 1441"/>
                <a:gd name="T6" fmla="*/ 88 w 6483"/>
                <a:gd name="T7" fmla="*/ 466 h 1441"/>
                <a:gd name="T8" fmla="*/ 2090 w 6483"/>
                <a:gd name="T9" fmla="*/ 466 h 1441"/>
                <a:gd name="T10" fmla="*/ 2178 w 6483"/>
                <a:gd name="T11" fmla="*/ 381 h 1441"/>
                <a:gd name="T12" fmla="*/ 2178 w 6483"/>
                <a:gd name="T13" fmla="*/ 85 h 1441"/>
                <a:gd name="T14" fmla="*/ 2090 w 6483"/>
                <a:gd name="T15" fmla="*/ 0 h 1441"/>
                <a:gd name="T16" fmla="*/ 88 w 6483"/>
                <a:gd name="T17" fmla="*/ 0 h 14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83" h="1441">
                  <a:moveTo>
                    <a:pt x="262" y="0"/>
                  </a:moveTo>
                  <a:cubicBezTo>
                    <a:pt x="118" y="0"/>
                    <a:pt x="0" y="117"/>
                    <a:pt x="0" y="262"/>
                  </a:cubicBezTo>
                  <a:lnTo>
                    <a:pt x="0" y="1179"/>
                  </a:lnTo>
                  <a:cubicBezTo>
                    <a:pt x="0" y="1324"/>
                    <a:pt x="118" y="1441"/>
                    <a:pt x="262" y="1441"/>
                  </a:cubicBezTo>
                  <a:lnTo>
                    <a:pt x="6221" y="1441"/>
                  </a:lnTo>
                  <a:cubicBezTo>
                    <a:pt x="6366" y="1441"/>
                    <a:pt x="6483" y="1324"/>
                    <a:pt x="6483" y="1179"/>
                  </a:cubicBezTo>
                  <a:lnTo>
                    <a:pt x="6483" y="262"/>
                  </a:lnTo>
                  <a:cubicBezTo>
                    <a:pt x="6483" y="117"/>
                    <a:pt x="6366" y="0"/>
                    <a:pt x="6221" y="0"/>
                  </a:cubicBezTo>
                  <a:lnTo>
                    <a:pt x="262" y="0"/>
                  </a:lnTo>
                  <a:close/>
                </a:path>
              </a:pathLst>
            </a:custGeom>
            <a:grpFill/>
            <a:ln w="0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  <p:sp>
          <p:nvSpPr>
            <p:cNvPr id="8" name="Freeform 77"/>
            <p:cNvSpPr>
              <a:spLocks/>
            </p:cNvSpPr>
            <p:nvPr/>
          </p:nvSpPr>
          <p:spPr bwMode="auto">
            <a:xfrm>
              <a:off x="5562" y="2357"/>
              <a:ext cx="2178" cy="466"/>
            </a:xfrm>
            <a:custGeom>
              <a:avLst/>
              <a:gdLst>
                <a:gd name="T0" fmla="*/ 88 w 6483"/>
                <a:gd name="T1" fmla="*/ 0 h 1441"/>
                <a:gd name="T2" fmla="*/ 0 w 6483"/>
                <a:gd name="T3" fmla="*/ 85 h 1441"/>
                <a:gd name="T4" fmla="*/ 0 w 6483"/>
                <a:gd name="T5" fmla="*/ 381 h 1441"/>
                <a:gd name="T6" fmla="*/ 88 w 6483"/>
                <a:gd name="T7" fmla="*/ 466 h 1441"/>
                <a:gd name="T8" fmla="*/ 2090 w 6483"/>
                <a:gd name="T9" fmla="*/ 466 h 1441"/>
                <a:gd name="T10" fmla="*/ 2178 w 6483"/>
                <a:gd name="T11" fmla="*/ 381 h 1441"/>
                <a:gd name="T12" fmla="*/ 2178 w 6483"/>
                <a:gd name="T13" fmla="*/ 85 h 1441"/>
                <a:gd name="T14" fmla="*/ 2090 w 6483"/>
                <a:gd name="T15" fmla="*/ 0 h 1441"/>
                <a:gd name="T16" fmla="*/ 88 w 6483"/>
                <a:gd name="T17" fmla="*/ 0 h 14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483" h="1441">
                  <a:moveTo>
                    <a:pt x="262" y="0"/>
                  </a:moveTo>
                  <a:cubicBezTo>
                    <a:pt x="118" y="0"/>
                    <a:pt x="0" y="117"/>
                    <a:pt x="0" y="262"/>
                  </a:cubicBezTo>
                  <a:lnTo>
                    <a:pt x="0" y="1179"/>
                  </a:lnTo>
                  <a:cubicBezTo>
                    <a:pt x="0" y="1324"/>
                    <a:pt x="118" y="1441"/>
                    <a:pt x="262" y="1441"/>
                  </a:cubicBezTo>
                  <a:lnTo>
                    <a:pt x="6221" y="1441"/>
                  </a:lnTo>
                  <a:cubicBezTo>
                    <a:pt x="6366" y="1441"/>
                    <a:pt x="6483" y="1324"/>
                    <a:pt x="6483" y="1179"/>
                  </a:cubicBezTo>
                  <a:lnTo>
                    <a:pt x="6483" y="262"/>
                  </a:lnTo>
                  <a:cubicBezTo>
                    <a:pt x="6483" y="117"/>
                    <a:pt x="6366" y="0"/>
                    <a:pt x="6221" y="0"/>
                  </a:cubicBezTo>
                  <a:lnTo>
                    <a:pt x="262" y="0"/>
                  </a:lnTo>
                  <a:close/>
                </a:path>
              </a:pathLst>
            </a:custGeom>
            <a:grpFill/>
            <a:ln w="17463" cap="rnd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GB" sz="3000" dirty="0">
                <a:solidFill>
                  <a:srgbClr val="000000"/>
                </a:solidFill>
                <a:latin typeface="Gill Sans" charset="0"/>
                <a:ea typeface="ＭＳ Ｐゴシック" charset="0"/>
                <a:sym typeface="Gill Sans" charset="0"/>
              </a:endParaRPr>
            </a:p>
          </p:txBody>
        </p:sp>
      </p:grpSp>
      <p:sp>
        <p:nvSpPr>
          <p:cNvPr id="9" name="Rectangle 79"/>
          <p:cNvSpPr>
            <a:spLocks noChangeArrowheads="1"/>
          </p:cNvSpPr>
          <p:nvPr/>
        </p:nvSpPr>
        <p:spPr bwMode="auto">
          <a:xfrm>
            <a:off x="5440136" y="1148524"/>
            <a:ext cx="14956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3754" fontAlgn="base">
              <a:spcBef>
                <a:spcPct val="0"/>
              </a:spcBef>
              <a:spcAft>
                <a:spcPct val="0"/>
              </a:spcAft>
            </a:pPr>
            <a:r>
              <a:rPr lang="en-GB" sz="1500" b="1" dirty="0">
                <a:solidFill>
                  <a:srgbClr val="FFFFFF"/>
                </a:solidFill>
                <a:latin typeface="Verdana" pitchFamily="34" charset="0"/>
                <a:ea typeface="ＭＳ Ｐゴシック" charset="0"/>
                <a:sym typeface="Gill Sans" charset="0"/>
              </a:rPr>
              <a:t>GOVERNANCE</a:t>
            </a:r>
            <a:endParaRPr lang="en-GB" sz="1500" b="1" dirty="0">
              <a:solidFill>
                <a:srgbClr val="000000"/>
              </a:solidFill>
              <a:latin typeface="Verdana" pitchFamily="34" charset="0"/>
              <a:ea typeface="ＭＳ Ｐゴシック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24484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609600" y="-27516"/>
            <a:ext cx="10972800" cy="6153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In summary – our CILT SA priorities are….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45028"/>
            <a:ext cx="10420350" cy="42270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Achieving financial well-being and sustainability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Establishing Brand recognition in the marketplace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Developing a much better service offering to individual and corporate  members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Securing the thought leadership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Providing quality events – on our own as CILT and in partnership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Attracting  sponsorship and support in the widest sense  - valuing time and effort as well as resources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1900" dirty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CE66BA6-839D-41A2-85D4-0F2B3DCF2B86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301467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609600" y="67733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Key Focus Area 1: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3452"/>
            <a:ext cx="10972800" cy="439329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900" dirty="0"/>
              <a:t>The toolkit for delivery would contain </a:t>
            </a:r>
          </a:p>
          <a:p>
            <a:pPr marL="0" indent="0">
              <a:buNone/>
              <a:defRPr/>
            </a:pPr>
            <a:endParaRPr lang="en-US" sz="1900" dirty="0"/>
          </a:p>
          <a:p>
            <a:pPr>
              <a:defRPr/>
            </a:pPr>
            <a:r>
              <a:rPr lang="en-US" sz="1900" dirty="0"/>
              <a:t>Job Portal service </a:t>
            </a:r>
          </a:p>
          <a:p>
            <a:pPr>
              <a:defRPr/>
            </a:pPr>
            <a:r>
              <a:rPr lang="en-US" sz="1900" dirty="0"/>
              <a:t>Conferences and Seminars</a:t>
            </a:r>
          </a:p>
          <a:p>
            <a:pPr>
              <a:defRPr/>
            </a:pPr>
            <a:r>
              <a:rPr lang="en-US" sz="1900" dirty="0"/>
              <a:t>Newsletters</a:t>
            </a:r>
          </a:p>
          <a:p>
            <a:pPr>
              <a:defRPr/>
            </a:pPr>
            <a:r>
              <a:rPr lang="en-US" sz="1900" dirty="0"/>
              <a:t>CPD scheme</a:t>
            </a:r>
          </a:p>
          <a:p>
            <a:pPr>
              <a:defRPr/>
            </a:pPr>
            <a:r>
              <a:rPr lang="en-US" sz="1900" dirty="0"/>
              <a:t>Mentorship scheme </a:t>
            </a:r>
          </a:p>
          <a:p>
            <a:pPr>
              <a:defRPr/>
            </a:pPr>
            <a:r>
              <a:rPr lang="en-US" sz="1900" dirty="0"/>
              <a:t>Training interventions to target groups </a:t>
            </a:r>
          </a:p>
          <a:p>
            <a:pPr>
              <a:defRPr/>
            </a:pPr>
            <a:r>
              <a:rPr lang="en-US" sz="1900" dirty="0"/>
              <a:t>Internships</a:t>
            </a:r>
          </a:p>
          <a:p>
            <a:pPr>
              <a:defRPr/>
            </a:pPr>
            <a:r>
              <a:rPr lang="en-US" sz="1900" dirty="0"/>
              <a:t>SME/entrepreneur support </a:t>
            </a:r>
          </a:p>
          <a:p>
            <a:pPr>
              <a:defRPr/>
            </a:pPr>
            <a:r>
              <a:rPr lang="en-US" sz="1900" dirty="0"/>
              <a:t>University student links </a:t>
            </a:r>
          </a:p>
          <a:p>
            <a:pPr>
              <a:defRPr/>
            </a:pPr>
            <a:r>
              <a:rPr lang="en-US" sz="1900" dirty="0"/>
              <a:t>Retention tools to maintain interest and personal commitment </a:t>
            </a:r>
          </a:p>
        </p:txBody>
      </p:sp>
    </p:spTree>
    <p:extLst>
      <p:ext uri="{BB962C8B-B14F-4D97-AF65-F5344CB8AC3E}">
        <p14:creationId xmlns:p14="http://schemas.microsoft.com/office/powerpoint/2010/main" val="298054376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130628" y="0"/>
            <a:ext cx="10972800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Key Focus Area 2: Education &amp;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" y="737933"/>
            <a:ext cx="11916229" cy="4591656"/>
          </a:xfrm>
        </p:spPr>
        <p:txBody>
          <a:bodyPr/>
          <a:lstStyle/>
          <a:p>
            <a:pPr marL="76198" indent="0">
              <a:buNone/>
              <a:defRPr/>
            </a:pPr>
            <a:r>
              <a:rPr lang="en-US" sz="2000" dirty="0"/>
              <a:t>The toolkit for delivery would contain -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An education sub strategy – 5Ps – profile, professionalism, product, pricing, process – using skills of key members/providers/education experts and support from the IPDC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Easy accreditation process with local follow up using the CILTSA QA service e (R33 000 per annum)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Qualification development – using our CILT International qualifications to support development work with the QCTO (via TETA) and training providers on the CHE framework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Young Professionals Group  - via education providers to start with 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Collaboration with other professional bodies and planning ahead together 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Development of work with SETAs – Transport plus others (Tourism, Agriculture, Manufacturing etc)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Provision of training packages to existing trade association bodies (Road Freight Association)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Creation of 3 specialist professional groups:</a:t>
            </a:r>
          </a:p>
          <a:p>
            <a:pPr lvl="1"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Enterprise and Entrepreneurs Forum (SMEs)</a:t>
            </a:r>
          </a:p>
          <a:p>
            <a:pPr lvl="1"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Freight Transport</a:t>
            </a:r>
          </a:p>
          <a:p>
            <a:pPr lvl="1" indent="-38099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Warehousing </a:t>
            </a:r>
          </a:p>
          <a:p>
            <a:pPr indent="-380990">
              <a:buFont typeface="Arial" panose="020B0604020202020204" pitchFamily="34" charset="0"/>
              <a:buChar char="•"/>
              <a:defRPr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85645347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6" name="Group 7"/>
          <p:cNvGrpSpPr>
            <a:grpSpLocks/>
          </p:cNvGrpSpPr>
          <p:nvPr/>
        </p:nvGrpSpPr>
        <p:grpSpPr bwMode="auto">
          <a:xfrm>
            <a:off x="2293781" y="4820460"/>
            <a:ext cx="1842656" cy="669600"/>
            <a:chOff x="-6581" y="928"/>
            <a:chExt cx="4398" cy="800"/>
          </a:xfrm>
        </p:grpSpPr>
        <p:sp>
          <p:nvSpPr>
            <p:cNvPr id="33819" name="AutoShape 8"/>
            <p:cNvSpPr>
              <a:spLocks/>
            </p:cNvSpPr>
            <p:nvPr/>
          </p:nvSpPr>
          <p:spPr bwMode="auto">
            <a:xfrm>
              <a:off x="-6581" y="928"/>
              <a:ext cx="4398" cy="800"/>
            </a:xfrm>
            <a:prstGeom prst="roundRect">
              <a:avLst>
                <a:gd name="adj" fmla="val 15000"/>
              </a:avLst>
            </a:prstGeom>
            <a:solidFill>
              <a:srgbClr val="2B0B4B">
                <a:alpha val="49411"/>
              </a:srgbClr>
            </a:solidFill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33820" name="Rectangle 9"/>
            <p:cNvSpPr>
              <a:spLocks/>
            </p:cNvSpPr>
            <p:nvPr/>
          </p:nvSpPr>
          <p:spPr bwMode="auto">
            <a:xfrm>
              <a:off x="-6476" y="1172"/>
              <a:ext cx="401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000000"/>
                  </a:solidFill>
                  <a:latin typeface="Gill Sans"/>
                  <a:ea typeface="ヒラギノ角ゴ ProN W3"/>
                  <a:sym typeface="Gill Sans"/>
                </a:rPr>
                <a:t>Gap Analysis</a:t>
              </a:r>
            </a:p>
          </p:txBody>
        </p:sp>
      </p:grpSp>
      <p:grpSp>
        <p:nvGrpSpPr>
          <p:cNvPr id="33802" name="Group 23"/>
          <p:cNvGrpSpPr>
            <a:grpSpLocks/>
          </p:cNvGrpSpPr>
          <p:nvPr/>
        </p:nvGrpSpPr>
        <p:grpSpPr bwMode="auto">
          <a:xfrm>
            <a:off x="1700528" y="249084"/>
            <a:ext cx="3073581" cy="803652"/>
            <a:chOff x="-4349" y="895"/>
            <a:chExt cx="2580" cy="1124"/>
          </a:xfrm>
          <a:solidFill>
            <a:srgbClr val="2B0B4B"/>
          </a:solidFill>
        </p:grpSpPr>
        <p:sp>
          <p:nvSpPr>
            <p:cNvPr id="33809" name="AutoShape 24"/>
            <p:cNvSpPr>
              <a:spLocks/>
            </p:cNvSpPr>
            <p:nvPr/>
          </p:nvSpPr>
          <p:spPr bwMode="auto">
            <a:xfrm>
              <a:off x="-4349" y="895"/>
              <a:ext cx="2580" cy="1124"/>
            </a:xfrm>
            <a:prstGeom prst="roundRect">
              <a:avLst>
                <a:gd name="adj" fmla="val 15000"/>
              </a:avLst>
            </a:prstGeom>
            <a:grpFill/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33810" name="Rectangle 25"/>
            <p:cNvSpPr>
              <a:spLocks/>
            </p:cNvSpPr>
            <p:nvPr/>
          </p:nvSpPr>
          <p:spPr bwMode="auto">
            <a:xfrm>
              <a:off x="-4301" y="1235"/>
              <a:ext cx="2447" cy="3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21" kern="0" dirty="0">
                  <a:solidFill>
                    <a:srgbClr val="FFFFFF"/>
                  </a:solidFill>
                  <a:latin typeface="Gill Sans"/>
                  <a:ea typeface="ヒラギノ角ゴ ProN W3"/>
                  <a:sym typeface="Gill Sans"/>
                </a:rPr>
                <a:t>Situational Analysis</a:t>
              </a:r>
            </a:p>
          </p:txBody>
        </p:sp>
      </p:grpSp>
      <p:sp>
        <p:nvSpPr>
          <p:cNvPr id="33" name="Rectangle 1"/>
          <p:cNvSpPr>
            <a:spLocks noGrp="1" noChangeArrowheads="1"/>
          </p:cNvSpPr>
          <p:nvPr>
            <p:ph type="title"/>
          </p:nvPr>
        </p:nvSpPr>
        <p:spPr>
          <a:xfrm>
            <a:off x="4841969" y="4324876"/>
            <a:ext cx="5959836" cy="1577477"/>
          </a:xfrm>
        </p:spPr>
        <p:txBody>
          <a:bodyPr/>
          <a:lstStyle/>
          <a:p>
            <a:pPr eaLnBrk="1" hangingPunct="1"/>
            <a:r>
              <a:rPr lang="en-US" sz="2000" dirty="0"/>
              <a:t>Key Content for a Territory or Branch Education and Professional Development Strategy – to be mirrored by training providers in their own individual business plans </a:t>
            </a:r>
          </a:p>
        </p:txBody>
      </p:sp>
      <p:grpSp>
        <p:nvGrpSpPr>
          <p:cNvPr id="37" name="Group 7"/>
          <p:cNvGrpSpPr>
            <a:grpSpLocks/>
          </p:cNvGrpSpPr>
          <p:nvPr/>
        </p:nvGrpSpPr>
        <p:grpSpPr bwMode="auto">
          <a:xfrm>
            <a:off x="2280788" y="3860255"/>
            <a:ext cx="1870421" cy="669600"/>
            <a:chOff x="0" y="0"/>
            <a:chExt cx="2768" cy="800"/>
          </a:xfrm>
        </p:grpSpPr>
        <p:sp>
          <p:nvSpPr>
            <p:cNvPr id="38" name="AutoShape 8"/>
            <p:cNvSpPr>
              <a:spLocks/>
            </p:cNvSpPr>
            <p:nvPr/>
          </p:nvSpPr>
          <p:spPr bwMode="auto">
            <a:xfrm>
              <a:off x="0" y="0"/>
              <a:ext cx="2768" cy="800"/>
            </a:xfrm>
            <a:prstGeom prst="roundRect">
              <a:avLst>
                <a:gd name="adj" fmla="val 15000"/>
              </a:avLst>
            </a:prstGeom>
            <a:solidFill>
              <a:srgbClr val="2B0B4B">
                <a:alpha val="49411"/>
              </a:srgbClr>
            </a:solidFill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39" name="Rectangle 9"/>
            <p:cNvSpPr>
              <a:spLocks/>
            </p:cNvSpPr>
            <p:nvPr/>
          </p:nvSpPr>
          <p:spPr bwMode="auto">
            <a:xfrm>
              <a:off x="104" y="200"/>
              <a:ext cx="2552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000000"/>
                  </a:solidFill>
                  <a:latin typeface="Gill Sans"/>
                  <a:ea typeface="ヒラギノ角ゴ ProN W3"/>
                  <a:sym typeface="Gill Sans"/>
                </a:rPr>
                <a:t>Reputation and Positioning </a:t>
              </a:r>
            </a:p>
          </p:txBody>
        </p:sp>
      </p:grpSp>
      <p:grpSp>
        <p:nvGrpSpPr>
          <p:cNvPr id="40" name="Group 7"/>
          <p:cNvGrpSpPr>
            <a:grpSpLocks/>
          </p:cNvGrpSpPr>
          <p:nvPr/>
        </p:nvGrpSpPr>
        <p:grpSpPr bwMode="auto">
          <a:xfrm>
            <a:off x="2293781" y="2805339"/>
            <a:ext cx="1844620" cy="669600"/>
            <a:chOff x="96" y="-2784"/>
            <a:chExt cx="2768" cy="800"/>
          </a:xfrm>
        </p:grpSpPr>
        <p:sp>
          <p:nvSpPr>
            <p:cNvPr id="41" name="AutoShape 8"/>
            <p:cNvSpPr>
              <a:spLocks/>
            </p:cNvSpPr>
            <p:nvPr/>
          </p:nvSpPr>
          <p:spPr bwMode="auto">
            <a:xfrm>
              <a:off x="96" y="-2784"/>
              <a:ext cx="2768" cy="800"/>
            </a:xfrm>
            <a:prstGeom prst="roundRect">
              <a:avLst>
                <a:gd name="adj" fmla="val 15000"/>
              </a:avLst>
            </a:prstGeom>
            <a:solidFill>
              <a:srgbClr val="2B0B4B">
                <a:alpha val="49411"/>
              </a:srgbClr>
            </a:solidFill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42" name="Rectangle 9"/>
            <p:cNvSpPr>
              <a:spLocks/>
            </p:cNvSpPr>
            <p:nvPr/>
          </p:nvSpPr>
          <p:spPr bwMode="auto">
            <a:xfrm>
              <a:off x="158" y="-2611"/>
              <a:ext cx="2552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000000"/>
                  </a:solidFill>
                  <a:latin typeface="Gill Sans"/>
                  <a:ea typeface="ヒラギノ角ゴ ProN W3"/>
                  <a:sym typeface="Gill Sans"/>
                </a:rPr>
                <a:t>Provider and Student situation </a:t>
              </a:r>
            </a:p>
          </p:txBody>
        </p:sp>
      </p:grpSp>
      <p:sp>
        <p:nvSpPr>
          <p:cNvPr id="47" name="AutoShape 26"/>
          <p:cNvSpPr>
            <a:spLocks/>
          </p:cNvSpPr>
          <p:nvPr/>
        </p:nvSpPr>
        <p:spPr bwMode="auto">
          <a:xfrm flipV="1">
            <a:off x="6368756" y="1192609"/>
            <a:ext cx="319146" cy="250398"/>
          </a:xfrm>
          <a:prstGeom prst="triangle">
            <a:avLst>
              <a:gd name="adj" fmla="val 50000"/>
            </a:avLst>
          </a:prstGeom>
          <a:solidFill>
            <a:srgbClr val="A27C4A"/>
          </a:solidFill>
          <a:ln>
            <a:noFill/>
          </a:ln>
          <a:extLst/>
        </p:spPr>
        <p:txBody>
          <a:bodyPr lIns="0" tIns="0" rIns="0" bIns="0"/>
          <a:lstStyle>
            <a:lvl1pPr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fontAlgn="base">
              <a:spcBef>
                <a:spcPct val="0"/>
              </a:spcBef>
              <a:spcAft>
                <a:spcPct val="0"/>
              </a:spcAft>
            </a:pPr>
            <a:endParaRPr lang="en-US" sz="2245" kern="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51" name="AutoShape 26"/>
          <p:cNvSpPr>
            <a:spLocks/>
          </p:cNvSpPr>
          <p:nvPr/>
        </p:nvSpPr>
        <p:spPr bwMode="auto">
          <a:xfrm rot="10800000">
            <a:off x="9201284" y="1157559"/>
            <a:ext cx="319146" cy="297640"/>
          </a:xfrm>
          <a:prstGeom prst="triangle">
            <a:avLst>
              <a:gd name="adj" fmla="val 50000"/>
            </a:avLst>
          </a:prstGeom>
          <a:solidFill>
            <a:srgbClr val="A27C4A"/>
          </a:solidFill>
          <a:ln>
            <a:noFill/>
          </a:ln>
          <a:extLst/>
        </p:spPr>
        <p:txBody>
          <a:bodyPr lIns="0" tIns="0" rIns="0" bIns="0"/>
          <a:lstStyle>
            <a:lvl1pPr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fontAlgn="base">
              <a:spcBef>
                <a:spcPct val="0"/>
              </a:spcBef>
              <a:spcAft>
                <a:spcPct val="0"/>
              </a:spcAft>
            </a:pPr>
            <a:endParaRPr lang="en-US" sz="2245" kern="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sp>
        <p:nvSpPr>
          <p:cNvPr id="52" name="AutoShape 26"/>
          <p:cNvSpPr>
            <a:spLocks/>
          </p:cNvSpPr>
          <p:nvPr/>
        </p:nvSpPr>
        <p:spPr bwMode="auto">
          <a:xfrm flipV="1">
            <a:off x="3073493" y="1174704"/>
            <a:ext cx="319146" cy="260182"/>
          </a:xfrm>
          <a:prstGeom prst="triangle">
            <a:avLst>
              <a:gd name="adj" fmla="val 50000"/>
            </a:avLst>
          </a:prstGeom>
          <a:solidFill>
            <a:srgbClr val="A27C4A"/>
          </a:solidFill>
          <a:ln>
            <a:noFill/>
          </a:ln>
          <a:extLst/>
        </p:spPr>
        <p:txBody>
          <a:bodyPr lIns="0" tIns="0" rIns="0" bIns="0"/>
          <a:lstStyle>
            <a:lvl1pPr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defTabSz="708025" eaLnBrk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70802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fontAlgn="base">
              <a:spcBef>
                <a:spcPct val="0"/>
              </a:spcBef>
              <a:spcAft>
                <a:spcPct val="0"/>
              </a:spcAft>
            </a:pPr>
            <a:endParaRPr lang="en-US" sz="2245" kern="0" dirty="0">
              <a:solidFill>
                <a:srgbClr val="000000"/>
              </a:solidFill>
              <a:latin typeface="Gill Sans"/>
              <a:ea typeface="ヒラギノ角ゴ ProN W3"/>
              <a:sym typeface="Gill Sans"/>
            </a:endParaRPr>
          </a:p>
        </p:txBody>
      </p:sp>
      <p:grpSp>
        <p:nvGrpSpPr>
          <p:cNvPr id="34" name="Group 23"/>
          <p:cNvGrpSpPr>
            <a:grpSpLocks/>
          </p:cNvGrpSpPr>
          <p:nvPr/>
        </p:nvGrpSpPr>
        <p:grpSpPr bwMode="auto">
          <a:xfrm>
            <a:off x="5054852" y="264449"/>
            <a:ext cx="2767035" cy="797217"/>
            <a:chOff x="-4724" y="203"/>
            <a:chExt cx="2374" cy="1115"/>
          </a:xfrm>
          <a:solidFill>
            <a:srgbClr val="2B0B4B"/>
          </a:solidFill>
        </p:grpSpPr>
        <p:sp>
          <p:nvSpPr>
            <p:cNvPr id="36" name="AutoShape 24"/>
            <p:cNvSpPr>
              <a:spLocks/>
            </p:cNvSpPr>
            <p:nvPr/>
          </p:nvSpPr>
          <p:spPr bwMode="auto">
            <a:xfrm>
              <a:off x="-4724" y="203"/>
              <a:ext cx="2374" cy="1115"/>
            </a:xfrm>
            <a:prstGeom prst="roundRect">
              <a:avLst>
                <a:gd name="adj" fmla="val 15000"/>
              </a:avLst>
            </a:prstGeom>
            <a:grpFill/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43" name="Rectangle 25"/>
            <p:cNvSpPr>
              <a:spLocks/>
            </p:cNvSpPr>
            <p:nvPr/>
          </p:nvSpPr>
          <p:spPr bwMode="auto">
            <a:xfrm>
              <a:off x="-4596" y="554"/>
              <a:ext cx="2192" cy="3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21" kern="0" dirty="0">
                  <a:solidFill>
                    <a:srgbClr val="FFFFFF"/>
                  </a:solidFill>
                  <a:latin typeface="Gill Sans"/>
                  <a:ea typeface="ヒラギノ角ゴ ProN W3"/>
                  <a:sym typeface="Gill Sans"/>
                </a:rPr>
                <a:t>Growth Areas </a:t>
              </a:r>
            </a:p>
          </p:txBody>
        </p:sp>
      </p:grpSp>
      <p:grpSp>
        <p:nvGrpSpPr>
          <p:cNvPr id="53" name="Group 23"/>
          <p:cNvGrpSpPr>
            <a:grpSpLocks/>
          </p:cNvGrpSpPr>
          <p:nvPr/>
        </p:nvGrpSpPr>
        <p:grpSpPr bwMode="auto">
          <a:xfrm>
            <a:off x="8102629" y="247927"/>
            <a:ext cx="2474122" cy="790068"/>
            <a:chOff x="-4420" y="1067"/>
            <a:chExt cx="1987" cy="1105"/>
          </a:xfrm>
          <a:solidFill>
            <a:srgbClr val="2B0B4B"/>
          </a:solidFill>
        </p:grpSpPr>
        <p:sp>
          <p:nvSpPr>
            <p:cNvPr id="54" name="AutoShape 24"/>
            <p:cNvSpPr>
              <a:spLocks/>
            </p:cNvSpPr>
            <p:nvPr/>
          </p:nvSpPr>
          <p:spPr bwMode="auto">
            <a:xfrm>
              <a:off x="-4420" y="1067"/>
              <a:ext cx="1987" cy="1105"/>
            </a:xfrm>
            <a:prstGeom prst="roundRect">
              <a:avLst>
                <a:gd name="adj" fmla="val 15000"/>
              </a:avLst>
            </a:prstGeom>
            <a:grpFill/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55" name="Rectangle 25"/>
            <p:cNvSpPr>
              <a:spLocks/>
            </p:cNvSpPr>
            <p:nvPr/>
          </p:nvSpPr>
          <p:spPr bwMode="auto">
            <a:xfrm>
              <a:off x="-4348" y="1403"/>
              <a:ext cx="1877" cy="3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21" kern="0" dirty="0">
                  <a:solidFill>
                    <a:srgbClr val="FFFFFF"/>
                  </a:solidFill>
                  <a:latin typeface="Gill Sans"/>
                  <a:ea typeface="ヒラギノ角ゴ ProN W3"/>
                  <a:sym typeface="Gill Sans"/>
                </a:rPr>
                <a:t>Action Plan </a:t>
              </a:r>
            </a:p>
          </p:txBody>
        </p:sp>
      </p:grpSp>
      <p:grpSp>
        <p:nvGrpSpPr>
          <p:cNvPr id="56" name="Group 7"/>
          <p:cNvGrpSpPr>
            <a:grpSpLocks/>
          </p:cNvGrpSpPr>
          <p:nvPr/>
        </p:nvGrpSpPr>
        <p:grpSpPr bwMode="auto">
          <a:xfrm>
            <a:off x="8223661" y="3632077"/>
            <a:ext cx="2171594" cy="683962"/>
            <a:chOff x="-52" y="-2"/>
            <a:chExt cx="2768" cy="800"/>
          </a:xfrm>
          <a:solidFill>
            <a:srgbClr val="2B0B4B"/>
          </a:solidFill>
        </p:grpSpPr>
        <p:sp>
          <p:nvSpPr>
            <p:cNvPr id="57" name="AutoShape 8"/>
            <p:cNvSpPr>
              <a:spLocks/>
            </p:cNvSpPr>
            <p:nvPr/>
          </p:nvSpPr>
          <p:spPr bwMode="auto">
            <a:xfrm>
              <a:off x="-52" y="-2"/>
              <a:ext cx="2768" cy="800"/>
            </a:xfrm>
            <a:prstGeom prst="roundRect">
              <a:avLst>
                <a:gd name="adj" fmla="val 15000"/>
              </a:avLst>
            </a:prstGeom>
            <a:grpFill/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58" name="Rectangle 9"/>
            <p:cNvSpPr>
              <a:spLocks/>
            </p:cNvSpPr>
            <p:nvPr/>
          </p:nvSpPr>
          <p:spPr bwMode="auto">
            <a:xfrm>
              <a:off x="104" y="200"/>
              <a:ext cx="2552" cy="3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FFFFFF"/>
                  </a:solidFill>
                  <a:latin typeface="Gill Sans"/>
                  <a:ea typeface="ヒラギノ角ゴ ProN W3"/>
                  <a:sym typeface="Gill Sans"/>
                </a:rPr>
                <a:t>Resource/Budget Plan</a:t>
              </a:r>
            </a:p>
          </p:txBody>
        </p:sp>
      </p:grpSp>
      <p:grpSp>
        <p:nvGrpSpPr>
          <p:cNvPr id="49" name="Group 7"/>
          <p:cNvGrpSpPr>
            <a:grpSpLocks/>
          </p:cNvGrpSpPr>
          <p:nvPr/>
        </p:nvGrpSpPr>
        <p:grpSpPr bwMode="auto">
          <a:xfrm>
            <a:off x="2279348" y="1638264"/>
            <a:ext cx="1871861" cy="818544"/>
            <a:chOff x="530" y="-272"/>
            <a:chExt cx="2768" cy="800"/>
          </a:xfrm>
        </p:grpSpPr>
        <p:sp>
          <p:nvSpPr>
            <p:cNvPr id="50" name="AutoShape 8"/>
            <p:cNvSpPr>
              <a:spLocks/>
            </p:cNvSpPr>
            <p:nvPr/>
          </p:nvSpPr>
          <p:spPr bwMode="auto">
            <a:xfrm>
              <a:off x="530" y="-272"/>
              <a:ext cx="2768" cy="800"/>
            </a:xfrm>
            <a:prstGeom prst="roundRect">
              <a:avLst>
                <a:gd name="adj" fmla="val 15000"/>
              </a:avLst>
            </a:prstGeom>
            <a:solidFill>
              <a:srgbClr val="2B0B4B">
                <a:alpha val="49411"/>
              </a:srgbClr>
            </a:solidFill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62" name="Rectangle 9"/>
            <p:cNvSpPr>
              <a:spLocks/>
            </p:cNvSpPr>
            <p:nvPr/>
          </p:nvSpPr>
          <p:spPr bwMode="auto">
            <a:xfrm>
              <a:off x="530" y="-74"/>
              <a:ext cx="2552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000000"/>
                  </a:solidFill>
                  <a:latin typeface="Gill Sans"/>
                  <a:ea typeface="ヒラギノ角ゴ ProN W3"/>
                  <a:sym typeface="Gill Sans"/>
                </a:rPr>
                <a:t>Key education needs and drivers </a:t>
              </a:r>
            </a:p>
          </p:txBody>
        </p:sp>
      </p:grpSp>
      <p:grpSp>
        <p:nvGrpSpPr>
          <p:cNvPr id="63" name="Group 7"/>
          <p:cNvGrpSpPr>
            <a:grpSpLocks/>
          </p:cNvGrpSpPr>
          <p:nvPr/>
        </p:nvGrpSpPr>
        <p:grpSpPr bwMode="auto">
          <a:xfrm>
            <a:off x="5519937" y="1626842"/>
            <a:ext cx="1944216" cy="669600"/>
            <a:chOff x="0" y="0"/>
            <a:chExt cx="2768" cy="800"/>
          </a:xfrm>
        </p:grpSpPr>
        <p:sp>
          <p:nvSpPr>
            <p:cNvPr id="64" name="AutoShape 8"/>
            <p:cNvSpPr>
              <a:spLocks/>
            </p:cNvSpPr>
            <p:nvPr/>
          </p:nvSpPr>
          <p:spPr bwMode="auto">
            <a:xfrm>
              <a:off x="0" y="0"/>
              <a:ext cx="2768" cy="800"/>
            </a:xfrm>
            <a:prstGeom prst="roundRect">
              <a:avLst>
                <a:gd name="adj" fmla="val 15000"/>
              </a:avLst>
            </a:prstGeom>
            <a:solidFill>
              <a:srgbClr val="2B0B4B">
                <a:alpha val="49411"/>
              </a:srgbClr>
            </a:solidFill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65" name="Rectangle 9"/>
            <p:cNvSpPr>
              <a:spLocks/>
            </p:cNvSpPr>
            <p:nvPr/>
          </p:nvSpPr>
          <p:spPr bwMode="auto">
            <a:xfrm>
              <a:off x="104" y="200"/>
              <a:ext cx="2552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000000"/>
                  </a:solidFill>
                  <a:latin typeface="Gill Sans"/>
                  <a:ea typeface="ヒラギノ角ゴ ProN W3"/>
                  <a:sym typeface="Gill Sans"/>
                </a:rPr>
                <a:t>Assessment of Growth areas </a:t>
              </a:r>
            </a:p>
          </p:txBody>
        </p:sp>
      </p:grpSp>
      <p:grpSp>
        <p:nvGrpSpPr>
          <p:cNvPr id="66" name="Group 7"/>
          <p:cNvGrpSpPr>
            <a:grpSpLocks/>
          </p:cNvGrpSpPr>
          <p:nvPr/>
        </p:nvGrpSpPr>
        <p:grpSpPr bwMode="auto">
          <a:xfrm>
            <a:off x="8192280" y="1516272"/>
            <a:ext cx="2171594" cy="815322"/>
            <a:chOff x="-320" y="-145"/>
            <a:chExt cx="2768" cy="800"/>
          </a:xfrm>
          <a:solidFill>
            <a:srgbClr val="2B0B4B"/>
          </a:solidFill>
        </p:grpSpPr>
        <p:sp>
          <p:nvSpPr>
            <p:cNvPr id="67" name="AutoShape 8"/>
            <p:cNvSpPr>
              <a:spLocks/>
            </p:cNvSpPr>
            <p:nvPr/>
          </p:nvSpPr>
          <p:spPr bwMode="auto">
            <a:xfrm>
              <a:off x="-320" y="-145"/>
              <a:ext cx="2768" cy="800"/>
            </a:xfrm>
            <a:prstGeom prst="roundRect">
              <a:avLst>
                <a:gd name="adj" fmla="val 15000"/>
              </a:avLst>
            </a:prstGeom>
            <a:grpFill/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68" name="Rectangle 9"/>
            <p:cNvSpPr>
              <a:spLocks/>
            </p:cNvSpPr>
            <p:nvPr/>
          </p:nvSpPr>
          <p:spPr bwMode="auto">
            <a:xfrm>
              <a:off x="-228" y="96"/>
              <a:ext cx="2552" cy="3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FFFFFF"/>
                  </a:solidFill>
                  <a:latin typeface="Gill Sans"/>
                  <a:ea typeface="ヒラギノ角ゴ ProN W3"/>
                  <a:sym typeface="Gill Sans"/>
                </a:rPr>
                <a:t>5 Ps Objectives </a:t>
              </a:r>
            </a:p>
          </p:txBody>
        </p:sp>
      </p:grpSp>
      <p:grpSp>
        <p:nvGrpSpPr>
          <p:cNvPr id="78" name="Group 7"/>
          <p:cNvGrpSpPr>
            <a:grpSpLocks/>
          </p:cNvGrpSpPr>
          <p:nvPr/>
        </p:nvGrpSpPr>
        <p:grpSpPr bwMode="auto">
          <a:xfrm>
            <a:off x="5509385" y="2604018"/>
            <a:ext cx="1944216" cy="669600"/>
            <a:chOff x="0" y="0"/>
            <a:chExt cx="2768" cy="800"/>
          </a:xfrm>
        </p:grpSpPr>
        <p:sp>
          <p:nvSpPr>
            <p:cNvPr id="79" name="AutoShape 8"/>
            <p:cNvSpPr>
              <a:spLocks/>
            </p:cNvSpPr>
            <p:nvPr/>
          </p:nvSpPr>
          <p:spPr bwMode="auto">
            <a:xfrm>
              <a:off x="0" y="0"/>
              <a:ext cx="2768" cy="800"/>
            </a:xfrm>
            <a:prstGeom prst="roundRect">
              <a:avLst>
                <a:gd name="adj" fmla="val 15000"/>
              </a:avLst>
            </a:prstGeom>
            <a:solidFill>
              <a:srgbClr val="2B0B4B">
                <a:alpha val="49411"/>
              </a:srgbClr>
            </a:solidFill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80" name="Rectangle 9"/>
            <p:cNvSpPr>
              <a:spLocks/>
            </p:cNvSpPr>
            <p:nvPr/>
          </p:nvSpPr>
          <p:spPr bwMode="auto">
            <a:xfrm>
              <a:off x="104" y="200"/>
              <a:ext cx="2552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000000"/>
                  </a:solidFill>
                  <a:latin typeface="Gill Sans"/>
                  <a:ea typeface="ヒラギノ角ゴ ProN W3"/>
                  <a:sym typeface="Gill Sans"/>
                </a:rPr>
                <a:t>5 Ps Analysis </a:t>
              </a:r>
            </a:p>
          </p:txBody>
        </p:sp>
      </p:grpSp>
      <p:grpSp>
        <p:nvGrpSpPr>
          <p:cNvPr id="84" name="Group 7"/>
          <p:cNvGrpSpPr>
            <a:grpSpLocks/>
          </p:cNvGrpSpPr>
          <p:nvPr/>
        </p:nvGrpSpPr>
        <p:grpSpPr bwMode="auto">
          <a:xfrm>
            <a:off x="8173980" y="2604018"/>
            <a:ext cx="2171594" cy="683962"/>
            <a:chOff x="0" y="0"/>
            <a:chExt cx="2768" cy="800"/>
          </a:xfrm>
          <a:solidFill>
            <a:srgbClr val="2B0B4B"/>
          </a:solidFill>
        </p:grpSpPr>
        <p:sp>
          <p:nvSpPr>
            <p:cNvPr id="85" name="AutoShape 8"/>
            <p:cNvSpPr>
              <a:spLocks/>
            </p:cNvSpPr>
            <p:nvPr/>
          </p:nvSpPr>
          <p:spPr bwMode="auto">
            <a:xfrm>
              <a:off x="0" y="0"/>
              <a:ext cx="2768" cy="800"/>
            </a:xfrm>
            <a:prstGeom prst="roundRect">
              <a:avLst>
                <a:gd name="adj" fmla="val 15000"/>
              </a:avLst>
            </a:prstGeom>
            <a:grpFill/>
            <a:ln w="25400">
              <a:solidFill>
                <a:srgbClr val="083065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endParaRPr lang="en-US" sz="2245" kern="0" dirty="0">
                <a:solidFill>
                  <a:srgbClr val="000000"/>
                </a:solidFill>
                <a:latin typeface="Gill Sans"/>
                <a:ea typeface="ヒラギノ角ゴ ProN W3"/>
                <a:sym typeface="Gill Sans"/>
              </a:endParaRPr>
            </a:p>
          </p:txBody>
        </p:sp>
        <p:sp>
          <p:nvSpPr>
            <p:cNvPr id="86" name="Rectangle 9"/>
            <p:cNvSpPr>
              <a:spLocks/>
            </p:cNvSpPr>
            <p:nvPr/>
          </p:nvSpPr>
          <p:spPr bwMode="auto">
            <a:xfrm>
              <a:off x="104" y="200"/>
              <a:ext cx="2552" cy="3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708025" eaLnBrk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70802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87" kern="0" dirty="0">
                  <a:solidFill>
                    <a:srgbClr val="FFFFFF"/>
                  </a:solidFill>
                  <a:latin typeface="Gill Sans"/>
                  <a:ea typeface="ヒラギノ角ゴ ProN W3"/>
                  <a:sym typeface="Gill Sans"/>
                </a:rPr>
                <a:t>5 Ps Delivery </a:t>
              </a:r>
            </a:p>
          </p:txBody>
        </p:sp>
      </p:grpSp>
      <p:sp>
        <p:nvSpPr>
          <p:cNvPr id="4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272465" y="6309321"/>
            <a:ext cx="395536" cy="292993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C48D93-4B05-4A9F-B8C5-DBF5E903704E}" type="slidenum">
              <a:rPr kumimoji="1" lang="zh-HK" altLang="en-US" sz="1800" kern="0">
                <a:solidFill>
                  <a:sysClr val="windowText" lastClr="000000"/>
                </a:solidFill>
                <a:latin typeface="Gill Sans"/>
                <a:sym typeface="Gill Sans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kumimoji="1" lang="zh-HK" altLang="en-US" sz="1800" kern="0" dirty="0">
              <a:solidFill>
                <a:sysClr val="windowText" lastClr="000000"/>
              </a:solidFill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2927910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Key Focus Area 3: Market Positioning and Profile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 bwMode="auto">
          <a:xfrm>
            <a:off x="725714" y="1194104"/>
            <a:ext cx="10972800" cy="413384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76198" lvl="0" indent="0"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The toolkit for delivery would contain -</a:t>
            </a:r>
          </a:p>
          <a:p>
            <a:pPr marL="457170" lvl="1" indent="0">
              <a:buNone/>
              <a:defRPr/>
            </a:pPr>
            <a:endParaRPr lang="en-US" altLang="en-US" sz="13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Brand recognition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A complementary </a:t>
            </a:r>
            <a:r>
              <a:rPr lang="en-US" altLang="en-US" sz="1900" dirty="0" err="1">
                <a:ea typeface="ＭＳ Ｐゴシック" panose="020B0600070205080204" pitchFamily="34" charset="-128"/>
              </a:rPr>
              <a:t>organisation</a:t>
            </a:r>
            <a:r>
              <a:rPr lang="en-US" altLang="en-US" sz="1900" dirty="0">
                <a:ea typeface="ＭＳ Ｐゴシック" panose="020B0600070205080204" pitchFamily="34" charset="-128"/>
              </a:rPr>
              <a:t> to CIPS, SAPICS etc. with our own USPs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Policy and thought partner presence alongside other bodies (e.g. working with TETA, SAQA)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Biannual National Conference (in partnership)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Use of Honorary Fellowships to draw in experts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Direct marketing and awareness raising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Targeted campaigns – SMEs, Bring a Friend, Referral marketing, post-school leavers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Advertorial space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Adding value to employers BEEE (Black Economic Employment) scorecards through our activities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Ministerial support and profile (to follow on after positioning via the above)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sz="1900" dirty="0"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endParaRPr lang="en-US" altLang="en-US" sz="1900" dirty="0"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endParaRPr lang="en-US" altLang="en-US" sz="19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51678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 bwMode="auto">
          <a:xfrm>
            <a:off x="1219200" y="2183193"/>
            <a:ext cx="10363200" cy="14689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dirty="0">
                <a:ea typeface="ＭＳ Ｐゴシック" pitchFamily="34" charset="-128"/>
              </a:rPr>
              <a:t>Background/Situational Analysis</a:t>
            </a:r>
            <a:br>
              <a:rPr lang="en-US" altLang="en-US" dirty="0">
                <a:ea typeface="ＭＳ Ｐゴシック" pitchFamily="34" charset="-128"/>
              </a:rPr>
            </a:br>
            <a:r>
              <a:rPr lang="en-US" altLang="en-US" dirty="0">
                <a:ea typeface="ＭＳ Ｐゴシック" pitchFamily="34" charset="-128"/>
              </a:rPr>
              <a:t>for CILT South Africa 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004121-B76F-41F3-9B2F-80475FDA6111}" type="slidenum">
              <a:rPr kumimoji="0" lang="en-US" alt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724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Key Focus Area 4: Capability &amp; Resource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411818"/>
            <a:ext cx="10972800" cy="413384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76198" lvl="0" indent="0"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The toolkit for delivery would </a:t>
            </a:r>
            <a:r>
              <a:rPr lang="en-US" sz="2000">
                <a:solidFill>
                  <a:prstClr val="black"/>
                </a:solidFill>
              </a:rPr>
              <a:t>contain –</a:t>
            </a:r>
          </a:p>
          <a:p>
            <a:pPr marL="76198" lvl="0" indent="0">
              <a:buNone/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Corporate sponsorship to enable enhanced activity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CILT International funding  support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Use of interns and in kind support to accelerate activity (e.g. CILT Mauritius model involving YPs)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Income stream to be generated to enable the creation of an administrative team through local charges and membership growth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>
                <a:ea typeface="ＭＳ Ｐゴシック" panose="020B0600070205080204" pitchFamily="34" charset="-128"/>
              </a:rPr>
              <a:t>Pump prime model to accelerate growth  – a need to fund to grow </a:t>
            </a:r>
          </a:p>
          <a:p>
            <a:pPr marL="0" indent="0">
              <a:buNone/>
              <a:defRPr/>
            </a:pPr>
            <a:endParaRPr lang="en-US" altLang="en-US" sz="19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b="1" dirty="0">
                <a:ea typeface="ＭＳ Ｐゴシック" panose="020B0600070205080204" pitchFamily="34" charset="-128"/>
              </a:rPr>
              <a:t>A key risk - Finite timeline – industry will overtake our space within the next 2 years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76405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ctrTitle"/>
          </p:nvPr>
        </p:nvSpPr>
        <p:spPr bwMode="auto">
          <a:xfrm>
            <a:off x="914400" y="2131485"/>
            <a:ext cx="10363200" cy="14689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Business Plan</a:t>
            </a:r>
          </a:p>
        </p:txBody>
      </p:sp>
    </p:spTree>
    <p:extLst>
      <p:ext uri="{BB962C8B-B14F-4D97-AF65-F5344CB8AC3E}">
        <p14:creationId xmlns:p14="http://schemas.microsoft.com/office/powerpoint/2010/main" val="30054140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609600" y="67733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Marketing Plan </a:t>
            </a:r>
            <a:r>
              <a:rPr lang="en-US" altLang="en-US" sz="2400" dirty="0">
                <a:solidFill>
                  <a:srgbClr val="FF0000"/>
                </a:solidFill>
                <a:ea typeface="ＭＳ Ｐゴシック" pitchFamily="34" charset="-128"/>
              </a:rPr>
              <a:t>(how CILTSA will present the organisation to potential members and corporates)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123952"/>
            <a:ext cx="10972800" cy="4525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>
                <a:ea typeface="ＭＳ Ｐゴシック" pitchFamily="34" charset="-128"/>
              </a:rPr>
              <a:t>Brochure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Corporate Membership brochure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Leveraging Databases – industry-relevant databases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Events – use every event to promote CILTSA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Website and social media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Other industry events – partnerships, co-badging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Service providers – co-marketing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Reaching out to universities and students at universities. 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Career days, school leaver</a:t>
            </a:r>
          </a:p>
          <a:p>
            <a:r>
              <a:rPr lang="en-US" altLang="en-US" sz="2000" dirty="0">
                <a:ea typeface="ＭＳ Ｐゴシック" pitchFamily="34" charset="-128"/>
              </a:rPr>
              <a:t>Media – statements, editorials, opinion pieces, thought leadership</a:t>
            </a:r>
          </a:p>
          <a:p>
            <a:pPr marL="0" indent="0">
              <a:buNone/>
            </a:pPr>
            <a:endParaRPr lang="en-US" alt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690909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Action Plan for 2018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9A0E7927-D03A-44EC-BE76-5D868B48C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048521"/>
              </p:ext>
            </p:extLst>
          </p:nvPr>
        </p:nvGraphicFramePr>
        <p:xfrm>
          <a:off x="762000" y="1316183"/>
          <a:ext cx="10820398" cy="3366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066">
                  <a:extLst>
                    <a:ext uri="{9D8B030D-6E8A-4147-A177-3AD203B41FA5}">
                      <a16:colId xmlns:a16="http://schemas.microsoft.com/office/drawing/2014/main" val="3801287468"/>
                    </a:ext>
                  </a:extLst>
                </a:gridCol>
                <a:gridCol w="1630980">
                  <a:extLst>
                    <a:ext uri="{9D8B030D-6E8A-4147-A177-3AD203B41FA5}">
                      <a16:colId xmlns:a16="http://schemas.microsoft.com/office/drawing/2014/main" val="1761243133"/>
                    </a:ext>
                  </a:extLst>
                </a:gridCol>
                <a:gridCol w="3180353">
                  <a:extLst>
                    <a:ext uri="{9D8B030D-6E8A-4147-A177-3AD203B41FA5}">
                      <a16:colId xmlns:a16="http://schemas.microsoft.com/office/drawing/2014/main" val="136141257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4074019753"/>
                    </a:ext>
                  </a:extLst>
                </a:gridCol>
                <a:gridCol w="530459">
                  <a:extLst>
                    <a:ext uri="{9D8B030D-6E8A-4147-A177-3AD203B41FA5}">
                      <a16:colId xmlns:a16="http://schemas.microsoft.com/office/drawing/2014/main" val="3143692518"/>
                    </a:ext>
                  </a:extLst>
                </a:gridCol>
                <a:gridCol w="566462">
                  <a:extLst>
                    <a:ext uri="{9D8B030D-6E8A-4147-A177-3AD203B41FA5}">
                      <a16:colId xmlns:a16="http://schemas.microsoft.com/office/drawing/2014/main" val="2421552619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1630046120"/>
                    </a:ext>
                  </a:extLst>
                </a:gridCol>
                <a:gridCol w="487254">
                  <a:extLst>
                    <a:ext uri="{9D8B030D-6E8A-4147-A177-3AD203B41FA5}">
                      <a16:colId xmlns:a16="http://schemas.microsoft.com/office/drawing/2014/main" val="1344775007"/>
                    </a:ext>
                  </a:extLst>
                </a:gridCol>
                <a:gridCol w="565262">
                  <a:extLst>
                    <a:ext uri="{9D8B030D-6E8A-4147-A177-3AD203B41FA5}">
                      <a16:colId xmlns:a16="http://schemas.microsoft.com/office/drawing/2014/main" val="3953226037"/>
                    </a:ext>
                  </a:extLst>
                </a:gridCol>
                <a:gridCol w="548461">
                  <a:extLst>
                    <a:ext uri="{9D8B030D-6E8A-4147-A177-3AD203B41FA5}">
                      <a16:colId xmlns:a16="http://schemas.microsoft.com/office/drawing/2014/main" val="1023549459"/>
                    </a:ext>
                  </a:extLst>
                </a:gridCol>
                <a:gridCol w="522058">
                  <a:extLst>
                    <a:ext uri="{9D8B030D-6E8A-4147-A177-3AD203B41FA5}">
                      <a16:colId xmlns:a16="http://schemas.microsoft.com/office/drawing/2014/main" val="1938079142"/>
                    </a:ext>
                  </a:extLst>
                </a:gridCol>
                <a:gridCol w="566462">
                  <a:extLst>
                    <a:ext uri="{9D8B030D-6E8A-4147-A177-3AD203B41FA5}">
                      <a16:colId xmlns:a16="http://schemas.microsoft.com/office/drawing/2014/main" val="2922172351"/>
                    </a:ext>
                  </a:extLst>
                </a:gridCol>
                <a:gridCol w="548461">
                  <a:extLst>
                    <a:ext uri="{9D8B030D-6E8A-4147-A177-3AD203B41FA5}">
                      <a16:colId xmlns:a16="http://schemas.microsoft.com/office/drawing/2014/main" val="279254991"/>
                    </a:ext>
                  </a:extLst>
                </a:gridCol>
              </a:tblGrid>
              <a:tr h="228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Key Focus Area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Action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Mar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Apr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May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Jun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Jul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Aug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Sep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Oct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Nov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800">
                          <a:effectLst/>
                        </a:rPr>
                        <a:t>Dec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0069056"/>
                  </a:ext>
                </a:extLst>
              </a:tr>
              <a:tr h="31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1.0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Membership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9130109"/>
                  </a:ext>
                </a:extLst>
              </a:tr>
              <a:tr h="627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1.1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Double Student membership numbers to 350 from 175 through accredited training providers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7531396"/>
                  </a:ext>
                </a:extLst>
              </a:tr>
              <a:tr h="31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1.2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Increase Corporate Membership to 50 (currently 30)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1176870"/>
                  </a:ext>
                </a:extLst>
              </a:tr>
              <a:tr h="627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1.3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Secure R75 000 from existing Corporate members for their annual Subscription Fees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618574"/>
                  </a:ext>
                </a:extLst>
              </a:tr>
              <a:tr h="627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2.0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Education and Training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Finalisation of accreditation of 2 more training providers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8872878"/>
                  </a:ext>
                </a:extLst>
              </a:tr>
              <a:tr h="627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3.0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Market Positioning and Profile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Host 4 x CILTSA Breakfast Events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X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X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6578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99252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Conclusion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solidFill>
                  <a:srgbClr val="FF0000"/>
                </a:solidFill>
                <a:ea typeface="ＭＳ Ｐゴシック" pitchFamily="34" charset="-128"/>
              </a:rPr>
              <a:t>Final statement from CILTSA – not available yet</a:t>
            </a:r>
          </a:p>
        </p:txBody>
      </p:sp>
    </p:spTree>
    <p:extLst>
      <p:ext uri="{BB962C8B-B14F-4D97-AF65-F5344CB8AC3E}">
        <p14:creationId xmlns:p14="http://schemas.microsoft.com/office/powerpoint/2010/main" val="379505059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L0806 CILT Development Boards V1.pdf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8238" t="23729" r="8748" b="26217"/>
          <a:stretch/>
        </p:blipFill>
        <p:spPr>
          <a:xfrm>
            <a:off x="0" y="-878770"/>
            <a:ext cx="12250716" cy="800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7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733"/>
            <a:ext cx="10972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Transportat</a:t>
            </a:r>
            <a:r>
              <a:rPr lang="en-US" dirty="0"/>
              <a:t> and Logistics in South Africa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940329"/>
            <a:ext cx="10972800" cy="41296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100" dirty="0">
                <a:ea typeface="ＭＳ Ｐゴシック" pitchFamily="34" charset="-128"/>
              </a:rPr>
              <a:t>Current Government priorities on procurement, logistics and SMMEs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Supply chain within government departments and their approach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Big challenges and gaps still in place such as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Professionalisation of the transport and logistics sector 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Leadership team  may lack strategic logistics experts 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Training, particularly vocational, has progressed but still gaps to be filled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Time lag in terms of approach with education in logistics and transport (15-20 years)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Gaps between knowledge and competence levels 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Not promoted actively as a career enough 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Removed from end markets </a:t>
            </a:r>
          </a:p>
          <a:p>
            <a:pPr lvl="1"/>
            <a:r>
              <a:rPr lang="en-US" altLang="en-US" sz="1700" dirty="0">
                <a:ea typeface="ＭＳ Ｐゴシック" pitchFamily="34" charset="-128"/>
              </a:rPr>
              <a:t>Urban planning and transport planning’s role in shaping and enabling logistics </a:t>
            </a:r>
          </a:p>
          <a:p>
            <a:pPr marL="457170" lvl="1" indent="0">
              <a:buNone/>
            </a:pPr>
            <a:endParaRPr lang="en-US" altLang="en-US" sz="1700" dirty="0">
              <a:solidFill>
                <a:srgbClr val="FF0000"/>
              </a:solidFill>
              <a:ea typeface="ＭＳ Ｐゴシック" pitchFamily="34" charset="-128"/>
            </a:endParaRPr>
          </a:p>
          <a:p>
            <a:endParaRPr lang="en-US" altLang="en-US" sz="2100" dirty="0">
              <a:ea typeface="ＭＳ Ｐゴシック" pitchFamily="34" charset="-128"/>
            </a:endParaRP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528A47-9351-48A3-A354-470832B4676B}" type="slidenum">
              <a:rPr kumimoji="0" lang="en-US" alt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8983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609600" y="67733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Challenges for the Transport and Logistics  Industry in South Africa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720852"/>
            <a:ext cx="10972800" cy="4525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100" dirty="0">
                <a:ea typeface="ＭＳ Ｐゴシック" pitchFamily="34" charset="-128"/>
              </a:rPr>
              <a:t>Institutional barriers to making major change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Government performance – leadership, championing and mobilisation skills missing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Capability to </a:t>
            </a:r>
            <a:r>
              <a:rPr lang="en-US" altLang="en-US" sz="2100" dirty="0" err="1">
                <a:ea typeface="ＭＳ Ｐゴシック" pitchFamily="34" charset="-128"/>
              </a:rPr>
              <a:t>organise</a:t>
            </a:r>
            <a:r>
              <a:rPr lang="en-US" altLang="en-US" sz="2100" dirty="0">
                <a:ea typeface="ＭＳ Ｐゴシック" pitchFamily="34" charset="-128"/>
              </a:rPr>
              <a:t> stakeholders and industry weakened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Disjointed and fragmented projects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Lacks single direction and policy certainty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Vacuum leads to silo and habitual behaviours within organizations and across themes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Integrated transport planning process and leadership missing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Innovation is frustrated as a result of the above </a:t>
            </a:r>
          </a:p>
          <a:p>
            <a:r>
              <a:rPr lang="en-US" altLang="en-US" sz="2100" dirty="0">
                <a:ea typeface="ＭＳ Ｐゴシック" pitchFamily="34" charset="-128"/>
              </a:rPr>
              <a:t>Technology uptake is too slow e.g. backfilling and common IT platforms  still missing </a:t>
            </a:r>
          </a:p>
          <a:p>
            <a:endParaRPr lang="en-US" altLang="en-US" sz="21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altLang="en-US" sz="2100" dirty="0">
              <a:ea typeface="ＭＳ Ｐゴシック" pitchFamily="34" charset="-128"/>
            </a:endParaRP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8D4E9E-8991-40DA-9057-737560EE8B6D}" type="slidenum">
              <a:rPr kumimoji="0" lang="en-US" alt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35093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 bwMode="auto">
          <a:xfrm>
            <a:off x="502823" y="166467"/>
            <a:ext cx="10998614" cy="110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170"/>
            <a:r>
              <a:rPr lang="en-GB" sz="3600" dirty="0">
                <a:solidFill>
                  <a:srgbClr val="A27C4A"/>
                </a:solidFill>
              </a:rPr>
              <a:t>Key Challenges for CILTSA as an organisation </a:t>
            </a:r>
            <a:endParaRPr lang="en-US" sz="3600" dirty="0">
              <a:solidFill>
                <a:srgbClr val="A27C4A"/>
              </a:solidFill>
            </a:endParaRPr>
          </a:p>
        </p:txBody>
      </p:sp>
      <p:sp>
        <p:nvSpPr>
          <p:cNvPr id="3" name="Footer Placeholder 4"/>
          <p:cNvSpPr txBox="1">
            <a:spLocks/>
          </p:cNvSpPr>
          <p:nvPr/>
        </p:nvSpPr>
        <p:spPr>
          <a:xfrm>
            <a:off x="2562225" y="4443415"/>
            <a:ext cx="5695559" cy="365125"/>
          </a:xfrm>
          <a:prstGeom prst="rect">
            <a:avLst/>
          </a:prstGeom>
        </p:spPr>
        <p:txBody>
          <a:bodyPr lIns="91434" tIns="45717" rIns="91434" bIns="45717" anchor="ctr"/>
          <a:lstStyle>
            <a:defPPr>
              <a:defRPr lang="en-US"/>
            </a:defPPr>
            <a:lvl1pPr marL="0" algn="l" defTabSz="457200" rtl="0" eaLnBrk="1" latinLnBrk="0" hangingPunct="1">
              <a:defRPr sz="3700" kern="1200">
                <a:solidFill>
                  <a:srgbClr val="A27C4A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ZA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2822" y="1324008"/>
            <a:ext cx="10998615" cy="50783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Loss of brand recognition </a:t>
            </a:r>
          </a:p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Dissatisfied members</a:t>
            </a:r>
          </a:p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CILT courses do not qualify for skills levy in its current form but capable of adaptation as part of QCTO work  (Learnership model) </a:t>
            </a:r>
          </a:p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Competing organisations – several ‘shouting louder’</a:t>
            </a:r>
          </a:p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Lack of financial resources generally</a:t>
            </a:r>
          </a:p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Financial position weak if Growth Plan not implemented </a:t>
            </a:r>
          </a:p>
          <a:p>
            <a:pPr marL="285750" indent="-285750">
              <a:buFontTx/>
              <a:buChar char="-"/>
            </a:pPr>
            <a:r>
              <a:rPr lang="en-ZA" sz="2800" dirty="0">
                <a:solidFill>
                  <a:srgbClr val="1D0D38"/>
                </a:solidFill>
              </a:rPr>
              <a:t>Weakened corporate partnerships (scale and relationship)</a:t>
            </a:r>
          </a:p>
          <a:p>
            <a:pPr marL="285750" indent="-285750">
              <a:buFontTx/>
              <a:buChar char="-"/>
            </a:pPr>
            <a:endParaRPr lang="en-ZA" sz="2800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>
              <a:solidFill>
                <a:srgbClr val="1D0D38"/>
              </a:solidFill>
            </a:endParaRPr>
          </a:p>
          <a:p>
            <a:pPr marL="285750" indent="-285750">
              <a:buFontTx/>
              <a:buChar char="-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236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609600" y="67733"/>
            <a:ext cx="10972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pitchFamily="34" charset="-128"/>
              </a:rPr>
              <a:t>CILT SA current state of play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028701"/>
            <a:ext cx="10972800" cy="4525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GB" altLang="en-US" sz="2100" dirty="0">
                <a:ea typeface="ＭＳ Ｐゴシック" pitchFamily="34" charset="-128"/>
              </a:rPr>
              <a:t>Key Achievements in 2017</a:t>
            </a:r>
          </a:p>
          <a:p>
            <a:r>
              <a:rPr lang="en-GB" altLang="en-US" sz="2100" dirty="0">
                <a:ea typeface="ＭＳ Ｐゴシック" pitchFamily="34" charset="-128"/>
              </a:rPr>
              <a:t>Funding secured from the Transport and Training Authority (TETA) to train 30 women in the International Certificate in Logistics and Transport</a:t>
            </a:r>
          </a:p>
          <a:p>
            <a:r>
              <a:rPr lang="en-GB" altLang="en-US" sz="2100" dirty="0">
                <a:ea typeface="ＭＳ Ｐゴシック" pitchFamily="34" charset="-128"/>
              </a:rPr>
              <a:t>Media Exposure: The Candidacy Programme was been publicised in a number of trade publications, including Logistics News,  Freight &amp; Trading Weekly,  Supply Chain Today and Transport World Africa.</a:t>
            </a:r>
          </a:p>
          <a:p>
            <a:r>
              <a:rPr lang="en-GB" altLang="en-US" sz="2100" dirty="0">
                <a:ea typeface="ＭＳ Ｐゴシック" pitchFamily="34" charset="-128"/>
              </a:rPr>
              <a:t>CILTSA Networking Breakfasts:  4 breakfasts on Trends in Logistics and Warehousing were successfully hosted in 3 Provinces – achieving a surplus.</a:t>
            </a:r>
          </a:p>
          <a:p>
            <a:r>
              <a:rPr lang="en-GB" altLang="en-US" sz="2100" dirty="0">
                <a:ea typeface="ＭＳ Ｐゴシック" pitchFamily="34" charset="-128"/>
              </a:rPr>
              <a:t>Training Providers: 3 CILT accredited training providers offer programmes (Commerce Edge and Harley Reed). IMM GSM scheduled to offer programmes from 29108</a:t>
            </a:r>
          </a:p>
          <a:p>
            <a:endParaRPr lang="en-US" altLang="en-US" sz="2100" dirty="0">
              <a:ea typeface="ＭＳ Ｐゴシック" pitchFamily="34" charset="-128"/>
            </a:endParaRP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246285"/>
            <a:ext cx="2844800" cy="47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990575" indent="-38099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523962" indent="-304792">
              <a:defRPr sz="4800">
                <a:solidFill>
                  <a:schemeClr val="tx1"/>
                </a:solidFill>
                <a:latin typeface="Arial" charset="0"/>
              </a:defRPr>
            </a:lvl3pPr>
            <a:lvl4pPr marL="2133547" indent="-304792">
              <a:defRPr sz="4800">
                <a:solidFill>
                  <a:schemeClr val="tx1"/>
                </a:solidFill>
                <a:latin typeface="Arial" charset="0"/>
              </a:defRPr>
            </a:lvl4pPr>
            <a:lvl5pPr marL="2743131" indent="-304792">
              <a:defRPr sz="4800">
                <a:solidFill>
                  <a:schemeClr val="tx1"/>
                </a:solidFill>
                <a:latin typeface="Arial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8D4E9E-8991-40DA-9057-737560EE8B6D}" type="slidenum">
              <a:rPr kumimoji="0" lang="en-US" altLang="en-US" sz="4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4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4268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22799"/>
              </p:ext>
            </p:extLst>
          </p:nvPr>
        </p:nvGraphicFramePr>
        <p:xfrm>
          <a:off x="1364343" y="100013"/>
          <a:ext cx="10958285" cy="561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4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1681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604A7B"/>
                          </a:solidFill>
                        </a:rPr>
                        <a:t>STRENGTHS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charter status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strong/outstanding members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cost headquarter office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are the only local learned society in both logistics and transport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have been around for many years as CILTSA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Comprehensive, quality-controlled programmes/courses</a:t>
                      </a:r>
                    </a:p>
                    <a:p>
                      <a:pPr marL="28575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Affiliated to the CILT International</a:t>
                      </a:r>
                    </a:p>
                    <a:p>
                      <a:pPr marL="28575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accredited providers already place with strategy for universities 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604A7B"/>
                          </a:solidFill>
                        </a:rPr>
                        <a:t>OPPORTUNITIES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Immature market needs logistics and transport guidance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Gaps in offer not covered by CIPS/SAPICS etc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Industry needs relevant skills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Large Southern Africa market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Involvement of educational institutes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Scholarships</a:t>
                      </a:r>
                      <a:endParaRPr lang="en-US" altLang="zh-TW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logo and re-branding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 influence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 career opportunities in supply chain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ZA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Relationship with WiLat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Willingness to work with CILT from TETA, SAQA  CHE/QCTO organisations 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SME and entrepreneur sector important to Govt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306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7030A0"/>
                          </a:solidFill>
                        </a:rPr>
                        <a:t>WEAKNESSES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Lack of membership information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Insufficient resources to do accreditation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Lack of financial resources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 do not yet have a visible presence</a:t>
                      </a:r>
                      <a:endParaRPr lang="en-US" altLang="zh-TW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longer term planning lacking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and web support not strong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7030A0"/>
                          </a:solidFill>
                        </a:rPr>
                        <a:t>THREATS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Reluctance of members to re-join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Lack of resources 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Representation  - membership and a ‘voice’ at policy level 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Dissatisfied members</a:t>
                      </a:r>
                      <a:endParaRPr lang="en-GB" altLang="zh-TW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similar and competitive institutions e.g. Supply Chain Council, CIPs, </a:t>
                      </a:r>
                      <a:endParaRPr lang="zh-TW" altLang="en-US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weakening of attractiveness of membership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GB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Industry make ‘take our space’ if we do not move quickly (2yr horizon)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flipH="1">
            <a:off x="0" y="318232"/>
            <a:ext cx="1018724" cy="200405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GB" sz="2800" b="1" dirty="0">
                <a:solidFill>
                  <a:srgbClr val="A27C4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SWOT</a:t>
            </a:r>
          </a:p>
          <a:p>
            <a:r>
              <a:rPr lang="en-GB" sz="2800" b="1" dirty="0">
                <a:solidFill>
                  <a:srgbClr val="A27C4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Analysis </a:t>
            </a:r>
          </a:p>
          <a:p>
            <a:r>
              <a:rPr lang="en-GB" sz="2800" b="1" dirty="0">
                <a:solidFill>
                  <a:srgbClr val="A27C4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for </a:t>
            </a:r>
          </a:p>
          <a:p>
            <a:r>
              <a:rPr lang="en-GB" sz="2800" b="1" dirty="0">
                <a:solidFill>
                  <a:srgbClr val="A27C4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  <a:sym typeface="Gill Sans" charset="0"/>
              </a:rPr>
              <a:t>CILTSA</a:t>
            </a:r>
          </a:p>
        </p:txBody>
      </p:sp>
    </p:spTree>
    <p:extLst>
      <p:ext uri="{BB962C8B-B14F-4D97-AF65-F5344CB8AC3E}">
        <p14:creationId xmlns:p14="http://schemas.microsoft.com/office/powerpoint/2010/main" val="2385749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0" y="1095933"/>
            <a:ext cx="11964473" cy="3110316"/>
          </a:xfrm>
        </p:spPr>
        <p:txBody>
          <a:bodyPr/>
          <a:lstStyle/>
          <a:p>
            <a:pPr algn="ctr"/>
            <a:r>
              <a:rPr lang="en-GB" sz="3600" b="1" dirty="0"/>
              <a:t>Our International Priorities for 2018 onwards</a:t>
            </a:r>
            <a:br>
              <a:rPr lang="en-GB" sz="3600" b="1" dirty="0"/>
            </a:br>
            <a:br>
              <a:rPr lang="en-GB" sz="3600" b="1" dirty="0"/>
            </a:br>
            <a:r>
              <a:rPr lang="en-GB" sz="3600" b="1" dirty="0"/>
              <a:t>CILT South Africa’s Business Plan is set in the context of the International Growth Strategy and the 5 year plan announced in Montreal in May 2016</a:t>
            </a:r>
          </a:p>
        </p:txBody>
      </p:sp>
    </p:spTree>
    <p:extLst>
      <p:ext uri="{BB962C8B-B14F-4D97-AF65-F5344CB8AC3E}">
        <p14:creationId xmlns:p14="http://schemas.microsoft.com/office/powerpoint/2010/main" val="28212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03323 CILT Brand Guidelines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8_03323 CILT Brand Guidelines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03323 CILT Brand Guidelines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 anchor="ctr">
        <a:normAutofit/>
      </a:bodyPr>
      <a:lstStyle>
        <a:defPPr>
          <a:defRPr sz="1400" b="1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  <a:sym typeface="Gill Sans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</TotalTime>
  <Words>2754</Words>
  <Application>Microsoft Office PowerPoint</Application>
  <PresentationFormat>Widescreen</PresentationFormat>
  <Paragraphs>475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35</vt:i4>
      </vt:variant>
    </vt:vector>
  </HeadingPairs>
  <TitlesOfParts>
    <vt:vector size="50" baseType="lpstr">
      <vt:lpstr>Microsoft YaHei</vt:lpstr>
      <vt:lpstr>MS PGothic</vt:lpstr>
      <vt:lpstr>PMingLiU</vt:lpstr>
      <vt:lpstr>Arial</vt:lpstr>
      <vt:lpstr>Calibri</vt:lpstr>
      <vt:lpstr>Gill Sans</vt:lpstr>
      <vt:lpstr>Times New Roman</vt:lpstr>
      <vt:lpstr>Verdana</vt:lpstr>
      <vt:lpstr>Wingdings</vt:lpstr>
      <vt:lpstr>ヒラギノ角ゴ ProN W3</vt:lpstr>
      <vt:lpstr>1_Office Theme</vt:lpstr>
      <vt:lpstr>1_03323 CILT Brand Guidelines_PPtemplate</vt:lpstr>
      <vt:lpstr>8_03323 CILT Brand Guidelines_PPtemplate</vt:lpstr>
      <vt:lpstr>03323 CILT Brand Guidelines_PPtemplate</vt:lpstr>
      <vt:lpstr>Theme1</vt:lpstr>
      <vt:lpstr>PowerPoint Presentation</vt:lpstr>
      <vt:lpstr>PowerPoint Presentation</vt:lpstr>
      <vt:lpstr>Background/Situational Analysis for CILT South Africa </vt:lpstr>
      <vt:lpstr>Transportat and Logistics in South Africa </vt:lpstr>
      <vt:lpstr>Challenges for the Transport and Logistics  Industry in South Africa</vt:lpstr>
      <vt:lpstr>PowerPoint Presentation</vt:lpstr>
      <vt:lpstr>CILT SA current state of play </vt:lpstr>
      <vt:lpstr>PowerPoint Presentation</vt:lpstr>
      <vt:lpstr>Our International Priorities for 2018 onwards  CILT South Africa’s Business Plan is set in the context of the International Growth Strategy and the 5 year plan announced in Montreal in May 2016</vt:lpstr>
      <vt:lpstr>PowerPoint Presentation</vt:lpstr>
      <vt:lpstr>CILT South Africa Vision</vt:lpstr>
      <vt:lpstr>CILT South Africa  Mission</vt:lpstr>
      <vt:lpstr>CILT South Africa Key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PILLAR NUMBER ONE: GROWTH 2018-2020 Priorities </vt:lpstr>
      <vt:lpstr>PILLAR NUMBER ONE: GROWTH 2018-2020 Priorities </vt:lpstr>
      <vt:lpstr>PILLAR NUMBER ONE: GROWTH 2018-2020 Priorities </vt:lpstr>
      <vt:lpstr>PILLAR NUMBER TWO: CAPABILITY 2018-2020 Priorities </vt:lpstr>
      <vt:lpstr>PILLAR NUMBER THREE: GOVERNANCE  2018-2020 Priorities </vt:lpstr>
      <vt:lpstr>In summary – our CILT SA priorities are…. </vt:lpstr>
      <vt:lpstr>Key Focus Area 1: Membership</vt:lpstr>
      <vt:lpstr>Key Focus Area 2: Education &amp; Training</vt:lpstr>
      <vt:lpstr>Key Content for a Territory or Branch Education and Professional Development Strategy – to be mirrored by training providers in their own individual business plans </vt:lpstr>
      <vt:lpstr>Key Focus Area 3: Market Positioning and Profile </vt:lpstr>
      <vt:lpstr>Key Focus Area 4: Capability &amp; Resource</vt:lpstr>
      <vt:lpstr>Business Plan</vt:lpstr>
      <vt:lpstr>Marketing Plan (how CILTSA will present the organisation to potential members and corporates) </vt:lpstr>
      <vt:lpstr>Action Plan for 2018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Newton</dc:creator>
  <cp:lastModifiedBy>Catherine Larkin</cp:lastModifiedBy>
  <cp:revision>82</cp:revision>
  <dcterms:created xsi:type="dcterms:W3CDTF">2016-05-02T10:52:38Z</dcterms:created>
  <dcterms:modified xsi:type="dcterms:W3CDTF">2018-03-10T05:49:47Z</dcterms:modified>
</cp:coreProperties>
</file>