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332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28758" y="0"/>
            <a:ext cx="5115241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48055" y="509016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8055" y="6347459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528" y="0"/>
            <a:ext cx="1011936" cy="5090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6691" y="765124"/>
            <a:ext cx="8230616" cy="911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0A4A"/>
                </a:solidFill>
                <a:latin typeface="Arial"/>
                <a:cs typeface="Arial"/>
              </a:defRPr>
            </a:lvl1pPr>
          </a:lstStyle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A17B4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0A4A"/>
                </a:solidFill>
                <a:latin typeface="Arial"/>
                <a:cs typeface="Arial"/>
              </a:defRPr>
            </a:lvl1pPr>
          </a:lstStyle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A17B4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0A4A"/>
                </a:solidFill>
                <a:latin typeface="Arial"/>
                <a:cs typeface="Arial"/>
              </a:defRPr>
            </a:lvl1pPr>
          </a:lstStyle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28758" y="0"/>
            <a:ext cx="5115241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48055" y="509016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8055" y="6347459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528" y="0"/>
            <a:ext cx="1011936" cy="5090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A17B4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0A4A"/>
                </a:solidFill>
                <a:latin typeface="Arial"/>
                <a:cs typeface="Arial"/>
              </a:defRPr>
            </a:lvl1pPr>
          </a:lstStyle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0A4A"/>
                </a:solidFill>
                <a:latin typeface="Arial"/>
                <a:cs typeface="Arial"/>
              </a:defRPr>
            </a:lvl1pPr>
          </a:lstStyle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28758" y="0"/>
            <a:ext cx="5115241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48055" y="509016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57525" y="438658"/>
            <a:ext cx="2754629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A17B4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1482" y="2091308"/>
            <a:ext cx="8381034" cy="3227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3791" y="6442834"/>
            <a:ext cx="215900" cy="1924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2B0A4A"/>
                </a:solidFill>
                <a:latin typeface="Arial"/>
                <a:cs typeface="Arial"/>
              </a:defRPr>
            </a:lvl1pPr>
          </a:lstStyle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ltsl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ltsl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ltsl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ltsl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ltsl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ltsl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ltsl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ltsl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admin@ciltsl.com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ltsl.com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ltsl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ltsl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ltsl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ltsl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ltsl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ltsl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ltsl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ltsl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6691" y="765124"/>
            <a:ext cx="2361565" cy="911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900" dirty="0">
                <a:solidFill>
                  <a:srgbClr val="FFFFFF"/>
                </a:solidFill>
                <a:latin typeface="Arial"/>
                <a:cs typeface="Arial"/>
              </a:rPr>
              <a:t>Business</a:t>
            </a:r>
            <a:r>
              <a:rPr sz="29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dirty="0">
                <a:solidFill>
                  <a:srgbClr val="FFFFFF"/>
                </a:solidFill>
                <a:latin typeface="Arial"/>
                <a:cs typeface="Arial"/>
              </a:rPr>
              <a:t>Plan  </a:t>
            </a:r>
            <a:r>
              <a:rPr sz="2900" spc="5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lang="en-US" sz="2900" spc="5" dirty="0" smtClean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29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9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spc="5" dirty="0">
                <a:solidFill>
                  <a:srgbClr val="FFFFFF"/>
                </a:solidFill>
                <a:latin typeface="Arial"/>
                <a:cs typeface="Arial"/>
              </a:rPr>
              <a:t>2020</a:t>
            </a:r>
            <a:endParaRPr sz="29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55026" y="6450679"/>
            <a:ext cx="85153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www.ciltsl.com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6691" y="4121607"/>
            <a:ext cx="169862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CILT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Sri</a:t>
            </a: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Lanka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347459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528" y="0"/>
            <a:ext cx="1011936" cy="509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3222" y="708405"/>
            <a:ext cx="6577178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5" dirty="0">
                <a:solidFill>
                  <a:srgbClr val="2B0A4A"/>
                </a:solidFill>
                <a:latin typeface="Arial"/>
                <a:cs typeface="Arial"/>
              </a:rPr>
              <a:t>CILT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Sri Lanka Marketing</a:t>
            </a:r>
            <a:r>
              <a:rPr sz="2800" spc="40" dirty="0">
                <a:solidFill>
                  <a:srgbClr val="2B0A4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Plan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7791957" y="6452587"/>
            <a:ext cx="93789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www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il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ts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.com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3222" y="1580231"/>
            <a:ext cx="8558378" cy="4106124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92405" indent="-179705">
              <a:lnSpc>
                <a:spcPct val="100000"/>
              </a:lnSpc>
              <a:spcBef>
                <a:spcPts val="575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z="2000" dirty="0">
                <a:latin typeface="Arial"/>
                <a:cs typeface="Arial"/>
              </a:rPr>
              <a:t>Advertising:</a:t>
            </a:r>
          </a:p>
          <a:p>
            <a:pPr marL="698500" lvl="1" indent="-228600">
              <a:lnSpc>
                <a:spcPct val="100000"/>
              </a:lnSpc>
              <a:spcBef>
                <a:spcPts val="480"/>
              </a:spcBef>
              <a:buClr>
                <a:srgbClr val="6F2F9F"/>
              </a:buClr>
              <a:buChar char="•"/>
              <a:tabLst>
                <a:tab pos="698500" algn="l"/>
                <a:tab pos="699135" algn="l"/>
              </a:tabLst>
            </a:pPr>
            <a:r>
              <a:rPr sz="2000" spc="-25" dirty="0">
                <a:latin typeface="Arial"/>
                <a:cs typeface="Arial"/>
              </a:rPr>
              <a:t>Targeting </a:t>
            </a:r>
            <a:r>
              <a:rPr sz="2000" dirty="0">
                <a:latin typeface="Arial"/>
                <a:cs typeface="Arial"/>
              </a:rPr>
              <a:t>general public (electronic and print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media)</a:t>
            </a:r>
          </a:p>
          <a:p>
            <a:pPr marL="698500" lvl="1" indent="-228600">
              <a:lnSpc>
                <a:spcPct val="100000"/>
              </a:lnSpc>
              <a:spcBef>
                <a:spcPts val="484"/>
              </a:spcBef>
              <a:buClr>
                <a:srgbClr val="6F2F9F"/>
              </a:buClr>
              <a:buChar char="•"/>
              <a:tabLst>
                <a:tab pos="698500" algn="l"/>
                <a:tab pos="699135" algn="l"/>
              </a:tabLst>
            </a:pPr>
            <a:r>
              <a:rPr sz="2000" spc="-25" dirty="0">
                <a:latin typeface="Arial"/>
                <a:cs typeface="Arial"/>
              </a:rPr>
              <a:t>Targeting </a:t>
            </a:r>
            <a:r>
              <a:rPr sz="2000" dirty="0">
                <a:latin typeface="Arial"/>
                <a:cs typeface="Arial"/>
              </a:rPr>
              <a:t>specific audiences (presentations, guest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lectures)</a:t>
            </a:r>
          </a:p>
          <a:p>
            <a:pPr marL="698500" lvl="1" indent="-228600">
              <a:lnSpc>
                <a:spcPct val="100000"/>
              </a:lnSpc>
              <a:spcBef>
                <a:spcPts val="480"/>
              </a:spcBef>
              <a:buClr>
                <a:srgbClr val="6F2F9F"/>
              </a:buClr>
              <a:buChar char="•"/>
              <a:tabLst>
                <a:tab pos="698500" algn="l"/>
                <a:tab pos="699135" algn="l"/>
              </a:tabLst>
            </a:pPr>
            <a:r>
              <a:rPr sz="2000" dirty="0">
                <a:latin typeface="Arial"/>
                <a:cs typeface="Arial"/>
              </a:rPr>
              <a:t>Social media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campaigns</a:t>
            </a:r>
          </a:p>
          <a:p>
            <a:pPr marL="192405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z="2000" dirty="0">
                <a:latin typeface="Arial"/>
                <a:cs typeface="Arial"/>
              </a:rPr>
              <a:t>Brand awareness: publish articles and news in magazines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</a:p>
          <a:p>
            <a:pPr marL="192405">
              <a:lnSpc>
                <a:spcPct val="100000"/>
              </a:lnSpc>
            </a:pPr>
            <a:r>
              <a:rPr lang="en-US" sz="2000" dirty="0" smtClean="0">
                <a:latin typeface="Arial"/>
                <a:cs typeface="Arial"/>
              </a:rPr>
              <a:t>N</a:t>
            </a:r>
            <a:r>
              <a:rPr sz="2000" dirty="0" smtClean="0">
                <a:latin typeface="Arial"/>
                <a:cs typeface="Arial"/>
              </a:rPr>
              <a:t>ewsletter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-</a:t>
            </a:r>
            <a:r>
              <a:rPr lang="en-US" sz="2000" dirty="0" smtClean="0">
                <a:latin typeface="Arial"/>
                <a:cs typeface="Arial"/>
              </a:rPr>
              <a:t> minimum 3 per month</a:t>
            </a:r>
            <a:endParaRPr sz="2000" dirty="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z="2000" dirty="0">
                <a:latin typeface="Arial"/>
                <a:cs typeface="Arial"/>
              </a:rPr>
              <a:t>Mark a presence at </a:t>
            </a:r>
            <a:r>
              <a:rPr lang="en-US" sz="2000" dirty="0" smtClean="0">
                <a:latin typeface="Arial"/>
                <a:cs typeface="Arial"/>
              </a:rPr>
              <a:t>conferences, </a:t>
            </a:r>
            <a:r>
              <a:rPr sz="2000" dirty="0" smtClean="0">
                <a:latin typeface="Arial"/>
                <a:cs typeface="Arial"/>
              </a:rPr>
              <a:t>industry </a:t>
            </a:r>
            <a:r>
              <a:rPr sz="2000" dirty="0">
                <a:latin typeface="Arial"/>
                <a:cs typeface="Arial"/>
              </a:rPr>
              <a:t>and education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exhibitions</a:t>
            </a:r>
          </a:p>
          <a:p>
            <a:pPr marL="192405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lang="en-US" sz="2000" dirty="0" smtClean="0">
                <a:latin typeface="Arial"/>
                <a:cs typeface="Arial"/>
              </a:rPr>
              <a:t>Conduct Road shows in companies and in universities - 6 per annum</a:t>
            </a:r>
          </a:p>
          <a:p>
            <a:pPr marL="192405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z="2000" dirty="0" smtClean="0">
                <a:latin typeface="Arial"/>
                <a:cs typeface="Arial"/>
              </a:rPr>
              <a:t>Create </a:t>
            </a:r>
            <a:r>
              <a:rPr sz="2000" dirty="0">
                <a:latin typeface="Arial"/>
                <a:cs typeface="Arial"/>
              </a:rPr>
              <a:t>awareness at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scho</a:t>
            </a:r>
            <a:r>
              <a:rPr lang="en-US" sz="2000" dirty="0" smtClean="0">
                <a:latin typeface="Arial"/>
                <a:cs typeface="Arial"/>
              </a:rPr>
              <a:t>ols </a:t>
            </a:r>
            <a:r>
              <a:rPr lang="mr-IN" sz="2000" dirty="0" smtClean="0">
                <a:latin typeface="Arial"/>
                <a:cs typeface="Arial"/>
              </a:rPr>
              <a:t>–</a:t>
            </a:r>
            <a:r>
              <a:rPr lang="en-US" sz="2000" dirty="0" smtClean="0">
                <a:latin typeface="Arial"/>
                <a:cs typeface="Arial"/>
              </a:rPr>
              <a:t> 2 per annum</a:t>
            </a:r>
          </a:p>
          <a:p>
            <a:pPr marL="192405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347459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528" y="0"/>
            <a:ext cx="1011936" cy="509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3222" y="708405"/>
            <a:ext cx="6500978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5" dirty="0">
                <a:solidFill>
                  <a:srgbClr val="2B0A4A"/>
                </a:solidFill>
                <a:latin typeface="Arial"/>
                <a:cs typeface="Arial"/>
              </a:rPr>
              <a:t>CILT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Sri Lanka Operational</a:t>
            </a:r>
            <a:r>
              <a:rPr sz="2800" spc="45" dirty="0">
                <a:solidFill>
                  <a:srgbClr val="2B0A4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Plan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7791957" y="6452587"/>
            <a:ext cx="93789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www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il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ts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.com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3222" y="2091308"/>
            <a:ext cx="7853045" cy="37067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sz="2000" dirty="0">
                <a:latin typeface="Arial"/>
                <a:cs typeface="Arial"/>
              </a:rPr>
              <a:t>Elevate the position of Secretary-General by creating a new</a:t>
            </a:r>
            <a:r>
              <a:rPr sz="2000" spc="-1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position  of Chief Executive </a:t>
            </a:r>
            <a:r>
              <a:rPr sz="2000" spc="-5" dirty="0">
                <a:latin typeface="Arial"/>
                <a:cs typeface="Arial"/>
              </a:rPr>
              <a:t>Officer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(CEO</a:t>
            </a:r>
            <a:r>
              <a:rPr sz="2000" dirty="0" smtClean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sz="2000" dirty="0">
                <a:latin typeface="Arial"/>
                <a:cs typeface="Arial"/>
              </a:rPr>
              <a:t>Recruit a CEO </a:t>
            </a:r>
            <a:r>
              <a:rPr sz="2000" spc="-5" dirty="0">
                <a:latin typeface="Arial"/>
                <a:cs typeface="Arial"/>
              </a:rPr>
              <a:t>to drive </a:t>
            </a:r>
            <a:r>
              <a:rPr sz="2000" dirty="0">
                <a:latin typeface="Arial"/>
                <a:cs typeface="Arial"/>
              </a:rPr>
              <a:t>the organization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forward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mr-IN" sz="2000" dirty="0">
                <a:latin typeface="Arial"/>
                <a:cs typeface="Arial"/>
              </a:rPr>
              <a:t>–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i="1" dirty="0">
                <a:latin typeface="Arial"/>
                <a:cs typeface="Arial"/>
              </a:rPr>
              <a:t>Already recruited</a:t>
            </a:r>
            <a:endParaRPr lang="en-US" sz="2000" i="1" dirty="0" smtClean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lang="en-US" sz="2000" dirty="0" smtClean="0">
                <a:latin typeface="Arial"/>
                <a:cs typeface="Arial"/>
              </a:rPr>
              <a:t>Strengthen the secretariat by recruiting an assistant to support in membership development </a:t>
            </a:r>
            <a:r>
              <a:rPr lang="mr-IN" sz="2000" dirty="0" smtClean="0">
                <a:latin typeface="Arial"/>
                <a:cs typeface="Arial"/>
              </a:rPr>
              <a:t>–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i="1" dirty="0" smtClean="0">
                <a:latin typeface="Arial"/>
                <a:cs typeface="Arial"/>
              </a:rPr>
              <a:t>Already recruited </a:t>
            </a: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lang="en-US" sz="2000" dirty="0" smtClean="0">
                <a:latin typeface="Arial"/>
                <a:cs typeface="Arial"/>
              </a:rPr>
              <a:t>Membership database to be revamped </a:t>
            </a:r>
            <a:r>
              <a:rPr lang="mr-IN" sz="2000" dirty="0" smtClean="0">
                <a:latin typeface="Arial"/>
                <a:cs typeface="Arial"/>
              </a:rPr>
              <a:t>–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i="1" dirty="0" smtClean="0">
                <a:latin typeface="Arial"/>
                <a:cs typeface="Arial"/>
              </a:rPr>
              <a:t>WIP. Data validation to be completed by end January 2019</a:t>
            </a: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lang="en-US" sz="2000" dirty="0" smtClean="0">
                <a:latin typeface="Arial"/>
                <a:cs typeface="Arial"/>
              </a:rPr>
              <a:t>Outsource specific activities </a:t>
            </a:r>
            <a:r>
              <a:rPr lang="mr-IN" sz="2000" dirty="0" smtClean="0">
                <a:latin typeface="Arial"/>
                <a:cs typeface="Arial"/>
              </a:rPr>
              <a:t>–</a:t>
            </a:r>
            <a:r>
              <a:rPr lang="en-US" sz="2000" dirty="0" smtClean="0">
                <a:latin typeface="Arial"/>
                <a:cs typeface="Arial"/>
              </a:rPr>
              <a:t> For CILT Awards Event, Website content management, PR </a:t>
            </a:r>
            <a:r>
              <a:rPr lang="mr-IN" sz="2000" dirty="0" smtClean="0">
                <a:latin typeface="Arial"/>
                <a:cs typeface="Arial"/>
              </a:rPr>
              <a:t>–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i="1" dirty="0" smtClean="0">
                <a:latin typeface="Arial"/>
                <a:cs typeface="Arial"/>
              </a:rPr>
              <a:t>Already planned</a:t>
            </a:r>
            <a:endParaRPr sz="2000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347459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528" y="0"/>
            <a:ext cx="1011936" cy="509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3222" y="708405"/>
            <a:ext cx="7643978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5" dirty="0">
                <a:solidFill>
                  <a:srgbClr val="2B0A4A"/>
                </a:solidFill>
                <a:latin typeface="Arial"/>
                <a:cs typeface="Arial"/>
              </a:rPr>
              <a:t>CILT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Sri Lanka </a:t>
            </a:r>
            <a:r>
              <a:rPr sz="2800" spc="-50" dirty="0">
                <a:solidFill>
                  <a:srgbClr val="2B0A4A"/>
                </a:solidFill>
                <a:latin typeface="Arial"/>
                <a:cs typeface="Arial"/>
              </a:rPr>
              <a:t>Targets </a:t>
            </a:r>
            <a:r>
              <a:rPr sz="2800" dirty="0">
                <a:solidFill>
                  <a:srgbClr val="2B0A4A"/>
                </a:solidFill>
                <a:latin typeface="Arial"/>
                <a:cs typeface="Arial"/>
              </a:rPr>
              <a:t>from</a:t>
            </a:r>
            <a:r>
              <a:rPr sz="2800" spc="105" dirty="0">
                <a:solidFill>
                  <a:srgbClr val="2B0A4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Memberships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7791957" y="6452587"/>
            <a:ext cx="93789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www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il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ts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.com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851406"/>
            <a:ext cx="6093460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2405" indent="-179705">
              <a:lnSpc>
                <a:spcPct val="100000"/>
              </a:lnSpc>
              <a:spcBef>
                <a:spcPts val="105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z="2400" dirty="0">
                <a:latin typeface="Arial"/>
                <a:cs typeface="Arial"/>
              </a:rPr>
              <a:t>The membership </a:t>
            </a:r>
            <a:r>
              <a:rPr sz="2400" spc="5" dirty="0">
                <a:latin typeface="Arial"/>
                <a:cs typeface="Arial"/>
              </a:rPr>
              <a:t>growth </a:t>
            </a:r>
            <a:r>
              <a:rPr sz="2400" dirty="0">
                <a:latin typeface="Arial"/>
                <a:cs typeface="Arial"/>
              </a:rPr>
              <a:t>plan is as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follows: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35940" y="4206621"/>
            <a:ext cx="61633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100"/>
              </a:spcBef>
              <a:buClr>
                <a:srgbClr val="6F2F9F"/>
              </a:buClr>
              <a:buChar char="•"/>
              <a:tabLst>
                <a:tab pos="185420" algn="l"/>
              </a:tabLst>
            </a:pPr>
            <a:r>
              <a:rPr sz="2000" dirty="0">
                <a:latin typeface="Arial"/>
                <a:cs typeface="Arial"/>
              </a:rPr>
              <a:t>Expected revenue is LKR </a:t>
            </a:r>
            <a:r>
              <a:rPr sz="2000" spc="-5" dirty="0">
                <a:latin typeface="Arial"/>
                <a:cs typeface="Arial"/>
              </a:rPr>
              <a:t>2,000,000/- </a:t>
            </a:r>
            <a:r>
              <a:rPr sz="2000" dirty="0">
                <a:latin typeface="Arial"/>
                <a:cs typeface="Arial"/>
              </a:rPr>
              <a:t>for FY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201</a:t>
            </a:r>
            <a:r>
              <a:rPr lang="en-US" sz="2000" dirty="0" smtClean="0">
                <a:latin typeface="Arial"/>
                <a:cs typeface="Arial"/>
              </a:rPr>
              <a:t>8</a:t>
            </a:r>
            <a:r>
              <a:rPr sz="2000" dirty="0" smtClean="0">
                <a:latin typeface="Arial"/>
                <a:cs typeface="Arial"/>
              </a:rPr>
              <a:t>/1</a:t>
            </a:r>
            <a:r>
              <a:rPr lang="en-US" sz="2000" dirty="0" smtClean="0">
                <a:latin typeface="Arial"/>
                <a:cs typeface="Arial"/>
              </a:rPr>
              <a:t>9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6400" y="2590800"/>
            <a:ext cx="41292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lain" startAt="2018"/>
            </a:pPr>
            <a:r>
              <a:rPr lang="en-US" sz="2400" dirty="0" smtClean="0"/>
              <a:t> - </a:t>
            </a:r>
            <a:r>
              <a:rPr lang="en-US" sz="2400" dirty="0" smtClean="0"/>
              <a:t>500 </a:t>
            </a:r>
            <a:r>
              <a:rPr lang="en-US" sz="2400" dirty="0" smtClean="0"/>
              <a:t>fully paid members</a:t>
            </a:r>
          </a:p>
          <a:p>
            <a:pPr marL="342900" indent="-342900">
              <a:buAutoNum type="arabicPlain" startAt="2018"/>
            </a:pPr>
            <a:r>
              <a:rPr lang="en-US" sz="2400" dirty="0" smtClean="0"/>
              <a:t> -  </a:t>
            </a:r>
            <a:r>
              <a:rPr lang="en-US" sz="2400" dirty="0" smtClean="0"/>
              <a:t>800 </a:t>
            </a:r>
            <a:r>
              <a:rPr lang="en-US" sz="2400" dirty="0" smtClean="0"/>
              <a:t>fully paid  </a:t>
            </a:r>
            <a:r>
              <a:rPr lang="en-US" sz="2400" dirty="0" smtClean="0"/>
              <a:t>members</a:t>
            </a:r>
          </a:p>
          <a:p>
            <a:pPr marL="342900" indent="-342900">
              <a:buAutoNum type="arabicPlain" startAt="2018"/>
            </a:pPr>
            <a:r>
              <a:rPr lang="en-US" sz="2400" dirty="0" smtClean="0"/>
              <a:t> </a:t>
            </a:r>
            <a:r>
              <a:rPr lang="en-US" sz="2400" dirty="0" smtClean="0"/>
              <a:t>- 1000 fully paid members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347459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528" y="0"/>
            <a:ext cx="1011936" cy="509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3222" y="708405"/>
            <a:ext cx="7796378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5" dirty="0">
                <a:solidFill>
                  <a:srgbClr val="2B0A4A"/>
                </a:solidFill>
                <a:latin typeface="Arial"/>
                <a:cs typeface="Arial"/>
              </a:rPr>
              <a:t>CILT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Sri Lanka </a:t>
            </a:r>
            <a:r>
              <a:rPr sz="2800" spc="-50" dirty="0">
                <a:solidFill>
                  <a:srgbClr val="2B0A4A"/>
                </a:solidFill>
                <a:latin typeface="Arial"/>
                <a:cs typeface="Arial"/>
              </a:rPr>
              <a:t>Targets </a:t>
            </a:r>
            <a:r>
              <a:rPr sz="2800" dirty="0">
                <a:solidFill>
                  <a:srgbClr val="2B0A4A"/>
                </a:solidFill>
                <a:latin typeface="Arial"/>
                <a:cs typeface="Arial"/>
              </a:rPr>
              <a:t>from</a:t>
            </a:r>
            <a:r>
              <a:rPr sz="2800" spc="75" dirty="0">
                <a:solidFill>
                  <a:srgbClr val="2B0A4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Sponsorships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7791957" y="6452587"/>
            <a:ext cx="93789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www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il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ts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.com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3222" y="2089785"/>
            <a:ext cx="7872578" cy="32707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2405" indent="-179705">
              <a:lnSpc>
                <a:spcPct val="100000"/>
              </a:lnSpc>
              <a:spcBef>
                <a:spcPts val="105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z="2000" spc="-35" dirty="0" smtClean="0">
                <a:latin typeface="Arial"/>
                <a:cs typeface="Arial"/>
              </a:rPr>
              <a:t>CILT</a:t>
            </a:r>
            <a:r>
              <a:rPr lang="en-US" sz="2000" spc="-35" dirty="0" smtClean="0">
                <a:latin typeface="Arial"/>
                <a:cs typeface="Arial"/>
              </a:rPr>
              <a:t> </a:t>
            </a:r>
            <a:r>
              <a:rPr sz="2000" spc="-35" dirty="0" smtClean="0">
                <a:latin typeface="Arial"/>
                <a:cs typeface="Arial"/>
              </a:rPr>
              <a:t>SL </a:t>
            </a:r>
            <a:r>
              <a:rPr lang="en-US" sz="2000" dirty="0" smtClean="0">
                <a:latin typeface="Arial"/>
                <a:cs typeface="Arial"/>
              </a:rPr>
              <a:t>revamped the CP program to make it more inclusive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6F2F9F"/>
              </a:buClr>
              <a:buFont typeface="Arial"/>
              <a:buChar char="•"/>
            </a:pPr>
            <a:endParaRPr sz="2200" dirty="0">
              <a:latin typeface="Times New Roman"/>
              <a:cs typeface="Times New Roman"/>
            </a:endParaRPr>
          </a:p>
          <a:p>
            <a:pPr marL="192405" indent="-179705">
              <a:lnSpc>
                <a:spcPct val="100000"/>
              </a:lnSpc>
              <a:spcBef>
                <a:spcPts val="18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z="2000" dirty="0">
                <a:latin typeface="Arial"/>
                <a:cs typeface="Arial"/>
              </a:rPr>
              <a:t>The Corporate Members growth plan is as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follows:</a:t>
            </a:r>
          </a:p>
          <a:p>
            <a:pPr marL="698500" lvl="1" indent="-228600">
              <a:lnSpc>
                <a:spcPct val="100000"/>
              </a:lnSpc>
              <a:spcBef>
                <a:spcPts val="975"/>
              </a:spcBef>
              <a:buClr>
                <a:srgbClr val="6F2F9F"/>
              </a:buClr>
              <a:buChar char="•"/>
              <a:tabLst>
                <a:tab pos="698500" algn="l"/>
                <a:tab pos="699135" algn="l"/>
              </a:tabLst>
            </a:pPr>
            <a:r>
              <a:rPr sz="2000" dirty="0">
                <a:latin typeface="Arial"/>
                <a:cs typeface="Arial"/>
              </a:rPr>
              <a:t>2018 – </a:t>
            </a:r>
            <a:r>
              <a:rPr lang="en-US" sz="2000" dirty="0" smtClean="0">
                <a:latin typeface="Arial"/>
                <a:cs typeface="Arial"/>
              </a:rPr>
              <a:t>25</a:t>
            </a:r>
            <a:r>
              <a:rPr sz="2000" spc="-50" dirty="0" smtClean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CPs</a:t>
            </a:r>
            <a:endParaRPr lang="en-US" sz="2000" dirty="0" smtClean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975"/>
              </a:spcBef>
              <a:buClr>
                <a:srgbClr val="6F2F9F"/>
              </a:buClr>
              <a:buChar char="•"/>
              <a:tabLst>
                <a:tab pos="698500" algn="l"/>
                <a:tab pos="699135" algn="l"/>
              </a:tabLst>
            </a:pPr>
            <a:r>
              <a:rPr lang="en-US" sz="2000" dirty="0" smtClean="0">
                <a:latin typeface="Arial"/>
                <a:cs typeface="Arial"/>
              </a:rPr>
              <a:t>2019 </a:t>
            </a:r>
            <a:r>
              <a:rPr lang="mr-IN" sz="2000" dirty="0" smtClean="0">
                <a:latin typeface="Arial"/>
                <a:cs typeface="Arial"/>
              </a:rPr>
              <a:t>–</a:t>
            </a:r>
            <a:r>
              <a:rPr lang="en-US" sz="2000" dirty="0" smtClean="0">
                <a:latin typeface="Arial"/>
                <a:cs typeface="Arial"/>
              </a:rPr>
              <a:t> 35 CPs</a:t>
            </a:r>
            <a:endParaRPr sz="2000" dirty="0">
              <a:latin typeface="Arial"/>
              <a:cs typeface="Arial"/>
            </a:endParaRPr>
          </a:p>
          <a:p>
            <a:pPr marL="698500" lvl="1" indent="-228600">
              <a:lnSpc>
                <a:spcPct val="100000"/>
              </a:lnSpc>
              <a:spcBef>
                <a:spcPts val="170"/>
              </a:spcBef>
              <a:buClr>
                <a:srgbClr val="6F2F9F"/>
              </a:buClr>
              <a:buChar char="•"/>
              <a:tabLst>
                <a:tab pos="698500" algn="l"/>
                <a:tab pos="699135" algn="l"/>
              </a:tabLst>
            </a:pPr>
            <a:r>
              <a:rPr sz="2000" dirty="0">
                <a:latin typeface="Arial"/>
                <a:cs typeface="Arial"/>
              </a:rPr>
              <a:t>2020 – </a:t>
            </a:r>
            <a:r>
              <a:rPr lang="en-US" sz="2000" dirty="0" smtClean="0">
                <a:latin typeface="Arial"/>
                <a:cs typeface="Arial"/>
              </a:rPr>
              <a:t>45</a:t>
            </a:r>
            <a:r>
              <a:rPr sz="2000" spc="-50" dirty="0" smtClean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CPs</a:t>
            </a:r>
          </a:p>
          <a:p>
            <a:pPr lvl="1">
              <a:lnSpc>
                <a:spcPct val="100000"/>
              </a:lnSpc>
              <a:buClr>
                <a:srgbClr val="6F2F9F"/>
              </a:buClr>
              <a:buFont typeface="Arial"/>
              <a:buChar char="•"/>
            </a:pPr>
            <a:endParaRPr sz="2200" dirty="0">
              <a:latin typeface="Times New Roman"/>
              <a:cs typeface="Times New Roman"/>
            </a:endParaRPr>
          </a:p>
          <a:p>
            <a:pPr marL="192405" indent="-179705">
              <a:lnSpc>
                <a:spcPct val="100000"/>
              </a:lnSpc>
              <a:spcBef>
                <a:spcPts val="18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z="2000" dirty="0">
                <a:latin typeface="Arial"/>
                <a:cs typeface="Arial"/>
              </a:rPr>
              <a:t>Expected revenue is LKR </a:t>
            </a:r>
            <a:r>
              <a:rPr lang="en-US" sz="2000" dirty="0" smtClean="0">
                <a:latin typeface="Arial"/>
                <a:cs typeface="Arial"/>
              </a:rPr>
              <a:t>6,</a:t>
            </a:r>
            <a:r>
              <a:rPr sz="2000" dirty="0" smtClean="0">
                <a:latin typeface="Arial"/>
                <a:cs typeface="Arial"/>
              </a:rPr>
              <a:t>00,000</a:t>
            </a:r>
            <a:r>
              <a:rPr sz="2000" dirty="0">
                <a:latin typeface="Arial"/>
                <a:cs typeface="Arial"/>
              </a:rPr>
              <a:t>/- for FY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201</a:t>
            </a:r>
            <a:r>
              <a:rPr lang="en-US" sz="2000" dirty="0" smtClean="0">
                <a:latin typeface="Arial"/>
                <a:cs typeface="Arial"/>
              </a:rPr>
              <a:t>8</a:t>
            </a:r>
            <a:r>
              <a:rPr sz="2000" dirty="0" smtClean="0">
                <a:latin typeface="Arial"/>
                <a:cs typeface="Arial"/>
              </a:rPr>
              <a:t>/1</a:t>
            </a:r>
            <a:r>
              <a:rPr lang="en-US" sz="2000" dirty="0" smtClean="0">
                <a:latin typeface="Arial"/>
                <a:cs typeface="Arial"/>
              </a:rPr>
              <a:t>9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347459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528" y="0"/>
            <a:ext cx="1011936" cy="509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000" y="609600"/>
            <a:ext cx="76200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5" dirty="0">
                <a:solidFill>
                  <a:srgbClr val="2B0A4A"/>
                </a:solidFill>
                <a:latin typeface="Arial"/>
                <a:cs typeface="Arial"/>
              </a:rPr>
              <a:t>CILT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Sri Lanka </a:t>
            </a:r>
            <a:r>
              <a:rPr sz="2800" spc="-50" dirty="0">
                <a:solidFill>
                  <a:srgbClr val="2B0A4A"/>
                </a:solidFill>
                <a:latin typeface="Arial"/>
                <a:cs typeface="Arial"/>
              </a:rPr>
              <a:t>Targets </a:t>
            </a:r>
            <a:r>
              <a:rPr sz="2800" dirty="0">
                <a:solidFill>
                  <a:srgbClr val="2B0A4A"/>
                </a:solidFill>
                <a:latin typeface="Arial"/>
                <a:cs typeface="Arial"/>
              </a:rPr>
              <a:t>from</a:t>
            </a:r>
            <a:r>
              <a:rPr sz="2800" spc="100" dirty="0">
                <a:solidFill>
                  <a:srgbClr val="2B0A4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Education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7791957" y="6452587"/>
            <a:ext cx="93789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www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il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ts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.com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2793" y="1219200"/>
            <a:ext cx="8863178" cy="8348439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00"/>
              </a:spcBef>
              <a:buFont typeface="Wingdings" charset="2"/>
              <a:buChar char="§"/>
            </a:pPr>
            <a:r>
              <a:rPr lang="en-US" dirty="0" smtClean="0">
                <a:latin typeface="Arial"/>
                <a:cs typeface="Arial"/>
              </a:rPr>
              <a:t>CILT SL Advanced Certificate </a:t>
            </a:r>
            <a:r>
              <a:rPr dirty="0" smtClean="0">
                <a:latin typeface="Arial"/>
                <a:cs typeface="Arial"/>
              </a:rPr>
              <a:t>program </a:t>
            </a:r>
            <a:endParaRPr lang="en-US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lang="en-US" dirty="0" smtClean="0">
                <a:latin typeface="Arial"/>
                <a:cs typeface="Arial"/>
              </a:rPr>
              <a:t>The program was completed and all 6 students were awarded with the certificates on 19</a:t>
            </a:r>
            <a:r>
              <a:rPr lang="en-US" baseline="30000" dirty="0" smtClean="0">
                <a:latin typeface="Arial"/>
                <a:cs typeface="Arial"/>
              </a:rPr>
              <a:t>th</a:t>
            </a:r>
            <a:r>
              <a:rPr lang="en-US" dirty="0" smtClean="0">
                <a:latin typeface="Arial"/>
                <a:cs typeface="Arial"/>
              </a:rPr>
              <a:t> September 2018. </a:t>
            </a:r>
            <a:r>
              <a:rPr lang="en-US" dirty="0" smtClean="0">
                <a:latin typeface="Arial"/>
                <a:cs typeface="Arial"/>
              </a:rPr>
              <a:t>These students have been offered with a two module bridging course and will be eligible to follow the </a:t>
            </a:r>
            <a:r>
              <a:rPr lang="en-US" smtClean="0">
                <a:latin typeface="Arial"/>
                <a:cs typeface="Arial"/>
              </a:rPr>
              <a:t>CILT Advanced </a:t>
            </a:r>
            <a:r>
              <a:rPr lang="en-US" dirty="0" smtClean="0">
                <a:latin typeface="Arial"/>
                <a:cs typeface="Arial"/>
              </a:rPr>
              <a:t>Diploma conducted by CINEC.</a:t>
            </a:r>
            <a:endParaRPr lang="en-US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0"/>
              </a:spcBef>
            </a:pPr>
            <a:endParaRPr dirty="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pc="-35" dirty="0" smtClean="0">
                <a:latin typeface="Arial"/>
                <a:cs typeface="Arial"/>
              </a:rPr>
              <a:t>CILT</a:t>
            </a:r>
            <a:r>
              <a:rPr lang="en-US" spc="-35" dirty="0" smtClean="0">
                <a:latin typeface="Arial"/>
                <a:cs typeface="Arial"/>
              </a:rPr>
              <a:t> </a:t>
            </a:r>
            <a:r>
              <a:rPr dirty="0" smtClean="0">
                <a:latin typeface="Arial"/>
                <a:cs typeface="Arial"/>
              </a:rPr>
              <a:t>courses</a:t>
            </a:r>
            <a:r>
              <a:rPr lang="en-US" dirty="0" smtClean="0">
                <a:latin typeface="Arial"/>
                <a:cs typeface="Arial"/>
              </a:rPr>
              <a:t> conducted by CINEC. Convocation was held on 18</a:t>
            </a:r>
            <a:r>
              <a:rPr lang="en-US" baseline="30000" dirty="0" smtClean="0">
                <a:latin typeface="Arial"/>
                <a:cs typeface="Arial"/>
              </a:rPr>
              <a:t>th</a:t>
            </a:r>
            <a:r>
              <a:rPr lang="en-US" dirty="0" smtClean="0">
                <a:latin typeface="Arial"/>
                <a:cs typeface="Arial"/>
              </a:rPr>
              <a:t> July 2018 for </a:t>
            </a:r>
            <a:r>
              <a:rPr lang="en-US" spc="-80" dirty="0" smtClean="0">
                <a:latin typeface="Arial"/>
                <a:cs typeface="Arial"/>
              </a:rPr>
              <a:t>CILT </a:t>
            </a:r>
            <a:r>
              <a:rPr spc="-80" dirty="0" smtClean="0">
                <a:latin typeface="Arial"/>
                <a:cs typeface="Arial"/>
              </a:rPr>
              <a:t>Diploma</a:t>
            </a:r>
            <a:r>
              <a:rPr lang="en-US" spc="-110" dirty="0">
                <a:latin typeface="Arial"/>
                <a:cs typeface="Arial"/>
              </a:rPr>
              <a:t> </a:t>
            </a:r>
            <a:r>
              <a:rPr lang="en-US" spc="-110" dirty="0" smtClean="0">
                <a:latin typeface="Arial"/>
                <a:cs typeface="Arial"/>
              </a:rPr>
              <a:t>&amp;  Advanced Diploma students</a:t>
            </a:r>
          </a:p>
          <a:p>
            <a:pPr marL="192405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lang="en-US" spc="-110" dirty="0" smtClean="0">
                <a:latin typeface="Arial"/>
                <a:cs typeface="Arial"/>
              </a:rPr>
              <a:t>CILT Accredited Degree Programs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tabLst>
                <a:tab pos="193040" algn="l"/>
              </a:tabLst>
            </a:pPr>
            <a:r>
              <a:rPr lang="en-US" spc="-110" dirty="0">
                <a:latin typeface="Arial"/>
                <a:cs typeface="Arial"/>
              </a:rPr>
              <a:t> </a:t>
            </a:r>
            <a:r>
              <a:rPr lang="en-US" spc="-110" dirty="0" smtClean="0">
                <a:latin typeface="Arial"/>
                <a:cs typeface="Arial"/>
              </a:rPr>
              <a:t>    - BSC in T&amp;LM University of  </a:t>
            </a:r>
            <a:r>
              <a:rPr lang="en-US" spc="-110" dirty="0" err="1" smtClean="0">
                <a:latin typeface="Arial"/>
                <a:cs typeface="Arial"/>
              </a:rPr>
              <a:t>Moratuwa</a:t>
            </a:r>
            <a:r>
              <a:rPr lang="en-US" spc="-110" dirty="0" smtClean="0">
                <a:latin typeface="Arial"/>
                <a:cs typeface="Arial"/>
              </a:rPr>
              <a:t> </a:t>
            </a:r>
            <a:r>
              <a:rPr lang="mr-IN" spc="-110" dirty="0" smtClean="0">
                <a:latin typeface="Arial"/>
                <a:cs typeface="Arial"/>
              </a:rPr>
              <a:t>–</a:t>
            </a:r>
            <a:r>
              <a:rPr lang="en-US" spc="-110" dirty="0" smtClean="0">
                <a:latin typeface="Arial"/>
                <a:cs typeface="Arial"/>
              </a:rPr>
              <a:t> Reaccreditation  in January 2019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tabLst>
                <a:tab pos="193040" algn="l"/>
              </a:tabLst>
            </a:pPr>
            <a:r>
              <a:rPr lang="en-US" spc="-110" dirty="0">
                <a:latin typeface="Arial"/>
                <a:cs typeface="Arial"/>
              </a:rPr>
              <a:t> </a:t>
            </a:r>
            <a:r>
              <a:rPr lang="en-US" spc="-110" dirty="0" smtClean="0">
                <a:latin typeface="Arial"/>
                <a:cs typeface="Arial"/>
              </a:rPr>
              <a:t>    - BSC &amp; MBA in LM of  </a:t>
            </a:r>
            <a:r>
              <a:rPr lang="en-US" spc="-110" dirty="0" err="1" smtClean="0">
                <a:latin typeface="Arial"/>
                <a:cs typeface="Arial"/>
              </a:rPr>
              <a:t>Kothalawala</a:t>
            </a:r>
            <a:r>
              <a:rPr lang="en-US" spc="-110" dirty="0" smtClean="0">
                <a:latin typeface="Arial"/>
                <a:cs typeface="Arial"/>
              </a:rPr>
              <a:t> Defense  University </a:t>
            </a:r>
            <a:r>
              <a:rPr lang="mr-IN" spc="-110" dirty="0" smtClean="0">
                <a:latin typeface="Arial"/>
                <a:cs typeface="Arial"/>
              </a:rPr>
              <a:t>–</a:t>
            </a:r>
            <a:r>
              <a:rPr lang="en-US" spc="-110" dirty="0" smtClean="0">
                <a:latin typeface="Arial"/>
                <a:cs typeface="Arial"/>
              </a:rPr>
              <a:t> Accreditation in January 2019 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tabLst>
                <a:tab pos="193040" algn="l"/>
              </a:tabLst>
            </a:pPr>
            <a:r>
              <a:rPr lang="en-US" spc="-110" dirty="0">
                <a:latin typeface="Arial"/>
                <a:cs typeface="Arial"/>
              </a:rPr>
              <a:t> </a:t>
            </a:r>
            <a:r>
              <a:rPr lang="en-US" spc="-110" dirty="0" smtClean="0">
                <a:latin typeface="Arial"/>
                <a:cs typeface="Arial"/>
              </a:rPr>
              <a:t>    - BCU MSC of NEXT Campus </a:t>
            </a:r>
            <a:r>
              <a:rPr lang="mr-IN" spc="-110" dirty="0" smtClean="0">
                <a:latin typeface="Arial"/>
                <a:cs typeface="Arial"/>
              </a:rPr>
              <a:t>–</a:t>
            </a:r>
            <a:r>
              <a:rPr lang="en-US" spc="-110" dirty="0" smtClean="0">
                <a:latin typeface="Arial"/>
                <a:cs typeface="Arial"/>
              </a:rPr>
              <a:t> Accreditation in January 2019 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tabLst>
                <a:tab pos="193040" algn="l"/>
              </a:tabLst>
            </a:pPr>
            <a:r>
              <a:rPr lang="en-US" spc="-110" dirty="0" smtClean="0">
                <a:latin typeface="Arial"/>
                <a:cs typeface="Arial"/>
              </a:rPr>
              <a:t>     - Ocean University/NSBM </a:t>
            </a:r>
            <a:r>
              <a:rPr lang="mr-IN" spc="-110" dirty="0" smtClean="0">
                <a:latin typeface="Arial"/>
                <a:cs typeface="Arial"/>
              </a:rPr>
              <a:t>–</a:t>
            </a:r>
            <a:r>
              <a:rPr lang="en-US" spc="-110" dirty="0" smtClean="0">
                <a:latin typeface="Arial"/>
                <a:cs typeface="Arial"/>
              </a:rPr>
              <a:t> Accreditation by February 2019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tabLst>
                <a:tab pos="193040" algn="l"/>
              </a:tabLst>
            </a:pPr>
            <a:r>
              <a:rPr lang="en-US" spc="-110" dirty="0">
                <a:latin typeface="Arial"/>
                <a:cs typeface="Arial"/>
              </a:rPr>
              <a:t> </a:t>
            </a:r>
            <a:r>
              <a:rPr lang="en-US" spc="-110" dirty="0" smtClean="0">
                <a:latin typeface="Arial"/>
                <a:cs typeface="Arial"/>
              </a:rPr>
              <a:t>    - University of </a:t>
            </a:r>
            <a:r>
              <a:rPr lang="en-US" spc="-110" dirty="0" err="1" smtClean="0">
                <a:latin typeface="Arial"/>
                <a:cs typeface="Arial"/>
              </a:rPr>
              <a:t>Kelaniya</a:t>
            </a:r>
            <a:r>
              <a:rPr lang="en-US" spc="-110" dirty="0" smtClean="0">
                <a:latin typeface="Arial"/>
                <a:cs typeface="Arial"/>
              </a:rPr>
              <a:t> and University of </a:t>
            </a:r>
            <a:r>
              <a:rPr lang="en-US" spc="-110" dirty="0" err="1" smtClean="0">
                <a:latin typeface="Arial"/>
                <a:cs typeface="Arial"/>
              </a:rPr>
              <a:t>Peradeniya</a:t>
            </a:r>
            <a:r>
              <a:rPr lang="en-US" spc="-110" dirty="0" smtClean="0">
                <a:latin typeface="Arial"/>
                <a:cs typeface="Arial"/>
              </a:rPr>
              <a:t> </a:t>
            </a:r>
            <a:r>
              <a:rPr lang="mr-IN" spc="-110" dirty="0" smtClean="0">
                <a:latin typeface="Arial"/>
                <a:cs typeface="Arial"/>
              </a:rPr>
              <a:t>–</a:t>
            </a:r>
            <a:r>
              <a:rPr lang="en-US" spc="-110" dirty="0" smtClean="0">
                <a:latin typeface="Arial"/>
                <a:cs typeface="Arial"/>
              </a:rPr>
              <a:t> Planned for  May 2019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tabLst>
                <a:tab pos="193040" algn="l"/>
              </a:tabLst>
            </a:pPr>
            <a:endParaRPr lang="en-US" spc="-11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tabLst>
                <a:tab pos="193040" algn="l"/>
              </a:tabLst>
            </a:pPr>
            <a:endParaRPr lang="en-US" spc="-11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tabLst>
                <a:tab pos="193040" algn="l"/>
              </a:tabLst>
            </a:pPr>
            <a:endParaRPr lang="en-US" spc="-11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tabLst>
                <a:tab pos="193040" algn="l"/>
              </a:tabLst>
            </a:pPr>
            <a:endParaRPr lang="en-US" spc="-110" dirty="0" smtClean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FontTx/>
              <a:buChar char="-"/>
              <a:tabLst>
                <a:tab pos="193040" algn="l"/>
              </a:tabLst>
            </a:pPr>
            <a:endParaRPr sz="20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6F2F9F"/>
              </a:buClr>
              <a:buFont typeface="Arial"/>
              <a:buChar char="•"/>
            </a:pPr>
            <a:endParaRPr sz="23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6F2F9F"/>
              </a:buClr>
              <a:buFont typeface="Arial"/>
              <a:buChar char="•"/>
            </a:pPr>
            <a:endParaRPr sz="23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347459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528" y="0"/>
            <a:ext cx="1011936" cy="509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95400" y="14234"/>
            <a:ext cx="6119978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5" dirty="0">
                <a:solidFill>
                  <a:srgbClr val="2B0A4A"/>
                </a:solidFill>
                <a:latin typeface="Arial"/>
                <a:cs typeface="Arial"/>
              </a:rPr>
              <a:t>CILT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Sri Lanka</a:t>
            </a:r>
            <a:r>
              <a:rPr sz="2800" spc="-10" dirty="0">
                <a:solidFill>
                  <a:srgbClr val="2B0A4A"/>
                </a:solidFill>
                <a:latin typeface="Arial"/>
                <a:cs typeface="Arial"/>
              </a:rPr>
              <a:t> </a:t>
            </a:r>
            <a:r>
              <a:rPr sz="2800" spc="-5" dirty="0" smtClean="0">
                <a:solidFill>
                  <a:srgbClr val="2B0A4A"/>
                </a:solidFill>
                <a:latin typeface="Arial"/>
                <a:cs typeface="Arial"/>
              </a:rPr>
              <a:t>Events</a:t>
            </a:r>
            <a:r>
              <a:rPr lang="en-US" sz="2800" spc="-5" dirty="0" smtClean="0">
                <a:solidFill>
                  <a:srgbClr val="2B0A4A"/>
                </a:solidFill>
                <a:latin typeface="Arial"/>
                <a:cs typeface="Arial"/>
              </a:rPr>
              <a:t> </a:t>
            </a:r>
            <a:r>
              <a:rPr lang="mr-IN" sz="2800" spc="-5" dirty="0" smtClean="0">
                <a:solidFill>
                  <a:srgbClr val="2B0A4A"/>
                </a:solidFill>
                <a:latin typeface="Arial"/>
                <a:cs typeface="Arial"/>
              </a:rPr>
              <a:t>–</a:t>
            </a:r>
            <a:r>
              <a:rPr lang="en-US" sz="2800" spc="-5" dirty="0" smtClean="0">
                <a:solidFill>
                  <a:srgbClr val="2B0A4A"/>
                </a:solidFill>
                <a:latin typeface="Arial"/>
                <a:cs typeface="Arial"/>
              </a:rPr>
              <a:t> 2018/2019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7791957" y="6452587"/>
            <a:ext cx="93789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www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il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ts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.com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538742"/>
              </p:ext>
            </p:extLst>
          </p:nvPr>
        </p:nvGraphicFramePr>
        <p:xfrm>
          <a:off x="152401" y="609601"/>
          <a:ext cx="4191000" cy="5672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138"/>
                <a:gridCol w="3090862"/>
              </a:tblGrid>
              <a:tr h="35190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Month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Event</a:t>
                      </a:r>
                      <a:endParaRPr lang="en-US" sz="1800" dirty="0"/>
                    </a:p>
                  </a:txBody>
                  <a:tcPr/>
                </a:tc>
              </a:tr>
              <a:tr h="3519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March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charset="2"/>
                        <a:buChar char="§"/>
                      </a:pPr>
                      <a:r>
                        <a:rPr lang="en-US" sz="1600" dirty="0" smtClean="0"/>
                        <a:t>CILT AGM</a:t>
                      </a:r>
                    </a:p>
                    <a:p>
                      <a:pPr marL="342900" indent="-342900">
                        <a:buFont typeface="Wingdings" charset="2"/>
                        <a:buChar char="§"/>
                      </a:pPr>
                      <a:r>
                        <a:rPr lang="en-US" sz="1600" dirty="0" err="1" smtClean="0"/>
                        <a:t>WiLAT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IWD</a:t>
                      </a:r>
                      <a:r>
                        <a:rPr lang="en-US" sz="1600" baseline="0" dirty="0" smtClean="0"/>
                        <a:t> Celebrations</a:t>
                      </a:r>
                    </a:p>
                    <a:p>
                      <a:pPr marL="342900" marR="0" indent="-3429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600" baseline="0" dirty="0" smtClean="0">
                          <a:latin typeface="+mn-lt"/>
                        </a:rPr>
                        <a:t>YP Challenge</a:t>
                      </a:r>
                    </a:p>
                  </a:txBody>
                  <a:tcPr/>
                </a:tc>
              </a:tr>
              <a:tr h="3519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/>
                        <a:t>CILT Strategic</a:t>
                      </a:r>
                      <a:r>
                        <a:rPr lang="en-US" sz="1600" baseline="0" dirty="0" smtClean="0"/>
                        <a:t> Planning Workshop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/>
                        <a:t>YPF Anniversary Celebrations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/>
                        <a:t>YP Cogent</a:t>
                      </a:r>
                      <a:endParaRPr lang="en-US" sz="1600" dirty="0"/>
                    </a:p>
                  </a:txBody>
                  <a:tcPr/>
                </a:tc>
              </a:tr>
              <a:tr h="3519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err="1" smtClean="0"/>
                        <a:t>WiLAT</a:t>
                      </a:r>
                      <a:r>
                        <a:rPr lang="en-US" sz="1600" dirty="0" smtClean="0"/>
                        <a:t> AGM</a:t>
                      </a:r>
                      <a:endParaRPr lang="en-US" sz="1600" dirty="0"/>
                    </a:p>
                  </a:txBody>
                  <a:tcPr/>
                </a:tc>
              </a:tr>
              <a:tr h="11466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June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/>
                        <a:t>CILT International</a:t>
                      </a:r>
                      <a:r>
                        <a:rPr lang="en-US" sz="1600" baseline="0" dirty="0" smtClean="0"/>
                        <a:t> Convention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/>
                        <a:t>Aviation Leaders Evening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err="1" smtClean="0"/>
                        <a:t>WiLAT</a:t>
                      </a:r>
                      <a:r>
                        <a:rPr lang="en-US" sz="1600" baseline="0" dirty="0" smtClean="0"/>
                        <a:t> Field visit to Cinnamon Air  Field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/>
                        <a:t>Road show - NTC</a:t>
                      </a:r>
                      <a:endParaRPr lang="en-US" sz="1600" dirty="0"/>
                    </a:p>
                  </a:txBody>
                  <a:tcPr/>
                </a:tc>
              </a:tr>
              <a:tr h="3519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/>
                        <a:t> CILT Awards</a:t>
                      </a:r>
                      <a:endParaRPr lang="en-US" sz="1600" dirty="0"/>
                    </a:p>
                  </a:txBody>
                  <a:tcPr/>
                </a:tc>
              </a:tr>
              <a:tr h="5129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August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/>
                        <a:t>YPF</a:t>
                      </a:r>
                      <a:r>
                        <a:rPr lang="en-US" sz="1600" baseline="0" dirty="0" smtClean="0"/>
                        <a:t> Quiz Master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err="1" smtClean="0"/>
                        <a:t>WiLAT</a:t>
                      </a:r>
                      <a:r>
                        <a:rPr lang="en-US" sz="1600" baseline="0" dirty="0" smtClean="0"/>
                        <a:t> Road show  at KDU</a:t>
                      </a:r>
                      <a:endParaRPr lang="en-US" sz="1600" dirty="0"/>
                    </a:p>
                  </a:txBody>
                  <a:tcPr/>
                </a:tc>
              </a:tr>
              <a:tr h="72418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September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/>
                        <a:t>CILT International conference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/>
                        <a:t>NSBM Membership</a:t>
                      </a:r>
                      <a:r>
                        <a:rPr lang="en-US" sz="1600" baseline="0" dirty="0" smtClean="0"/>
                        <a:t> Drive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err="1" smtClean="0"/>
                        <a:t>WiLAT</a:t>
                      </a:r>
                      <a:r>
                        <a:rPr lang="en-US" sz="1600" baseline="0" dirty="0" smtClean="0"/>
                        <a:t> Field Visit to EFL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673247"/>
              </p:ext>
            </p:extLst>
          </p:nvPr>
        </p:nvGraphicFramePr>
        <p:xfrm>
          <a:off x="4572000" y="609600"/>
          <a:ext cx="4495800" cy="570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961"/>
                <a:gridCol w="26388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Month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Event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October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/>
                        <a:t>YPF Emerge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err="1" smtClean="0"/>
                        <a:t>WiLAT</a:t>
                      </a:r>
                      <a:r>
                        <a:rPr lang="en-US" sz="1600" dirty="0" smtClean="0"/>
                        <a:t> GATF event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/>
                        <a:t>Road show </a:t>
                      </a:r>
                      <a:r>
                        <a:rPr lang="mr-IN" sz="1600" baseline="0" dirty="0" smtClean="0"/>
                        <a:t>–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err="1" smtClean="0"/>
                        <a:t>Trellerborg</a:t>
                      </a:r>
                      <a:endParaRPr lang="en-US" sz="1600" dirty="0" smtClean="0"/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/>
                        <a:t>John </a:t>
                      </a:r>
                      <a:r>
                        <a:rPr lang="en-US" sz="1600" dirty="0" err="1" smtClean="0"/>
                        <a:t>Diandas</a:t>
                      </a:r>
                      <a:r>
                        <a:rPr lang="en-US" sz="1600" baseline="0" dirty="0" smtClean="0"/>
                        <a:t> Memorial Lecture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November 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+mn-lt"/>
                        </a:rPr>
                        <a:t>Road show </a:t>
                      </a:r>
                      <a:r>
                        <a:rPr lang="mr-IN" sz="1600" dirty="0" smtClean="0">
                          <a:latin typeface="+mn-lt"/>
                        </a:rPr>
                        <a:t>–</a:t>
                      </a:r>
                      <a:r>
                        <a:rPr lang="en-US" sz="1600" dirty="0" smtClean="0">
                          <a:latin typeface="+mn-lt"/>
                        </a:rPr>
                        <a:t> University of </a:t>
                      </a:r>
                      <a:r>
                        <a:rPr lang="en-US" sz="1600" dirty="0" err="1" smtClean="0">
                          <a:latin typeface="+mn-lt"/>
                        </a:rPr>
                        <a:t>Kelaniya</a:t>
                      </a:r>
                      <a:endParaRPr lang="en-US" sz="1600" dirty="0" smtClean="0">
                        <a:latin typeface="+mn-lt"/>
                      </a:endParaRP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+mn-lt"/>
                        </a:rPr>
                        <a:t>LS de Silva Memorial Lecture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+mn-lt"/>
                        </a:rPr>
                        <a:t>CILT China Conference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December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err="1" smtClean="0">
                          <a:latin typeface="+mn-lt"/>
                        </a:rPr>
                        <a:t>WiLAT</a:t>
                      </a:r>
                      <a:r>
                        <a:rPr lang="en-US" sz="1600" dirty="0" smtClean="0">
                          <a:latin typeface="+mn-lt"/>
                        </a:rPr>
                        <a:t> Christmas Party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+mn-lt"/>
                        </a:rPr>
                        <a:t>CILT Workshop I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January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+mn-lt"/>
                        </a:rPr>
                        <a:t>Logistics Leaders Evening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+mn-lt"/>
                        </a:rPr>
                        <a:t>PB </a:t>
                      </a:r>
                      <a:r>
                        <a:rPr lang="en-US" sz="1600" dirty="0" err="1" smtClean="0">
                          <a:latin typeface="+mn-lt"/>
                        </a:rPr>
                        <a:t>Karandawala</a:t>
                      </a:r>
                      <a:r>
                        <a:rPr lang="en-US" sz="1600" baseline="0" dirty="0" smtClean="0">
                          <a:latin typeface="+mn-lt"/>
                        </a:rPr>
                        <a:t> Memorial Lecture</a:t>
                      </a:r>
                    </a:p>
                    <a:p>
                      <a:pPr marL="285750" marR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Road show </a:t>
                      </a:r>
                      <a:r>
                        <a:rPr lang="mr-IN" sz="1600" dirty="0" smtClean="0">
                          <a:latin typeface="+mn-lt"/>
                        </a:rPr>
                        <a:t>–</a:t>
                      </a:r>
                      <a:r>
                        <a:rPr lang="en-US" sz="1600" dirty="0" smtClean="0">
                          <a:latin typeface="+mn-lt"/>
                        </a:rPr>
                        <a:t> CMH Port</a:t>
                      </a:r>
                    </a:p>
                    <a:p>
                      <a:pPr marL="285750" marR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YPF Inspire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February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dirty="0" smtClean="0">
                          <a:latin typeface="+mn-lt"/>
                        </a:rPr>
                        <a:t>Joint Logistics</a:t>
                      </a:r>
                      <a:r>
                        <a:rPr lang="en-US" sz="1600" baseline="0" dirty="0" smtClean="0">
                          <a:latin typeface="+mn-lt"/>
                        </a:rPr>
                        <a:t>  talk with PIMA</a:t>
                      </a: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1600" baseline="0" dirty="0" smtClean="0">
                          <a:latin typeface="+mn-lt"/>
                        </a:rPr>
                        <a:t>CILT Workshop II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347459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528" y="0"/>
            <a:ext cx="1011936" cy="509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3222" y="708405"/>
            <a:ext cx="3452978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Wi</a:t>
            </a:r>
            <a:r>
              <a:rPr sz="2800" dirty="0">
                <a:solidFill>
                  <a:srgbClr val="2B0A4A"/>
                </a:solidFill>
                <a:latin typeface="Arial"/>
                <a:cs typeface="Arial"/>
              </a:rPr>
              <a:t>sh-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li</a:t>
            </a:r>
            <a:r>
              <a:rPr sz="2800" dirty="0">
                <a:solidFill>
                  <a:srgbClr val="2B0A4A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t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7791957" y="6452587"/>
            <a:ext cx="93789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www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il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ts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.com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800" y="1600200"/>
            <a:ext cx="8013065" cy="36965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buClr>
                <a:srgbClr val="6F2F9F"/>
              </a:buClr>
            </a:pPr>
            <a:endParaRPr sz="195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sz="2000" spc="-35" dirty="0">
                <a:latin typeface="Arial"/>
                <a:cs typeface="Arial"/>
              </a:rPr>
              <a:t>CILT </a:t>
            </a:r>
            <a:r>
              <a:rPr sz="2000" dirty="0">
                <a:latin typeface="Arial"/>
                <a:cs typeface="Arial"/>
              </a:rPr>
              <a:t>International to provide assistance in promoting the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International  Conference amongst the </a:t>
            </a:r>
            <a:r>
              <a:rPr sz="2000" spc="-35" dirty="0">
                <a:latin typeface="Arial"/>
                <a:cs typeface="Arial"/>
              </a:rPr>
              <a:t>CILT </a:t>
            </a:r>
            <a:r>
              <a:rPr sz="2000" dirty="0">
                <a:latin typeface="Arial"/>
                <a:cs typeface="Arial"/>
              </a:rPr>
              <a:t>network and </a:t>
            </a:r>
            <a:r>
              <a:rPr sz="2000" spc="-5" dirty="0">
                <a:latin typeface="Arial"/>
                <a:cs typeface="Arial"/>
              </a:rPr>
              <a:t>identifying </a:t>
            </a:r>
            <a:r>
              <a:rPr sz="2000" dirty="0">
                <a:latin typeface="Arial"/>
                <a:cs typeface="Arial"/>
              </a:rPr>
              <a:t>resource  persons for the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Conference</a:t>
            </a:r>
            <a:r>
              <a:rPr sz="2000" dirty="0" smtClean="0">
                <a:latin typeface="Arial"/>
                <a:cs typeface="Arial"/>
              </a:rPr>
              <a:t>.</a:t>
            </a:r>
            <a:endParaRPr lang="en-US" sz="2000" dirty="0" smtClean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endParaRPr lang="en-US" sz="20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lang="en-US" sz="2000" dirty="0" smtClean="0">
                <a:latin typeface="Arial"/>
                <a:cs typeface="Arial"/>
              </a:rPr>
              <a:t>CILT International to support a scheme to </a:t>
            </a:r>
            <a:r>
              <a:rPr lang="en-US" sz="2000" dirty="0"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ertify Logistics Professionals.</a:t>
            </a:r>
            <a:endParaRPr sz="22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30"/>
              </a:spcBef>
              <a:buClr>
                <a:srgbClr val="6F2F9F"/>
              </a:buClr>
              <a:buFont typeface="Arial"/>
              <a:buChar char="•"/>
            </a:pPr>
            <a:endParaRPr sz="1950" dirty="0">
              <a:latin typeface="Times New Roman"/>
              <a:cs typeface="Times New Roman"/>
            </a:endParaRPr>
          </a:p>
          <a:p>
            <a:pPr marL="355600" marR="380365" indent="-342900">
              <a:lnSpc>
                <a:spcPct val="100000"/>
              </a:lnSpc>
              <a:spcBef>
                <a:spcPts val="5"/>
              </a:spcBef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sz="2000" spc="-35" dirty="0" smtClean="0">
                <a:latin typeface="Arial"/>
                <a:cs typeface="Arial"/>
              </a:rPr>
              <a:t>CILT</a:t>
            </a:r>
            <a:r>
              <a:rPr lang="en-US" sz="2000" spc="-35" dirty="0">
                <a:latin typeface="Arial"/>
                <a:cs typeface="Arial"/>
              </a:rPr>
              <a:t> </a:t>
            </a:r>
            <a:r>
              <a:rPr sz="2000" spc="-35" dirty="0" smtClean="0">
                <a:latin typeface="Arial"/>
                <a:cs typeface="Arial"/>
              </a:rPr>
              <a:t>SL </a:t>
            </a:r>
            <a:r>
              <a:rPr sz="2000" spc="-5" dirty="0">
                <a:latin typeface="Arial"/>
                <a:cs typeface="Arial"/>
              </a:rPr>
              <a:t>is proposing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development of </a:t>
            </a:r>
            <a:r>
              <a:rPr sz="2000" dirty="0">
                <a:latin typeface="Arial"/>
                <a:cs typeface="Arial"/>
              </a:rPr>
              <a:t>a “Pool </a:t>
            </a:r>
            <a:r>
              <a:rPr sz="2000" spc="-5" dirty="0">
                <a:latin typeface="Arial"/>
                <a:cs typeface="Arial"/>
              </a:rPr>
              <a:t>of Experts </a:t>
            </a:r>
            <a:r>
              <a:rPr sz="2000" dirty="0">
                <a:latin typeface="Arial"/>
                <a:cs typeface="Arial"/>
              </a:rPr>
              <a:t>/  Resource Bank” where resources </a:t>
            </a:r>
            <a:r>
              <a:rPr sz="2000" spc="-5" dirty="0">
                <a:latin typeface="Arial"/>
                <a:cs typeface="Arial"/>
              </a:rPr>
              <a:t>and expertise </a:t>
            </a:r>
            <a:r>
              <a:rPr sz="2000" dirty="0">
                <a:latin typeface="Arial"/>
                <a:cs typeface="Arial"/>
              </a:rPr>
              <a:t>may </a:t>
            </a:r>
            <a:r>
              <a:rPr sz="2000" spc="-5" dirty="0">
                <a:latin typeface="Arial"/>
                <a:cs typeface="Arial"/>
              </a:rPr>
              <a:t>be pooled</a:t>
            </a:r>
            <a:r>
              <a:rPr sz="2000" spc="-1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as  </a:t>
            </a:r>
            <a:r>
              <a:rPr sz="2000" dirty="0">
                <a:latin typeface="Arial"/>
                <a:cs typeface="Arial"/>
              </a:rPr>
              <a:t>well as utilized by member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countries</a:t>
            </a:r>
            <a:r>
              <a:rPr sz="2000" dirty="0" smtClean="0">
                <a:latin typeface="Arial"/>
                <a:cs typeface="Arial"/>
              </a:rPr>
              <a:t>.</a:t>
            </a:r>
            <a:endParaRPr lang="en-US" sz="2000" dirty="0" smtClean="0">
              <a:latin typeface="Arial"/>
              <a:cs typeface="Arial"/>
            </a:endParaRPr>
          </a:p>
          <a:p>
            <a:pPr marL="192405" marR="380365" indent="-179705">
              <a:lnSpc>
                <a:spcPct val="100000"/>
              </a:lnSpc>
              <a:spcBef>
                <a:spcPts val="5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endParaRPr lang="en-US"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17264" y="0"/>
            <a:ext cx="5126736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528" y="0"/>
            <a:ext cx="1011936" cy="5090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AC8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8055" y="509016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8055" y="3989832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8055" y="6347459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2608" y="5106923"/>
            <a:ext cx="2764536" cy="10972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40295" y="1202436"/>
            <a:ext cx="2101596" cy="19491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47243" y="616458"/>
            <a:ext cx="23964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solidFill>
                  <a:srgbClr val="FFFFFF"/>
                </a:solidFill>
                <a:latin typeface="Arial"/>
                <a:cs typeface="Arial"/>
              </a:rPr>
              <a:t>Thank</a:t>
            </a:r>
            <a:r>
              <a:rPr sz="4000" b="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0" spc="-5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endParaRPr sz="40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7791957" y="6452587"/>
            <a:ext cx="93789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2B0A4A"/>
                </a:solidFill>
                <a:latin typeface="Arial"/>
                <a:cs typeface="Arial"/>
                <a:hlinkClick r:id="rId6"/>
              </a:rPr>
              <a:t>www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6"/>
              </a:rPr>
              <a:t>.c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6"/>
              </a:rPr>
              <a:t>il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6"/>
              </a:rPr>
              <a:t>ts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6"/>
              </a:rPr>
              <a:t>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6"/>
              </a:rPr>
              <a:t>.com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4616" y="4053585"/>
            <a:ext cx="618045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95" dirty="0">
                <a:solidFill>
                  <a:srgbClr val="2B0A4A"/>
                </a:solidFill>
                <a:latin typeface="Arial"/>
                <a:cs typeface="Arial"/>
              </a:rPr>
              <a:t>T: </a:t>
            </a:r>
            <a:r>
              <a:rPr sz="1600" spc="-5" dirty="0">
                <a:solidFill>
                  <a:srgbClr val="2B0A4A"/>
                </a:solidFill>
                <a:latin typeface="Arial"/>
                <a:cs typeface="Arial"/>
              </a:rPr>
              <a:t>+94 (0) </a:t>
            </a:r>
            <a:r>
              <a:rPr sz="1600" spc="-45" dirty="0">
                <a:solidFill>
                  <a:srgbClr val="2B0A4A"/>
                </a:solidFill>
                <a:latin typeface="Arial"/>
                <a:cs typeface="Arial"/>
              </a:rPr>
              <a:t>115 </a:t>
            </a:r>
            <a:r>
              <a:rPr sz="1600" spc="-5" dirty="0">
                <a:solidFill>
                  <a:srgbClr val="2B0A4A"/>
                </a:solidFill>
                <a:latin typeface="Arial"/>
                <a:cs typeface="Arial"/>
              </a:rPr>
              <a:t>657</a:t>
            </a:r>
            <a:r>
              <a:rPr sz="1600" spc="185" dirty="0">
                <a:solidFill>
                  <a:srgbClr val="2B0A4A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B0A4A"/>
                </a:solidFill>
                <a:latin typeface="Arial"/>
                <a:cs typeface="Arial"/>
              </a:rPr>
              <a:t>357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2B0A4A"/>
                </a:solidFill>
                <a:latin typeface="Arial"/>
                <a:cs typeface="Arial"/>
              </a:rPr>
              <a:t>E:</a:t>
            </a:r>
            <a:r>
              <a:rPr sz="1600" spc="5" dirty="0">
                <a:solidFill>
                  <a:srgbClr val="2B0A4A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B0A4A"/>
                </a:solidFill>
                <a:latin typeface="Arial"/>
                <a:cs typeface="Arial"/>
                <a:hlinkClick r:id="rId7"/>
              </a:rPr>
              <a:t>admin@ciltsl.com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2B0A4A"/>
                </a:solidFill>
                <a:latin typeface="Arial"/>
                <a:cs typeface="Arial"/>
              </a:rPr>
              <a:t>A: 450, D.R. Wijewardena Mawatha, Colombo 10 (01000), Sri</a:t>
            </a:r>
            <a:r>
              <a:rPr sz="1600" spc="125" dirty="0">
                <a:solidFill>
                  <a:srgbClr val="2B0A4A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B0A4A"/>
                </a:solidFill>
                <a:latin typeface="Arial"/>
                <a:cs typeface="Arial"/>
              </a:rPr>
              <a:t>Lanka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347459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528" y="0"/>
            <a:ext cx="1011936" cy="509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00200" y="32037"/>
            <a:ext cx="61722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5" dirty="0">
                <a:solidFill>
                  <a:srgbClr val="2B0A4A"/>
                </a:solidFill>
                <a:latin typeface="Arial"/>
                <a:cs typeface="Arial"/>
              </a:rPr>
              <a:t>CILT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Sri </a:t>
            </a:r>
            <a:r>
              <a:rPr sz="2800" spc="-5" dirty="0" smtClean="0">
                <a:solidFill>
                  <a:srgbClr val="2B0A4A"/>
                </a:solidFill>
                <a:latin typeface="Arial"/>
                <a:cs typeface="Arial"/>
              </a:rPr>
              <a:t>Lanka</a:t>
            </a:r>
            <a:r>
              <a:rPr lang="en-US" sz="2800" spc="10" dirty="0">
                <a:solidFill>
                  <a:srgbClr val="2B0A4A"/>
                </a:solidFill>
              </a:rPr>
              <a:t> </a:t>
            </a:r>
            <a:r>
              <a:rPr sz="2800" spc="-5" dirty="0" smtClean="0">
                <a:solidFill>
                  <a:srgbClr val="2B0A4A"/>
                </a:solidFill>
                <a:latin typeface="Arial"/>
                <a:cs typeface="Arial"/>
              </a:rPr>
              <a:t>Background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7791957" y="6452587"/>
            <a:ext cx="93789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www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il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ts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.com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000" y="685800"/>
            <a:ext cx="7998459" cy="58003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8450" marR="78105" indent="-285750">
              <a:lnSpc>
                <a:spcPct val="100000"/>
              </a:lnSpc>
              <a:spcBef>
                <a:spcPts val="105"/>
              </a:spcBef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dirty="0" smtClean="0">
                <a:latin typeface="Arial"/>
                <a:cs typeface="Arial"/>
              </a:rPr>
              <a:t>The </a:t>
            </a:r>
            <a:r>
              <a:rPr dirty="0">
                <a:latin typeface="Arial"/>
                <a:cs typeface="Arial"/>
              </a:rPr>
              <a:t>Chartered Institute of </a:t>
            </a:r>
            <a:r>
              <a:rPr spc="-10" dirty="0">
                <a:latin typeface="Arial"/>
                <a:cs typeface="Arial"/>
              </a:rPr>
              <a:t>Transport </a:t>
            </a:r>
            <a:r>
              <a:rPr dirty="0">
                <a:latin typeface="Arial"/>
                <a:cs typeface="Arial"/>
              </a:rPr>
              <a:t>(CIT) Sri Lanka was established  in 1984 and incorporated by the Parliamentary Act No. 08 of 2000.</a:t>
            </a:r>
            <a:r>
              <a:rPr spc="-3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In  2001 following </a:t>
            </a:r>
            <a:r>
              <a:rPr spc="-5" dirty="0">
                <a:latin typeface="Arial"/>
                <a:cs typeface="Arial"/>
              </a:rPr>
              <a:t>the </a:t>
            </a:r>
            <a:r>
              <a:rPr dirty="0">
                <a:latin typeface="Arial"/>
                <a:cs typeface="Arial"/>
              </a:rPr>
              <a:t>merger of the two leading professional bodies</a:t>
            </a:r>
            <a:r>
              <a:rPr spc="-15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CIT  Sri Lanka became the Chartered Institute of Logistics and </a:t>
            </a:r>
            <a:r>
              <a:rPr spc="-5" dirty="0">
                <a:latin typeface="Arial"/>
                <a:cs typeface="Arial"/>
              </a:rPr>
              <a:t>Transport  </a:t>
            </a:r>
            <a:r>
              <a:rPr spc="-25" dirty="0">
                <a:latin typeface="Arial"/>
                <a:cs typeface="Arial"/>
              </a:rPr>
              <a:t>(CILT) </a:t>
            </a:r>
            <a:r>
              <a:rPr dirty="0">
                <a:latin typeface="Arial"/>
                <a:cs typeface="Arial"/>
              </a:rPr>
              <a:t>Sri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Lanka.</a:t>
            </a:r>
          </a:p>
          <a:p>
            <a:pPr marL="298450" marR="5080" indent="-28575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dirty="0" smtClean="0">
                <a:latin typeface="Arial"/>
                <a:cs typeface="Arial"/>
              </a:rPr>
              <a:t>In </a:t>
            </a:r>
            <a:r>
              <a:rPr dirty="0">
                <a:latin typeface="Arial"/>
                <a:cs typeface="Arial"/>
              </a:rPr>
              <a:t>2012 The Council of </a:t>
            </a:r>
            <a:r>
              <a:rPr spc="-10" dirty="0">
                <a:latin typeface="Arial"/>
                <a:cs typeface="Arial"/>
              </a:rPr>
              <a:t>Trustees </a:t>
            </a:r>
            <a:r>
              <a:rPr dirty="0">
                <a:latin typeface="Arial"/>
                <a:cs typeface="Arial"/>
              </a:rPr>
              <a:t>of the Chartered Institute of</a:t>
            </a:r>
            <a:r>
              <a:rPr spc="-29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Logistics  and </a:t>
            </a:r>
            <a:r>
              <a:rPr spc="-10" dirty="0">
                <a:latin typeface="Arial"/>
                <a:cs typeface="Arial"/>
              </a:rPr>
              <a:t>Transport </a:t>
            </a:r>
            <a:r>
              <a:rPr spc="-25" dirty="0">
                <a:latin typeface="Arial"/>
                <a:cs typeface="Arial"/>
              </a:rPr>
              <a:t>(CILT) </a:t>
            </a:r>
            <a:r>
              <a:rPr dirty="0">
                <a:latin typeface="Arial"/>
                <a:cs typeface="Arial"/>
              </a:rPr>
              <a:t>upgraded the status of </a:t>
            </a:r>
            <a:r>
              <a:rPr spc="-35" dirty="0">
                <a:latin typeface="Arial"/>
                <a:cs typeface="Arial"/>
              </a:rPr>
              <a:t>CILT </a:t>
            </a:r>
            <a:r>
              <a:rPr dirty="0">
                <a:latin typeface="Arial"/>
                <a:cs typeface="Arial"/>
              </a:rPr>
              <a:t>Sri Lanka from a  Branch to a</a:t>
            </a:r>
            <a:r>
              <a:rPr spc="-95" dirty="0">
                <a:latin typeface="Arial"/>
                <a:cs typeface="Arial"/>
              </a:rPr>
              <a:t> </a:t>
            </a:r>
            <a:r>
              <a:rPr spc="-35" dirty="0">
                <a:latin typeface="Arial"/>
                <a:cs typeface="Arial"/>
              </a:rPr>
              <a:t>Territory.</a:t>
            </a:r>
            <a:endParaRPr dirty="0">
              <a:latin typeface="Arial"/>
              <a:cs typeface="Arial"/>
            </a:endParaRPr>
          </a:p>
          <a:p>
            <a:pPr marL="298450" marR="349250" indent="-28575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dirty="0" smtClean="0">
                <a:latin typeface="Arial"/>
                <a:cs typeface="Arial"/>
              </a:rPr>
              <a:t>It </a:t>
            </a:r>
            <a:r>
              <a:rPr dirty="0">
                <a:latin typeface="Arial"/>
                <a:cs typeface="Arial"/>
              </a:rPr>
              <a:t>is currently headed by </a:t>
            </a:r>
            <a:r>
              <a:rPr lang="en-US" dirty="0" smtClean="0">
                <a:latin typeface="Arial"/>
                <a:cs typeface="Arial"/>
              </a:rPr>
              <a:t>Ms Gayani de Alwis, CMILT </a:t>
            </a:r>
            <a:r>
              <a:rPr dirty="0" smtClean="0">
                <a:latin typeface="Arial"/>
                <a:cs typeface="Arial"/>
              </a:rPr>
              <a:t>as</a:t>
            </a:r>
            <a:r>
              <a:rPr spc="-185" dirty="0" smtClean="0">
                <a:latin typeface="Arial"/>
                <a:cs typeface="Arial"/>
              </a:rPr>
              <a:t> </a:t>
            </a:r>
            <a:r>
              <a:rPr dirty="0" smtClean="0">
                <a:latin typeface="Arial"/>
                <a:cs typeface="Arial"/>
              </a:rPr>
              <a:t>Chair</a:t>
            </a:r>
            <a:r>
              <a:rPr lang="en-US" dirty="0" smtClean="0">
                <a:latin typeface="Arial"/>
                <a:cs typeface="Arial"/>
              </a:rPr>
              <a:t>person</a:t>
            </a:r>
            <a:r>
              <a:rPr dirty="0" smtClean="0">
                <a:latin typeface="Arial"/>
                <a:cs typeface="Arial"/>
              </a:rPr>
              <a:t>,  </a:t>
            </a:r>
            <a:r>
              <a:rPr dirty="0">
                <a:latin typeface="Arial"/>
                <a:cs typeface="Arial"/>
              </a:rPr>
              <a:t>and a </a:t>
            </a:r>
            <a:r>
              <a:rPr dirty="0" smtClean="0">
                <a:latin typeface="Arial"/>
                <a:cs typeface="Arial"/>
              </a:rPr>
              <a:t>2</a:t>
            </a:r>
            <a:r>
              <a:rPr lang="en-US" dirty="0" smtClean="0">
                <a:latin typeface="Arial"/>
                <a:cs typeface="Arial"/>
              </a:rPr>
              <a:t>7  </a:t>
            </a:r>
            <a:r>
              <a:rPr dirty="0" smtClean="0">
                <a:latin typeface="Arial"/>
                <a:cs typeface="Arial"/>
              </a:rPr>
              <a:t>member </a:t>
            </a:r>
            <a:r>
              <a:rPr dirty="0">
                <a:latin typeface="Arial"/>
                <a:cs typeface="Arial"/>
              </a:rPr>
              <a:t>Council comprising of professionals and  academics. It also has a vibrant </a:t>
            </a:r>
            <a:r>
              <a:rPr spc="-30" dirty="0">
                <a:latin typeface="Arial"/>
                <a:cs typeface="Arial"/>
              </a:rPr>
              <a:t>WiLAT </a:t>
            </a:r>
            <a:r>
              <a:rPr dirty="0">
                <a:latin typeface="Arial"/>
                <a:cs typeface="Arial"/>
              </a:rPr>
              <a:t>and</a:t>
            </a:r>
            <a:r>
              <a:rPr spc="-180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YPF.</a:t>
            </a:r>
            <a:endParaRPr dirty="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dirty="0" smtClean="0">
                <a:latin typeface="Arial"/>
                <a:cs typeface="Arial"/>
              </a:rPr>
              <a:t>One </a:t>
            </a:r>
            <a:r>
              <a:rPr dirty="0">
                <a:latin typeface="Arial"/>
                <a:cs typeface="Arial"/>
              </a:rPr>
              <a:t>of the </a:t>
            </a:r>
            <a:r>
              <a:rPr spc="-5" dirty="0">
                <a:latin typeface="Arial"/>
                <a:cs typeface="Arial"/>
              </a:rPr>
              <a:t>IVPs </a:t>
            </a:r>
            <a:r>
              <a:rPr dirty="0">
                <a:latin typeface="Arial"/>
                <a:cs typeface="Arial"/>
              </a:rPr>
              <a:t>of </a:t>
            </a:r>
            <a:r>
              <a:rPr spc="-35" dirty="0">
                <a:latin typeface="Arial"/>
                <a:cs typeface="Arial"/>
              </a:rPr>
              <a:t>CILT </a:t>
            </a:r>
            <a:r>
              <a:rPr dirty="0">
                <a:latin typeface="Arial"/>
                <a:cs typeface="Arial"/>
              </a:rPr>
              <a:t>International is </a:t>
            </a:r>
            <a:r>
              <a:rPr spc="-35" dirty="0">
                <a:latin typeface="Arial"/>
                <a:cs typeface="Arial"/>
              </a:rPr>
              <a:t>Mr. </a:t>
            </a:r>
            <a:r>
              <a:rPr dirty="0">
                <a:latin typeface="Arial"/>
                <a:cs typeface="Arial"/>
              </a:rPr>
              <a:t>Romesh David, a</a:t>
            </a:r>
            <a:r>
              <a:rPr spc="-175" dirty="0">
                <a:latin typeface="Arial"/>
                <a:cs typeface="Arial"/>
              </a:rPr>
              <a:t> </a:t>
            </a:r>
            <a:r>
              <a:rPr dirty="0" smtClean="0">
                <a:latin typeface="Arial"/>
                <a:cs typeface="Arial"/>
              </a:rPr>
              <a:t>former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dirty="0" smtClean="0">
                <a:latin typeface="Arial"/>
                <a:cs typeface="Arial"/>
              </a:rPr>
              <a:t>Chairman </a:t>
            </a:r>
            <a:r>
              <a:rPr dirty="0">
                <a:latin typeface="Arial"/>
                <a:cs typeface="Arial"/>
              </a:rPr>
              <a:t>of </a:t>
            </a:r>
            <a:r>
              <a:rPr spc="-35" dirty="0">
                <a:latin typeface="Arial"/>
                <a:cs typeface="Arial"/>
              </a:rPr>
              <a:t>CILT </a:t>
            </a:r>
            <a:r>
              <a:rPr dirty="0">
                <a:latin typeface="Arial"/>
                <a:cs typeface="Arial"/>
              </a:rPr>
              <a:t>Sri</a:t>
            </a:r>
            <a:r>
              <a:rPr spc="-70" dirty="0">
                <a:latin typeface="Arial"/>
                <a:cs typeface="Arial"/>
              </a:rPr>
              <a:t> </a:t>
            </a:r>
            <a:r>
              <a:rPr dirty="0" smtClean="0">
                <a:latin typeface="Arial"/>
                <a:cs typeface="Arial"/>
              </a:rPr>
              <a:t>Lanka.</a:t>
            </a:r>
            <a:endParaRPr lang="en-US" dirty="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lang="en-US" dirty="0" err="1" smtClean="0">
                <a:latin typeface="Arial"/>
                <a:cs typeface="Arial"/>
              </a:rPr>
              <a:t>WiLAT</a:t>
            </a:r>
            <a:r>
              <a:rPr lang="en-US" dirty="0" smtClean="0">
                <a:latin typeface="Arial"/>
                <a:cs typeface="Arial"/>
              </a:rPr>
              <a:t> Vice Chairperson South Asia is </a:t>
            </a:r>
            <a:r>
              <a:rPr lang="en-US" dirty="0" err="1" smtClean="0">
                <a:latin typeface="Arial"/>
                <a:cs typeface="Arial"/>
              </a:rPr>
              <a:t>Ms</a:t>
            </a:r>
            <a:r>
              <a:rPr lang="en-US" dirty="0" smtClean="0">
                <a:latin typeface="Arial"/>
                <a:cs typeface="Arial"/>
              </a:rPr>
              <a:t> Gayani de Alwis, the current Chairperson of CILT.</a:t>
            </a:r>
          </a:p>
          <a:p>
            <a:pPr marL="298450" indent="-28575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lang="en-US" dirty="0" smtClean="0">
                <a:latin typeface="Arial"/>
                <a:cs typeface="Arial"/>
              </a:rPr>
              <a:t>YP Regional Ambassador South Asia is </a:t>
            </a:r>
            <a:r>
              <a:rPr lang="en-US" dirty="0" err="1" smtClean="0">
                <a:latin typeface="Arial"/>
                <a:cs typeface="Arial"/>
              </a:rPr>
              <a:t>Mr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Biman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Hettiararchchi</a:t>
            </a:r>
            <a:r>
              <a:rPr lang="en-US" dirty="0" smtClean="0">
                <a:latin typeface="Arial"/>
                <a:cs typeface="Arial"/>
              </a:rPr>
              <a:t>, the current YP Chair. </a:t>
            </a:r>
          </a:p>
          <a:p>
            <a:pPr marL="192405">
              <a:lnSpc>
                <a:spcPct val="100000"/>
              </a:lnSpc>
              <a:spcBef>
                <a:spcPts val="5"/>
              </a:spcBef>
            </a:pP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347459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528" y="0"/>
            <a:ext cx="1011936" cy="509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2917" y="708405"/>
            <a:ext cx="3425825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5" dirty="0">
                <a:solidFill>
                  <a:srgbClr val="2B0A4A"/>
                </a:solidFill>
                <a:latin typeface="Arial"/>
                <a:cs typeface="Arial"/>
              </a:rPr>
              <a:t>CILT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Sri Lanka</a:t>
            </a:r>
            <a:r>
              <a:rPr sz="2800" spc="-40" dirty="0">
                <a:solidFill>
                  <a:srgbClr val="2B0A4A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B0A4A"/>
                </a:solidFill>
                <a:latin typeface="Arial"/>
                <a:cs typeface="Arial"/>
              </a:rPr>
              <a:t>Vision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7791957" y="6452587"/>
            <a:ext cx="93789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www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il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ts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.com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2917" y="2091308"/>
            <a:ext cx="802322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2405" marR="5080" indent="-179705">
              <a:lnSpc>
                <a:spcPct val="100000"/>
              </a:lnSpc>
              <a:spcBef>
                <a:spcPts val="105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z="2000" spc="-1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be recognized </a:t>
            </a:r>
            <a:r>
              <a:rPr sz="2000" dirty="0" smtClean="0">
                <a:latin typeface="Arial"/>
                <a:cs typeface="Arial"/>
              </a:rPr>
              <a:t>as </a:t>
            </a:r>
            <a:r>
              <a:rPr sz="2000" dirty="0">
                <a:latin typeface="Arial"/>
                <a:cs typeface="Arial"/>
              </a:rPr>
              <a:t>the first choice professional body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  Logistics and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10" dirty="0" smtClean="0">
                <a:latin typeface="Arial"/>
                <a:cs typeface="Arial"/>
              </a:rPr>
              <a:t>Transport.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347459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528" y="0"/>
            <a:ext cx="1011936" cy="509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3222" y="708405"/>
            <a:ext cx="5357978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5" dirty="0">
                <a:solidFill>
                  <a:srgbClr val="2B0A4A"/>
                </a:solidFill>
                <a:latin typeface="Arial"/>
                <a:cs typeface="Arial"/>
              </a:rPr>
              <a:t>CILT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Sri </a:t>
            </a:r>
            <a:r>
              <a:rPr sz="2800" spc="-5" dirty="0" smtClean="0">
                <a:solidFill>
                  <a:srgbClr val="2B0A4A"/>
                </a:solidFill>
                <a:latin typeface="Arial"/>
                <a:cs typeface="Arial"/>
              </a:rPr>
              <a:t>Lanka</a:t>
            </a:r>
            <a:r>
              <a:rPr lang="en-US" sz="2800" spc="-5" dirty="0" smtClean="0">
                <a:solidFill>
                  <a:srgbClr val="2B0A4A"/>
                </a:solidFill>
                <a:latin typeface="Arial"/>
                <a:cs typeface="Arial"/>
              </a:rPr>
              <a:t> </a:t>
            </a:r>
            <a:r>
              <a:rPr sz="2800" spc="-5" dirty="0" smtClean="0">
                <a:solidFill>
                  <a:srgbClr val="2B0A4A"/>
                </a:solidFill>
                <a:latin typeface="Arial"/>
                <a:cs typeface="Arial"/>
              </a:rPr>
              <a:t>Objectives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7791957" y="6452587"/>
            <a:ext cx="93789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www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il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ts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.com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381482" y="2091308"/>
            <a:ext cx="8381034" cy="32457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marR="395605" indent="-179705">
              <a:lnSpc>
                <a:spcPct val="100000"/>
              </a:lnSpc>
              <a:spcBef>
                <a:spcPts val="105"/>
              </a:spcBef>
              <a:buClr>
                <a:srgbClr val="6F2F9F"/>
              </a:buClr>
              <a:buChar char="•"/>
              <a:tabLst>
                <a:tab pos="244475" algn="l"/>
              </a:tabLst>
            </a:pPr>
            <a:r>
              <a:rPr spc="-110" dirty="0"/>
              <a:t>To </a:t>
            </a:r>
            <a:r>
              <a:rPr dirty="0"/>
              <a:t>be the leading </a:t>
            </a:r>
            <a:r>
              <a:rPr b="1" spc="-5" dirty="0">
                <a:latin typeface="Arial"/>
                <a:cs typeface="Arial"/>
              </a:rPr>
              <a:t>facilitator </a:t>
            </a:r>
            <a:r>
              <a:rPr b="1" dirty="0">
                <a:latin typeface="Arial"/>
                <a:cs typeface="Arial"/>
              </a:rPr>
              <a:t>and </a:t>
            </a:r>
            <a:r>
              <a:rPr lang="en-US" b="1" dirty="0" smtClean="0">
                <a:latin typeface="Arial"/>
                <a:cs typeface="Arial"/>
              </a:rPr>
              <a:t>capacity builder </a:t>
            </a:r>
            <a:r>
              <a:rPr dirty="0" smtClean="0"/>
              <a:t>of </a:t>
            </a:r>
            <a:r>
              <a:rPr dirty="0"/>
              <a:t>Logistics and </a:t>
            </a:r>
            <a:r>
              <a:rPr spc="-10" dirty="0"/>
              <a:t>Transport </a:t>
            </a:r>
            <a:r>
              <a:rPr dirty="0" smtClean="0"/>
              <a:t>in </a:t>
            </a:r>
            <a:r>
              <a:rPr spc="-5" dirty="0"/>
              <a:t>Sri </a:t>
            </a:r>
            <a:r>
              <a:rPr dirty="0"/>
              <a:t>Lanka in </a:t>
            </a:r>
            <a:r>
              <a:rPr lang="en-US" dirty="0" smtClean="0"/>
              <a:t>conformance with </a:t>
            </a:r>
            <a:r>
              <a:rPr spc="-35" dirty="0" smtClean="0"/>
              <a:t>CILT  </a:t>
            </a:r>
            <a:r>
              <a:rPr dirty="0"/>
              <a:t>International and local regulatory</a:t>
            </a:r>
            <a:r>
              <a:rPr spc="-95" dirty="0"/>
              <a:t> </a:t>
            </a:r>
            <a:r>
              <a:rPr dirty="0"/>
              <a:t>standards</a:t>
            </a:r>
          </a:p>
          <a:p>
            <a:pPr marL="243840" marR="5080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244475" algn="l"/>
              </a:tabLst>
            </a:pPr>
            <a:r>
              <a:rPr spc="-110" dirty="0" smtClean="0"/>
              <a:t>To </a:t>
            </a:r>
            <a:r>
              <a:rPr lang="en-US" dirty="0" smtClean="0"/>
              <a:t>act as </a:t>
            </a:r>
            <a:r>
              <a:rPr dirty="0" smtClean="0"/>
              <a:t>a </a:t>
            </a:r>
            <a:r>
              <a:rPr lang="en-US" b="1" spc="-5" dirty="0" smtClean="0">
                <a:latin typeface="Arial"/>
                <a:cs typeface="Arial"/>
              </a:rPr>
              <a:t>Policy Advocay group </a:t>
            </a:r>
            <a:r>
              <a:rPr dirty="0" smtClean="0"/>
              <a:t>to </a:t>
            </a:r>
            <a:r>
              <a:rPr dirty="0"/>
              <a:t>the Government of Sri Lanka and relevant  regulatory</a:t>
            </a:r>
            <a:r>
              <a:rPr spc="-50" dirty="0"/>
              <a:t> </a:t>
            </a:r>
            <a:r>
              <a:rPr dirty="0"/>
              <a:t>authorities</a:t>
            </a:r>
          </a:p>
          <a:p>
            <a:pPr marL="243840" marR="1285240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244475" algn="l"/>
              </a:tabLst>
            </a:pPr>
            <a:r>
              <a:rPr spc="-110" dirty="0"/>
              <a:t>To </a:t>
            </a:r>
            <a:r>
              <a:rPr dirty="0"/>
              <a:t>be an </a:t>
            </a:r>
            <a:r>
              <a:rPr b="1" dirty="0">
                <a:latin typeface="Arial"/>
                <a:cs typeface="Arial"/>
              </a:rPr>
              <a:t>enabler </a:t>
            </a:r>
            <a:r>
              <a:rPr dirty="0"/>
              <a:t>of </a:t>
            </a:r>
            <a:r>
              <a:rPr b="1" dirty="0">
                <a:latin typeface="Arial"/>
                <a:cs typeface="Arial"/>
              </a:rPr>
              <a:t>research </a:t>
            </a:r>
            <a:r>
              <a:rPr dirty="0"/>
              <a:t>and </a:t>
            </a:r>
            <a:r>
              <a:rPr b="1" dirty="0">
                <a:latin typeface="Arial"/>
                <a:cs typeface="Arial"/>
              </a:rPr>
              <a:t>consultancy </a:t>
            </a:r>
            <a:r>
              <a:rPr dirty="0"/>
              <a:t>for</a:t>
            </a:r>
            <a:r>
              <a:rPr spc="-65" dirty="0"/>
              <a:t> </a:t>
            </a:r>
            <a:r>
              <a:rPr b="1" dirty="0">
                <a:latin typeface="Arial"/>
                <a:cs typeface="Arial"/>
              </a:rPr>
              <a:t>industry  requirements</a:t>
            </a:r>
          </a:p>
          <a:p>
            <a:pPr marL="243840" indent="-179705">
              <a:lnSpc>
                <a:spcPct val="100000"/>
              </a:lnSpc>
              <a:spcBef>
                <a:spcPts val="1205"/>
              </a:spcBef>
              <a:buClr>
                <a:srgbClr val="6F2F9F"/>
              </a:buClr>
              <a:buChar char="•"/>
              <a:tabLst>
                <a:tab pos="244475" algn="l"/>
              </a:tabLst>
            </a:pPr>
            <a:r>
              <a:rPr spc="-110" dirty="0"/>
              <a:t>To </a:t>
            </a:r>
            <a:r>
              <a:rPr b="1" dirty="0">
                <a:latin typeface="Arial"/>
                <a:cs typeface="Arial"/>
              </a:rPr>
              <a:t>create </a:t>
            </a:r>
            <a:r>
              <a:rPr lang="en-US" b="1" dirty="0" smtClean="0"/>
              <a:t>a </a:t>
            </a:r>
            <a:r>
              <a:rPr b="1" dirty="0" smtClean="0">
                <a:latin typeface="Arial"/>
                <a:cs typeface="Arial"/>
              </a:rPr>
              <a:t>platform </a:t>
            </a:r>
            <a:r>
              <a:rPr dirty="0"/>
              <a:t>for </a:t>
            </a:r>
            <a:r>
              <a:rPr b="1" dirty="0">
                <a:latin typeface="Arial"/>
                <a:cs typeface="Arial"/>
              </a:rPr>
              <a:t>networking </a:t>
            </a:r>
            <a:r>
              <a:rPr lang="en-US" dirty="0" smtClean="0">
                <a:latin typeface="Arial"/>
                <a:cs typeface="Arial"/>
              </a:rPr>
              <a:t>opportunties for </a:t>
            </a:r>
            <a:r>
              <a:rPr b="1" dirty="0" smtClean="0">
                <a:latin typeface="Arial"/>
                <a:cs typeface="Arial"/>
              </a:rPr>
              <a:t>industry</a:t>
            </a:r>
            <a:r>
              <a:rPr b="1" spc="-95" dirty="0" smtClean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347459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528" y="0"/>
            <a:ext cx="1011936" cy="509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19200" y="-14964"/>
            <a:ext cx="76200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2B0A4A"/>
                </a:solidFill>
                <a:latin typeface="Arial"/>
                <a:cs typeface="Arial"/>
              </a:rPr>
              <a:t>Transportation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and </a:t>
            </a:r>
            <a:r>
              <a:rPr sz="2800" dirty="0">
                <a:solidFill>
                  <a:srgbClr val="2B0A4A"/>
                </a:solidFill>
                <a:latin typeface="Arial"/>
                <a:cs typeface="Arial"/>
              </a:rPr>
              <a:t>Logistics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in Sri</a:t>
            </a:r>
            <a:r>
              <a:rPr sz="2800" spc="45" dirty="0">
                <a:solidFill>
                  <a:srgbClr val="2B0A4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Lanka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7791957" y="6452587"/>
            <a:ext cx="93789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www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il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ts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.com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3400" y="685800"/>
            <a:ext cx="7517130" cy="563859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92405" indent="-179705">
              <a:lnSpc>
                <a:spcPct val="100000"/>
              </a:lnSpc>
              <a:spcBef>
                <a:spcPts val="13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z="2000" dirty="0">
                <a:latin typeface="Arial"/>
                <a:cs typeface="Arial"/>
              </a:rPr>
              <a:t>Profile of Sectors </a:t>
            </a:r>
            <a:r>
              <a:rPr lang="en-US" sz="2000" dirty="0" smtClean="0">
                <a:latin typeface="Arial"/>
                <a:cs typeface="Arial"/>
              </a:rPr>
              <a:t>-</a:t>
            </a:r>
            <a:r>
              <a:rPr sz="2000" dirty="0" smtClean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Road, Rail, </a:t>
            </a:r>
            <a:r>
              <a:rPr sz="2000" spc="-5" dirty="0">
                <a:latin typeface="Arial"/>
                <a:cs typeface="Arial"/>
              </a:rPr>
              <a:t>Aviation, </a:t>
            </a:r>
            <a:r>
              <a:rPr sz="2000" dirty="0">
                <a:latin typeface="Arial"/>
                <a:cs typeface="Arial"/>
              </a:rPr>
              <a:t>Maritime &amp;</a:t>
            </a:r>
            <a:r>
              <a:rPr sz="2000" spc="-2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SCM</a:t>
            </a:r>
          </a:p>
          <a:p>
            <a:pPr marL="192405" marR="5080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z="2000" dirty="0">
                <a:latin typeface="Arial"/>
                <a:cs typeface="Arial"/>
              </a:rPr>
              <a:t>Percentage of GDP </a:t>
            </a:r>
            <a:r>
              <a:rPr sz="2000" dirty="0" smtClean="0">
                <a:latin typeface="Arial"/>
                <a:cs typeface="Arial"/>
              </a:rPr>
              <a:t>spen</a:t>
            </a:r>
            <a:r>
              <a:rPr lang="en-US" sz="2000" dirty="0" smtClean="0">
                <a:latin typeface="Arial"/>
                <a:cs typeface="Arial"/>
              </a:rPr>
              <a:t>d</a:t>
            </a:r>
            <a:r>
              <a:rPr sz="200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- </a:t>
            </a:r>
            <a:r>
              <a:rPr sz="1800" spc="-5" dirty="0" smtClean="0">
                <a:latin typeface="Arial"/>
                <a:cs typeface="Arial"/>
              </a:rPr>
              <a:t>1</a:t>
            </a:r>
            <a:r>
              <a:rPr lang="en-US" sz="1800" spc="-5" dirty="0" smtClean="0">
                <a:latin typeface="Arial"/>
                <a:cs typeface="Arial"/>
              </a:rPr>
              <a:t>0.6</a:t>
            </a:r>
            <a:r>
              <a:rPr sz="1800" spc="-5" dirty="0" smtClean="0">
                <a:latin typeface="Arial"/>
                <a:cs typeface="Arial"/>
              </a:rPr>
              <a:t>% (inclusive </a:t>
            </a:r>
            <a:r>
              <a:rPr sz="1800" dirty="0" smtClean="0">
                <a:latin typeface="Arial"/>
                <a:cs typeface="Arial"/>
              </a:rPr>
              <a:t>of </a:t>
            </a:r>
            <a:r>
              <a:rPr lang="en-US" sz="1800" dirty="0" smtClean="0">
                <a:latin typeface="Arial"/>
                <a:cs typeface="Arial"/>
              </a:rPr>
              <a:t>transport of </a:t>
            </a:r>
            <a:r>
              <a:rPr sz="1800" spc="-5" dirty="0" smtClean="0">
                <a:latin typeface="Arial"/>
                <a:cs typeface="Arial"/>
              </a:rPr>
              <a:t>passengers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and </a:t>
            </a:r>
            <a:r>
              <a:rPr sz="1800" spc="-5" dirty="0" smtClean="0">
                <a:latin typeface="Arial"/>
                <a:cs typeface="Arial"/>
              </a:rPr>
              <a:t> goods</a:t>
            </a:r>
            <a:r>
              <a:rPr sz="1800" spc="-70" dirty="0" smtClean="0">
                <a:latin typeface="Arial"/>
                <a:cs typeface="Arial"/>
              </a:rPr>
              <a:t> </a:t>
            </a:r>
            <a:r>
              <a:rPr sz="1800" spc="-5" dirty="0" smtClean="0">
                <a:latin typeface="Arial"/>
                <a:cs typeface="Arial"/>
              </a:rPr>
              <a:t>and  </a:t>
            </a:r>
            <a:r>
              <a:rPr sz="1800" spc="-10" dirty="0" smtClean="0">
                <a:latin typeface="Arial"/>
                <a:cs typeface="Arial"/>
              </a:rPr>
              <a:t>warehousing) </a:t>
            </a:r>
            <a:r>
              <a:rPr lang="en-US" dirty="0">
                <a:latin typeface="Arial"/>
                <a:cs typeface="Arial"/>
              </a:rPr>
              <a:t>-</a:t>
            </a:r>
            <a:r>
              <a:rPr sz="1800" dirty="0" smtClean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Source: Central Bank of Sri Lanka, Annual Report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spc="-5" dirty="0" smtClean="0">
                <a:latin typeface="Arial"/>
                <a:cs typeface="Arial"/>
              </a:rPr>
              <a:t>201</a:t>
            </a:r>
            <a:r>
              <a:rPr lang="en-US" sz="1800" spc="-5" dirty="0" smtClean="0">
                <a:latin typeface="Arial"/>
                <a:cs typeface="Arial"/>
              </a:rPr>
              <a:t>7</a:t>
            </a:r>
          </a:p>
          <a:p>
            <a:pPr marL="192405" marR="5080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lang="en-US" sz="2000" spc="-5" dirty="0" smtClean="0">
                <a:latin typeface="Arial"/>
                <a:cs typeface="Arial"/>
              </a:rPr>
              <a:t>SL’s World Bank’s Connect to Compete LPI 2018 ranking 94 out of 160</a:t>
            </a:r>
            <a:endParaRPr sz="2000" dirty="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z="2000" spc="5" dirty="0">
                <a:latin typeface="Arial"/>
                <a:cs typeface="Arial"/>
              </a:rPr>
              <a:t>Growth </a:t>
            </a:r>
            <a:r>
              <a:rPr sz="2000" dirty="0">
                <a:latin typeface="Arial"/>
                <a:cs typeface="Arial"/>
              </a:rPr>
              <a:t>Measures</a:t>
            </a:r>
            <a:r>
              <a:rPr sz="2000" spc="-105" dirty="0">
                <a:latin typeface="Arial"/>
                <a:cs typeface="Arial"/>
              </a:rPr>
              <a:t> </a:t>
            </a:r>
            <a:endParaRPr sz="2000" dirty="0">
              <a:latin typeface="Arial"/>
              <a:cs typeface="Arial"/>
            </a:endParaRPr>
          </a:p>
          <a:p>
            <a:pPr marL="1155700" lvl="1" indent="-228600">
              <a:lnSpc>
                <a:spcPct val="100000"/>
              </a:lnSpc>
              <a:spcBef>
                <a:spcPts val="440"/>
              </a:spcBef>
              <a:buClr>
                <a:srgbClr val="6F2F9F"/>
              </a:buClr>
              <a:buChar char="•"/>
              <a:tabLst>
                <a:tab pos="1155700" algn="l"/>
                <a:tab pos="1156335" algn="l"/>
              </a:tabLst>
            </a:pPr>
            <a:r>
              <a:rPr sz="1800" spc="-5" dirty="0">
                <a:latin typeface="Arial"/>
                <a:cs typeface="Arial"/>
              </a:rPr>
              <a:t>Investments in upgrading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infrastructure</a:t>
            </a:r>
            <a:endParaRPr sz="1800" dirty="0">
              <a:latin typeface="Arial"/>
              <a:cs typeface="Arial"/>
            </a:endParaRPr>
          </a:p>
          <a:p>
            <a:pPr marL="1155700" lvl="1" indent="-228600">
              <a:lnSpc>
                <a:spcPct val="100000"/>
              </a:lnSpc>
              <a:spcBef>
                <a:spcPts val="434"/>
              </a:spcBef>
              <a:buClr>
                <a:srgbClr val="6F2F9F"/>
              </a:buClr>
              <a:buChar char="•"/>
              <a:tabLst>
                <a:tab pos="1155700" algn="l"/>
                <a:tab pos="1156335" algn="l"/>
              </a:tabLst>
            </a:pPr>
            <a:r>
              <a:rPr sz="1800" spc="-5" dirty="0" smtClean="0">
                <a:latin typeface="Arial"/>
                <a:cs typeface="Arial"/>
              </a:rPr>
              <a:t>Improvement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profitability </a:t>
            </a:r>
            <a:r>
              <a:rPr sz="1800" dirty="0">
                <a:latin typeface="Arial"/>
                <a:cs typeface="Arial"/>
              </a:rPr>
              <a:t>of the </a:t>
            </a:r>
            <a:r>
              <a:rPr sz="1800" spc="-5" dirty="0">
                <a:latin typeface="Arial"/>
                <a:cs typeface="Arial"/>
              </a:rPr>
              <a:t>national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airline</a:t>
            </a:r>
            <a:endParaRPr sz="1800" dirty="0">
              <a:latin typeface="Arial"/>
              <a:cs typeface="Arial"/>
            </a:endParaRPr>
          </a:p>
          <a:p>
            <a:pPr marL="1155700" lvl="1" indent="-228600">
              <a:lnSpc>
                <a:spcPct val="100000"/>
              </a:lnSpc>
              <a:spcBef>
                <a:spcPts val="430"/>
              </a:spcBef>
              <a:buClr>
                <a:srgbClr val="6F2F9F"/>
              </a:buClr>
              <a:buChar char="•"/>
              <a:tabLst>
                <a:tab pos="1155700" algn="l"/>
                <a:tab pos="1156335" algn="l"/>
              </a:tabLst>
            </a:pPr>
            <a:r>
              <a:rPr sz="1800" spc="-5" dirty="0">
                <a:latin typeface="Arial"/>
                <a:cs typeface="Arial"/>
              </a:rPr>
              <a:t>Expansion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port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facilities</a:t>
            </a:r>
            <a:endParaRPr sz="1800" dirty="0">
              <a:latin typeface="Arial"/>
              <a:cs typeface="Arial"/>
            </a:endParaRPr>
          </a:p>
          <a:p>
            <a:pPr marL="1155700" lvl="1" indent="-228600">
              <a:lnSpc>
                <a:spcPct val="100000"/>
              </a:lnSpc>
              <a:spcBef>
                <a:spcPts val="430"/>
              </a:spcBef>
              <a:buClr>
                <a:srgbClr val="6F2F9F"/>
              </a:buClr>
              <a:buChar char="•"/>
              <a:tabLst>
                <a:tab pos="1155700" algn="l"/>
                <a:tab pos="1156335" algn="l"/>
              </a:tabLst>
            </a:pPr>
            <a:r>
              <a:rPr lang="en-US" sz="1800" spc="-5" dirty="0" smtClean="0">
                <a:latin typeface="Arial"/>
                <a:cs typeface="Arial"/>
              </a:rPr>
              <a:t>Creation of a </a:t>
            </a:r>
            <a:r>
              <a:rPr lang="en-US" spc="-5" dirty="0" smtClean="0">
                <a:latin typeface="Arial"/>
                <a:cs typeface="Arial"/>
              </a:rPr>
              <a:t>N</a:t>
            </a:r>
            <a:r>
              <a:rPr lang="en-US" sz="1800" spc="-5" dirty="0" smtClean="0">
                <a:latin typeface="Arial"/>
                <a:cs typeface="Arial"/>
              </a:rPr>
              <a:t>ational </a:t>
            </a:r>
            <a:r>
              <a:rPr lang="en-US" spc="-5" dirty="0">
                <a:latin typeface="Arial"/>
                <a:cs typeface="Arial"/>
              </a:rPr>
              <a:t>S</a:t>
            </a:r>
            <a:r>
              <a:rPr lang="en-US" sz="1800" spc="-5" dirty="0" smtClean="0">
                <a:latin typeface="Arial"/>
                <a:cs typeface="Arial"/>
              </a:rPr>
              <a:t>ingle </a:t>
            </a:r>
            <a:r>
              <a:rPr lang="en-US" spc="-5" dirty="0">
                <a:latin typeface="Arial"/>
                <a:cs typeface="Arial"/>
              </a:rPr>
              <a:t>W</a:t>
            </a:r>
            <a:r>
              <a:rPr lang="en-US" sz="1800" spc="-5" dirty="0" smtClean="0">
                <a:latin typeface="Arial"/>
                <a:cs typeface="Arial"/>
              </a:rPr>
              <a:t>indow for trade</a:t>
            </a:r>
          </a:p>
          <a:p>
            <a:pPr marL="1155700" lvl="1" indent="-228600">
              <a:lnSpc>
                <a:spcPct val="100000"/>
              </a:lnSpc>
              <a:spcBef>
                <a:spcPts val="430"/>
              </a:spcBef>
              <a:buClr>
                <a:srgbClr val="6F2F9F"/>
              </a:buClr>
              <a:buChar char="•"/>
              <a:tabLst>
                <a:tab pos="1155700" algn="l"/>
                <a:tab pos="1156335" algn="l"/>
              </a:tabLst>
            </a:pPr>
            <a:r>
              <a:rPr lang="en-US" spc="-5" dirty="0" smtClean="0">
                <a:latin typeface="Arial"/>
                <a:cs typeface="Arial"/>
              </a:rPr>
              <a:t>Revision to Customs Ordinance, Merchant Shipping Act etc., </a:t>
            </a:r>
            <a:endParaRPr lang="en-US" sz="1800" spc="-5" dirty="0" smtClean="0">
              <a:latin typeface="Arial"/>
              <a:cs typeface="Arial"/>
            </a:endParaRPr>
          </a:p>
          <a:p>
            <a:pPr marL="1155700" lvl="1" indent="-228600">
              <a:lnSpc>
                <a:spcPct val="100000"/>
              </a:lnSpc>
              <a:spcBef>
                <a:spcPts val="430"/>
              </a:spcBef>
              <a:buClr>
                <a:srgbClr val="6F2F9F"/>
              </a:buClr>
              <a:buChar char="•"/>
              <a:tabLst>
                <a:tab pos="1155700" algn="l"/>
                <a:tab pos="1156335" algn="l"/>
              </a:tabLst>
            </a:pPr>
            <a:endParaRPr sz="1800" dirty="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1195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z="2000" dirty="0">
                <a:latin typeface="Arial"/>
                <a:cs typeface="Arial"/>
              </a:rPr>
              <a:t>Number of professionals employed </a:t>
            </a:r>
            <a:r>
              <a:rPr lang="en-US" sz="2000" dirty="0" smtClean="0">
                <a:latin typeface="Arial"/>
                <a:cs typeface="Arial"/>
              </a:rPr>
              <a:t>- </a:t>
            </a:r>
            <a:r>
              <a:rPr sz="2000" dirty="0" smtClean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Not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available</a:t>
            </a:r>
            <a:endParaRPr sz="1800" dirty="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z="2000" spc="-10" dirty="0">
                <a:latin typeface="Arial"/>
                <a:cs typeface="Arial"/>
              </a:rPr>
              <a:t>Training </a:t>
            </a:r>
            <a:r>
              <a:rPr sz="2000" dirty="0" smtClean="0">
                <a:latin typeface="Arial"/>
                <a:cs typeface="Arial"/>
              </a:rPr>
              <a:t>potential</a:t>
            </a:r>
            <a:r>
              <a:rPr lang="en-US" sz="2000" dirty="0" smtClean="0">
                <a:latin typeface="Arial"/>
                <a:cs typeface="Arial"/>
              </a:rPr>
              <a:t> - </a:t>
            </a:r>
            <a:r>
              <a:rPr sz="2000" dirty="0" smtClean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Not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available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347459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528" y="0"/>
            <a:ext cx="1011936" cy="509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3222" y="708405"/>
            <a:ext cx="7948778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Challenges for the </a:t>
            </a:r>
            <a:r>
              <a:rPr sz="2800" dirty="0">
                <a:solidFill>
                  <a:srgbClr val="2B0A4A"/>
                </a:solidFill>
                <a:latin typeface="Arial"/>
                <a:cs typeface="Arial"/>
              </a:rPr>
              <a:t>industry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in Sri</a:t>
            </a:r>
            <a:r>
              <a:rPr sz="2800" spc="80" dirty="0">
                <a:solidFill>
                  <a:srgbClr val="2B0A4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Lanka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7791957" y="6452587"/>
            <a:ext cx="93789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www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il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ts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.com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3222" y="1939518"/>
            <a:ext cx="7946390" cy="4060727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92405" indent="-179705">
              <a:lnSpc>
                <a:spcPct val="100000"/>
              </a:lnSpc>
              <a:spcBef>
                <a:spcPts val="13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z="2000" dirty="0">
                <a:latin typeface="Arial"/>
                <a:cs typeface="Arial"/>
              </a:rPr>
              <a:t>Inadequate transport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infrastructure</a:t>
            </a:r>
            <a:r>
              <a:rPr lang="en-US" sz="2000" dirty="0" smtClean="0">
                <a:latin typeface="Arial"/>
                <a:cs typeface="Arial"/>
              </a:rPr>
              <a:t> and traffic congestion</a:t>
            </a:r>
            <a:endParaRPr sz="2000" dirty="0">
              <a:latin typeface="Arial"/>
              <a:cs typeface="Arial"/>
            </a:endParaRPr>
          </a:p>
          <a:p>
            <a:pPr marL="192405" marR="5080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z="2000" dirty="0" smtClean="0">
                <a:latin typeface="Arial"/>
                <a:cs typeface="Arial"/>
              </a:rPr>
              <a:t>Delays </a:t>
            </a:r>
            <a:r>
              <a:rPr sz="2000" dirty="0">
                <a:latin typeface="Arial"/>
                <a:cs typeface="Arial"/>
              </a:rPr>
              <a:t>in </a:t>
            </a:r>
            <a:r>
              <a:rPr sz="2000" dirty="0" smtClean="0">
                <a:latin typeface="Arial"/>
                <a:cs typeface="Arial"/>
              </a:rPr>
              <a:t>reviving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infrastructure </a:t>
            </a:r>
            <a:r>
              <a:rPr sz="2000" dirty="0">
                <a:latin typeface="Arial"/>
                <a:cs typeface="Arial"/>
              </a:rPr>
              <a:t>facilities that have been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largely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inactive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idling</a:t>
            </a:r>
            <a:endParaRPr lang="en-US" sz="2000" dirty="0" smtClean="0">
              <a:latin typeface="Arial"/>
              <a:cs typeface="Arial"/>
            </a:endParaRPr>
          </a:p>
          <a:p>
            <a:pPr marL="192405" marR="5080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lang="en-US" sz="2000" dirty="0" smtClean="0">
                <a:latin typeface="Arial"/>
                <a:cs typeface="Arial"/>
              </a:rPr>
              <a:t>Delayed capacity enhancement in Port </a:t>
            </a:r>
            <a:r>
              <a:rPr lang="en-US" sz="2000" dirty="0">
                <a:latin typeface="Arial"/>
                <a:cs typeface="Arial"/>
              </a:rPr>
              <a:t>o</a:t>
            </a:r>
            <a:r>
              <a:rPr lang="en-US" sz="2000" dirty="0" smtClean="0">
                <a:latin typeface="Arial"/>
                <a:cs typeface="Arial"/>
              </a:rPr>
              <a:t>f Colombo</a:t>
            </a:r>
            <a:endParaRPr sz="2000" dirty="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z="2000" spc="-5" dirty="0">
                <a:latin typeface="Arial"/>
                <a:cs typeface="Arial"/>
              </a:rPr>
              <a:t>Insufficient </a:t>
            </a:r>
            <a:r>
              <a:rPr sz="2000" dirty="0">
                <a:latin typeface="Arial"/>
                <a:cs typeface="Arial"/>
              </a:rPr>
              <a:t>flow of Foreign Direct Investment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(FDI</a:t>
            </a:r>
            <a:r>
              <a:rPr sz="2000" dirty="0" smtClean="0">
                <a:latin typeface="Arial"/>
                <a:cs typeface="Arial"/>
              </a:rPr>
              <a:t>)</a:t>
            </a:r>
            <a:endParaRPr lang="en-US" sz="2000" dirty="0" smtClean="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lang="en-US" sz="2000" dirty="0" smtClean="0">
                <a:latin typeface="Arial"/>
                <a:cs typeface="Arial"/>
              </a:rPr>
              <a:t>Archaic laws/acts hindering trade facilitation</a:t>
            </a:r>
          </a:p>
          <a:p>
            <a:pPr marL="192405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endParaRPr lang="en-US" sz="20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65"/>
              </a:spcBef>
            </a:pPr>
            <a:r>
              <a:rPr sz="1400" b="1" dirty="0">
                <a:latin typeface="Arial"/>
                <a:cs typeface="Arial"/>
              </a:rPr>
              <a:t>Sources</a:t>
            </a:r>
            <a:r>
              <a:rPr sz="1400" dirty="0">
                <a:latin typeface="Arial"/>
                <a:cs typeface="Arial"/>
              </a:rPr>
              <a:t>: </a:t>
            </a:r>
            <a:r>
              <a:rPr sz="1400" i="1" dirty="0">
                <a:latin typeface="Arial"/>
                <a:cs typeface="Arial"/>
              </a:rPr>
              <a:t>Central Bank of Sri Lanka Annual </a:t>
            </a:r>
            <a:r>
              <a:rPr sz="1400" i="1" spc="-5" dirty="0">
                <a:latin typeface="Arial"/>
                <a:cs typeface="Arial"/>
              </a:rPr>
              <a:t>Report</a:t>
            </a:r>
            <a:r>
              <a:rPr sz="1400" i="1" spc="-240" dirty="0">
                <a:latin typeface="Arial"/>
                <a:cs typeface="Arial"/>
              </a:rPr>
              <a:t> </a:t>
            </a:r>
            <a:r>
              <a:rPr sz="1400" i="1" dirty="0" smtClean="0">
                <a:latin typeface="Arial"/>
                <a:cs typeface="Arial"/>
              </a:rPr>
              <a:t>201</a:t>
            </a:r>
            <a:r>
              <a:rPr lang="en-US" sz="1400" i="1" dirty="0" smtClean="0">
                <a:latin typeface="Arial"/>
                <a:cs typeface="Arial"/>
              </a:rPr>
              <a:t>7</a:t>
            </a:r>
            <a:endParaRPr sz="1400" dirty="0">
              <a:latin typeface="Arial"/>
              <a:cs typeface="Arial"/>
            </a:endParaRPr>
          </a:p>
          <a:p>
            <a:pPr marL="812800">
              <a:lnSpc>
                <a:spcPct val="100000"/>
              </a:lnSpc>
            </a:pPr>
            <a:r>
              <a:rPr sz="1400" i="1" dirty="0">
                <a:latin typeface="Arial"/>
                <a:cs typeface="Arial"/>
              </a:rPr>
              <a:t>Oxford Business Group Sri Lanka Report</a:t>
            </a:r>
            <a:r>
              <a:rPr sz="1400" i="1" spc="-175" dirty="0">
                <a:latin typeface="Arial"/>
                <a:cs typeface="Arial"/>
              </a:rPr>
              <a:t> </a:t>
            </a:r>
            <a:r>
              <a:rPr sz="1400" i="1" dirty="0" smtClean="0">
                <a:latin typeface="Arial"/>
                <a:cs typeface="Arial"/>
              </a:rPr>
              <a:t>201</a:t>
            </a:r>
            <a:r>
              <a:rPr lang="en-US" sz="1400" i="1" dirty="0" smtClean="0">
                <a:latin typeface="Arial"/>
                <a:cs typeface="Arial"/>
              </a:rPr>
              <a:t>7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347459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528" y="0"/>
            <a:ext cx="1011936" cy="509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95400" y="0"/>
            <a:ext cx="60960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Key Focus Area 1:</a:t>
            </a:r>
            <a:r>
              <a:rPr sz="2800" spc="-125" dirty="0">
                <a:solidFill>
                  <a:srgbClr val="2B0A4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Education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7791957" y="6452587"/>
            <a:ext cx="93789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www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il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ts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.com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0" y="838200"/>
            <a:ext cx="8839200" cy="5390578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dirty="0">
                <a:latin typeface="Arial"/>
                <a:cs typeface="Arial"/>
              </a:rPr>
              <a:t>ISSUES</a:t>
            </a: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sz="2000" dirty="0">
                <a:latin typeface="Arial"/>
                <a:cs typeface="Arial"/>
              </a:rPr>
              <a:t>The unavailability of structured L&amp;T education for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non-graduates</a:t>
            </a: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sz="2000" dirty="0">
                <a:latin typeface="Arial"/>
                <a:cs typeface="Arial"/>
              </a:rPr>
              <a:t>Current incompatibility of </a:t>
            </a:r>
            <a:r>
              <a:rPr sz="2000" spc="-35" dirty="0">
                <a:latin typeface="Arial"/>
                <a:cs typeface="Arial"/>
              </a:rPr>
              <a:t>CILT </a:t>
            </a:r>
            <a:r>
              <a:rPr sz="2000" dirty="0">
                <a:latin typeface="Arial"/>
                <a:cs typeface="Arial"/>
              </a:rPr>
              <a:t>International education </a:t>
            </a:r>
            <a:r>
              <a:rPr sz="2000" dirty="0" smtClean="0">
                <a:latin typeface="Arial"/>
                <a:cs typeface="Arial"/>
              </a:rPr>
              <a:t>programs</a:t>
            </a:r>
            <a:r>
              <a:rPr sz="2000" spc="-180" dirty="0" smtClean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with</a:t>
            </a:r>
            <a:r>
              <a:rPr lang="en-US" sz="2000" dirty="0" smtClean="0">
                <a:latin typeface="Arial"/>
                <a:cs typeface="Arial"/>
              </a:rPr>
              <a:t> SL Qualification Framework (</a:t>
            </a:r>
            <a:r>
              <a:rPr sz="2000" dirty="0" smtClean="0">
                <a:latin typeface="Arial"/>
                <a:cs typeface="Arial"/>
              </a:rPr>
              <a:t>SLQF</a:t>
            </a:r>
            <a:r>
              <a:rPr lang="en-US" sz="2000" dirty="0">
                <a:latin typeface="Arial"/>
                <a:cs typeface="Arial"/>
              </a:rPr>
              <a:t>)</a:t>
            </a:r>
            <a:r>
              <a:rPr sz="2000" dirty="0" smtClean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lang="en-US" sz="2000" spc="-35" dirty="0" smtClean="0">
                <a:latin typeface="Arial"/>
                <a:cs typeface="Arial"/>
              </a:rPr>
              <a:t>National Vocational Qualification (</a:t>
            </a:r>
            <a:r>
              <a:rPr sz="2000" dirty="0" smtClean="0">
                <a:latin typeface="Arial"/>
                <a:cs typeface="Arial"/>
              </a:rPr>
              <a:t>NVQ</a:t>
            </a:r>
            <a:r>
              <a:rPr lang="en-US" sz="2000" dirty="0" smtClean="0">
                <a:latin typeface="Arial"/>
                <a:cs typeface="Arial"/>
              </a:rPr>
              <a:t>)</a:t>
            </a: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lang="en-US" sz="2000" dirty="0" smtClean="0">
                <a:latin typeface="Arial"/>
                <a:cs typeface="Arial"/>
              </a:rPr>
              <a:t>Diploma is not appealing to the young school leavers who are not eligible to enter universities when compared to degrees offered by private universities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195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15" dirty="0">
                <a:latin typeface="Arial"/>
                <a:cs typeface="Arial"/>
              </a:rPr>
              <a:t>STRATEGIES</a:t>
            </a:r>
            <a:endParaRPr sz="2000" dirty="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pc="-35" dirty="0" smtClean="0">
                <a:latin typeface="Arial"/>
                <a:cs typeface="Arial"/>
              </a:rPr>
              <a:t>CILT</a:t>
            </a:r>
            <a:r>
              <a:rPr spc="-35" dirty="0">
                <a:latin typeface="Arial"/>
                <a:cs typeface="Arial"/>
              </a:rPr>
              <a:t>-SL </a:t>
            </a:r>
            <a:r>
              <a:rPr dirty="0">
                <a:latin typeface="Arial"/>
                <a:cs typeface="Arial"/>
              </a:rPr>
              <a:t>designed education </a:t>
            </a:r>
            <a:r>
              <a:rPr dirty="0" smtClean="0">
                <a:latin typeface="Arial"/>
                <a:cs typeface="Arial"/>
              </a:rPr>
              <a:t>program</a:t>
            </a:r>
            <a:r>
              <a:rPr lang="en-US" dirty="0" smtClean="0">
                <a:latin typeface="Arial"/>
                <a:cs typeface="Arial"/>
              </a:rPr>
              <a:t> was scrapped after the six students from the first batch completed the advanced certificate</a:t>
            </a:r>
            <a:endParaRPr dirty="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dirty="0">
                <a:latin typeface="Arial"/>
                <a:cs typeface="Arial"/>
              </a:rPr>
              <a:t>Accredit other institutions to conduct </a:t>
            </a:r>
            <a:r>
              <a:rPr lang="en-US" dirty="0" smtClean="0">
                <a:latin typeface="Arial"/>
                <a:cs typeface="Arial"/>
              </a:rPr>
              <a:t>CILT Diploma and Advanced Diplomas</a:t>
            </a:r>
          </a:p>
          <a:p>
            <a:pPr marL="192405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lang="en-US" dirty="0" smtClean="0">
                <a:latin typeface="Arial"/>
                <a:cs typeface="Arial"/>
              </a:rPr>
              <a:t>Accredit other university degree and education programs by CILT</a:t>
            </a:r>
          </a:p>
          <a:p>
            <a:pPr marL="192405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lang="en-US" dirty="0" smtClean="0">
                <a:latin typeface="Arial"/>
                <a:cs typeface="Arial"/>
              </a:rPr>
              <a:t>Organize CILT public and in house workshops offering  CPD points</a:t>
            </a:r>
            <a:endParaRPr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055" y="6347459"/>
            <a:ext cx="8361680" cy="0"/>
          </a:xfrm>
          <a:custGeom>
            <a:avLst/>
            <a:gdLst/>
            <a:ahLst/>
            <a:cxnLst/>
            <a:rect l="l" t="t" r="r" b="b"/>
            <a:pathLst>
              <a:path w="8361680">
                <a:moveTo>
                  <a:pt x="0" y="0"/>
                </a:moveTo>
                <a:lnTo>
                  <a:pt x="8361299" y="0"/>
                </a:lnTo>
              </a:path>
            </a:pathLst>
          </a:custGeom>
          <a:ln w="3175">
            <a:solidFill>
              <a:srgbClr val="2B0A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528" y="0"/>
            <a:ext cx="1011936" cy="509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3222" y="708405"/>
            <a:ext cx="8101178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Key Focus Area 2: Research &amp;</a:t>
            </a:r>
            <a:r>
              <a:rPr sz="2800" spc="-120" dirty="0">
                <a:solidFill>
                  <a:srgbClr val="2B0A4A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2B0A4A"/>
                </a:solidFill>
                <a:latin typeface="Arial"/>
                <a:cs typeface="Arial"/>
              </a:rPr>
              <a:t>Consultancy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7791957" y="6452587"/>
            <a:ext cx="93789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www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il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ts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3"/>
              </a:rPr>
              <a:t>.com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210" y="1524000"/>
            <a:ext cx="10058400" cy="4656403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dirty="0">
                <a:latin typeface="Arial"/>
                <a:cs typeface="Arial"/>
              </a:rPr>
              <a:t>ISSUES</a:t>
            </a:r>
          </a:p>
          <a:p>
            <a:pPr marL="192405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z="2000" dirty="0">
                <a:latin typeface="Arial"/>
                <a:cs typeface="Arial"/>
              </a:rPr>
              <a:t>The research conducted at institutions is not aligned with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industry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requirements</a:t>
            </a:r>
            <a:endParaRPr sz="2000" dirty="0">
              <a:latin typeface="Arial"/>
              <a:cs typeface="Arial"/>
            </a:endParaRPr>
          </a:p>
          <a:p>
            <a:pPr marL="192405" marR="1222375" indent="-17970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•"/>
              <a:tabLst>
                <a:tab pos="193040" algn="l"/>
              </a:tabLst>
            </a:pPr>
            <a:r>
              <a:rPr sz="2000" dirty="0">
                <a:latin typeface="Arial"/>
                <a:cs typeface="Arial"/>
              </a:rPr>
              <a:t>Lack of formal </a:t>
            </a:r>
            <a:r>
              <a:rPr lang="en-US" sz="2000" dirty="0" smtClean="0">
                <a:latin typeface="Arial"/>
                <a:cs typeface="Arial"/>
              </a:rPr>
              <a:t>prcedures </a:t>
            </a:r>
            <a:r>
              <a:rPr sz="2000" dirty="0" smtClean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 industry to approach</a:t>
            </a:r>
            <a:r>
              <a:rPr sz="2000" spc="-195" dirty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research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organisations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6F2F9F"/>
              </a:buClr>
              <a:buFont typeface="Arial"/>
              <a:buChar char="•"/>
            </a:pP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6F2F9F"/>
              </a:buClr>
              <a:buFont typeface="Arial"/>
              <a:buChar char="•"/>
            </a:pPr>
            <a:endParaRPr sz="19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15" dirty="0">
                <a:latin typeface="Arial"/>
                <a:cs typeface="Arial"/>
              </a:rPr>
              <a:t>STRATEGIES</a:t>
            </a:r>
            <a:endParaRPr sz="2000" dirty="0">
              <a:latin typeface="Arial"/>
              <a:cs typeface="Arial"/>
            </a:endParaRPr>
          </a:p>
          <a:p>
            <a:pPr marL="355600" marR="291465" indent="-3429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sz="2000" spc="-35" dirty="0" smtClean="0">
                <a:latin typeface="Arial"/>
                <a:cs typeface="Arial"/>
              </a:rPr>
              <a:t>CILT</a:t>
            </a:r>
            <a:r>
              <a:rPr lang="en-US" sz="2000" spc="-35" dirty="0" smtClean="0">
                <a:latin typeface="Arial"/>
                <a:cs typeface="Arial"/>
              </a:rPr>
              <a:t> </a:t>
            </a:r>
            <a:r>
              <a:rPr sz="2000" spc="-35" dirty="0" smtClean="0">
                <a:latin typeface="Arial"/>
                <a:cs typeface="Arial"/>
              </a:rPr>
              <a:t>SL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lang="en-US" sz="2000" dirty="0" smtClean="0">
                <a:latin typeface="Arial"/>
                <a:cs typeface="Arial"/>
              </a:rPr>
              <a:t>partner with Universities/Reseach institutes to </a:t>
            </a:r>
            <a:r>
              <a:rPr sz="2000" dirty="0" smtClean="0">
                <a:latin typeface="Arial"/>
                <a:cs typeface="Arial"/>
              </a:rPr>
              <a:t>promote </a:t>
            </a:r>
            <a:endParaRPr lang="en-US" sz="2000" dirty="0" smtClean="0">
              <a:latin typeface="Arial"/>
              <a:cs typeface="Arial"/>
            </a:endParaRPr>
          </a:p>
          <a:p>
            <a:pPr marL="12700" marR="291465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tabLst>
                <a:tab pos="193040" algn="l"/>
              </a:tabLst>
            </a:pP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    </a:t>
            </a:r>
            <a:r>
              <a:rPr sz="2000" dirty="0" smtClean="0">
                <a:latin typeface="Arial"/>
                <a:cs typeface="Arial"/>
              </a:rPr>
              <a:t>collaboration</a:t>
            </a:r>
            <a:r>
              <a:rPr sz="2000" spc="-275" dirty="0" smtClean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between </a:t>
            </a:r>
            <a:r>
              <a:rPr sz="2000" dirty="0" smtClean="0">
                <a:latin typeface="Arial"/>
                <a:cs typeface="Arial"/>
              </a:rPr>
              <a:t>industry </a:t>
            </a:r>
            <a:r>
              <a:rPr lang="en-US" sz="2000" dirty="0" smtClean="0">
                <a:latin typeface="Arial"/>
                <a:cs typeface="Arial"/>
              </a:rPr>
              <a:t>a</a:t>
            </a:r>
            <a:r>
              <a:rPr sz="2000" dirty="0" smtClean="0">
                <a:latin typeface="Arial"/>
                <a:cs typeface="Arial"/>
              </a:rPr>
              <a:t>nd research</a:t>
            </a:r>
            <a:r>
              <a:rPr sz="2000" spc="-100" dirty="0" smtClean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institutes/individuals</a:t>
            </a: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sz="2000" spc="-35" dirty="0" smtClean="0">
                <a:latin typeface="Arial"/>
                <a:cs typeface="Arial"/>
              </a:rPr>
              <a:t>CILT</a:t>
            </a:r>
            <a:r>
              <a:rPr lang="en-US" sz="2000" spc="-35" dirty="0" smtClean="0">
                <a:latin typeface="Arial"/>
                <a:cs typeface="Arial"/>
              </a:rPr>
              <a:t> </a:t>
            </a:r>
            <a:r>
              <a:rPr sz="2000" spc="-35" dirty="0" smtClean="0">
                <a:latin typeface="Arial"/>
                <a:cs typeface="Arial"/>
              </a:rPr>
              <a:t>SL </a:t>
            </a:r>
            <a:r>
              <a:rPr sz="2000" dirty="0">
                <a:latin typeface="Arial"/>
                <a:cs typeface="Arial"/>
              </a:rPr>
              <a:t>to facilitate engagement of industry and consultative </a:t>
            </a:r>
            <a:r>
              <a:rPr sz="2000" dirty="0" smtClean="0">
                <a:latin typeface="Arial"/>
                <a:cs typeface="Arial"/>
              </a:rPr>
              <a:t>organisations/</a:t>
            </a:r>
            <a:endParaRPr lang="en-US" sz="2000" dirty="0" smtClean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tabLst>
                <a:tab pos="193040" algn="l"/>
              </a:tabLst>
            </a:pPr>
            <a:r>
              <a:rPr lang="en-US" sz="2000" dirty="0" smtClean="0">
                <a:latin typeface="Arial"/>
                <a:cs typeface="Arial"/>
              </a:rPr>
              <a:t>     </a:t>
            </a:r>
            <a:r>
              <a:rPr sz="2000" dirty="0" smtClean="0">
                <a:latin typeface="Arial"/>
                <a:cs typeface="Arial"/>
              </a:rPr>
              <a:t>individuals </a:t>
            </a:r>
            <a:r>
              <a:rPr sz="200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Sri </a:t>
            </a:r>
            <a:r>
              <a:rPr sz="2000" dirty="0">
                <a:latin typeface="Arial"/>
                <a:cs typeface="Arial"/>
              </a:rPr>
              <a:t>Lanka and globally (through the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CILT  </a:t>
            </a:r>
            <a:r>
              <a:rPr sz="2000" dirty="0">
                <a:latin typeface="Arial"/>
                <a:cs typeface="Arial"/>
              </a:rPr>
              <a:t>network</a:t>
            </a:r>
            <a:r>
              <a:rPr sz="2000" dirty="0" smtClean="0">
                <a:latin typeface="Arial"/>
                <a:cs typeface="Arial"/>
              </a:rPr>
              <a:t>)</a:t>
            </a:r>
            <a:endParaRPr lang="en-US" sz="2000" dirty="0" smtClean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Font typeface="Arial"/>
              <a:buChar char="•"/>
              <a:tabLst>
                <a:tab pos="193040" algn="l"/>
              </a:tabLst>
            </a:pPr>
            <a:r>
              <a:rPr lang="en-US" sz="2000" dirty="0" smtClean="0">
                <a:latin typeface="Arial"/>
                <a:cs typeface="Arial"/>
              </a:rPr>
              <a:t>CILT SL to proactively engage in consultancies 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3222" y="708405"/>
            <a:ext cx="7262978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5" dirty="0">
                <a:solidFill>
                  <a:srgbClr val="2B0A4A"/>
                </a:solidFill>
                <a:latin typeface="Arial"/>
                <a:cs typeface="Arial"/>
              </a:rPr>
              <a:t>CILT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Sri Lanka </a:t>
            </a:r>
            <a:r>
              <a:rPr sz="2800" spc="-50" dirty="0">
                <a:solidFill>
                  <a:srgbClr val="2B0A4A"/>
                </a:solidFill>
                <a:latin typeface="Arial"/>
                <a:cs typeface="Arial"/>
              </a:rPr>
              <a:t>Targets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and</a:t>
            </a:r>
            <a:r>
              <a:rPr sz="2800" spc="114" dirty="0">
                <a:solidFill>
                  <a:srgbClr val="2B0A4A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2B0A4A"/>
                </a:solidFill>
                <a:latin typeface="Arial"/>
                <a:cs typeface="Arial"/>
              </a:rPr>
              <a:t>Financials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791957" y="6452587"/>
            <a:ext cx="93789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2B0A4A"/>
                </a:solidFill>
                <a:latin typeface="Arial"/>
                <a:cs typeface="Arial"/>
                <a:hlinkClick r:id="rId2"/>
              </a:rPr>
              <a:t>www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2"/>
              </a:rPr>
              <a:t>.c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2"/>
              </a:rPr>
              <a:t>il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2"/>
              </a:rPr>
              <a:t>ts</a:t>
            </a:r>
            <a:r>
              <a:rPr sz="1100" spc="-10" dirty="0">
                <a:solidFill>
                  <a:srgbClr val="2B0A4A"/>
                </a:solidFill>
                <a:latin typeface="Arial"/>
                <a:cs typeface="Arial"/>
                <a:hlinkClick r:id="rId2"/>
              </a:rPr>
              <a:t>l</a:t>
            </a:r>
            <a:r>
              <a:rPr sz="1100" dirty="0">
                <a:solidFill>
                  <a:srgbClr val="2B0A4A"/>
                </a:solidFill>
                <a:latin typeface="Arial"/>
                <a:cs typeface="Arial"/>
                <a:hlinkClick r:id="rId2"/>
              </a:rPr>
              <a:t>.com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1300</Words>
  <Application>Microsoft Office PowerPoint</Application>
  <PresentationFormat>On-screen Show (4:3)</PresentationFormat>
  <Paragraphs>204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Mangal</vt:lpstr>
      <vt:lpstr>Times New Roman</vt:lpstr>
      <vt:lpstr>Wingdings</vt:lpstr>
      <vt:lpstr>Office Theme</vt:lpstr>
      <vt:lpstr>PowerPoint Presentation</vt:lpstr>
      <vt:lpstr>CILT Sri Lanka Background</vt:lpstr>
      <vt:lpstr>CILT Sri Lanka Vision</vt:lpstr>
      <vt:lpstr>CILT Sri Lanka Objectives</vt:lpstr>
      <vt:lpstr>Transportation and Logistics in Sri Lanka</vt:lpstr>
      <vt:lpstr>Challenges for the industry in Sri Lanka</vt:lpstr>
      <vt:lpstr>Key Focus Area 1: Education</vt:lpstr>
      <vt:lpstr>Key Focus Area 2: Research &amp; Consultancy</vt:lpstr>
      <vt:lpstr>CILT Sri Lanka Targets and Financials</vt:lpstr>
      <vt:lpstr>CILT Sri Lanka Marketing Plan</vt:lpstr>
      <vt:lpstr>CILT Sri Lanka Operational Plan</vt:lpstr>
      <vt:lpstr>CILT Sri Lanka Targets from Memberships</vt:lpstr>
      <vt:lpstr>CILT Sri Lanka Targets from Sponsorships</vt:lpstr>
      <vt:lpstr>CILT Sri Lanka Targets from Education</vt:lpstr>
      <vt:lpstr>CILT Sri Lanka Events – 2018/2019</vt:lpstr>
      <vt:lpstr>Wish-list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Rothwell</dc:creator>
  <cp:lastModifiedBy>CILT Sri Lanka</cp:lastModifiedBy>
  <cp:revision>37</cp:revision>
  <dcterms:created xsi:type="dcterms:W3CDTF">2018-04-28T02:06:13Z</dcterms:created>
  <dcterms:modified xsi:type="dcterms:W3CDTF">2019-01-01T07:21:59Z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2017-06-21T00:00:00Z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2018-04-28T00:00:00Z</vt:filetime>
  </property>
</Properties>
</file>