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8" r:id="rId3"/>
    <p:sldId id="267" r:id="rId4"/>
    <p:sldId id="264" r:id="rId5"/>
    <p:sldId id="272" r:id="rId6"/>
    <p:sldId id="268" r:id="rId7"/>
    <p:sldId id="269" r:id="rId8"/>
    <p:sldId id="291" r:id="rId9"/>
    <p:sldId id="276" r:id="rId10"/>
    <p:sldId id="278" r:id="rId11"/>
    <p:sldId id="301" r:id="rId12"/>
    <p:sldId id="299" r:id="rId13"/>
    <p:sldId id="303" r:id="rId14"/>
    <p:sldId id="300" r:id="rId15"/>
    <p:sldId id="304" r:id="rId16"/>
    <p:sldId id="302" r:id="rId17"/>
    <p:sldId id="296" r:id="rId18"/>
    <p:sldId id="271" r:id="rId19"/>
    <p:sldId id="305" r:id="rId20"/>
    <p:sldId id="293" r:id="rId21"/>
    <p:sldId id="306" r:id="rId22"/>
    <p:sldId id="307" r:id="rId23"/>
    <p:sldId id="308" r:id="rId24"/>
    <p:sldId id="294" r:id="rId25"/>
    <p:sldId id="270" r:id="rId26"/>
    <p:sldId id="297" r:id="rId27"/>
    <p:sldId id="275" r:id="rId28"/>
    <p:sldId id="277" r:id="rId29"/>
    <p:sldId id="282" r:id="rId30"/>
    <p:sldId id="283" r:id="rId31"/>
    <p:sldId id="284" r:id="rId32"/>
    <p:sldId id="285" r:id="rId33"/>
    <p:sldId id="286" r:id="rId34"/>
    <p:sldId id="309" r:id="rId35"/>
    <p:sldId id="287" r:id="rId36"/>
    <p:sldId id="258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1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428" y="60"/>
      </p:cViewPr>
      <p:guideLst>
        <p:guide orient="horz" pos="2142"/>
        <p:guide pos="11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Office PowerPoint]Sheet2'!$B$1</c:f>
              <c:strCache>
                <c:ptCount val="1"/>
                <c:pt idx="0">
                  <c:v>Transport, Postal and Warehousing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Office PowerPoint]Sheet2'!$A$2:$A$12</c:f>
              <c:strCache>
                <c:ptCount val="11"/>
                <c:pt idx="0">
                  <c:v>Finding People with the skills and qualifications needed for roles</c:v>
                </c:pt>
                <c:pt idx="1">
                  <c:v>Finding job-ready candidates</c:v>
                </c:pt>
                <c:pt idx="2">
                  <c:v>Training staff to keep skills up to date</c:v>
                </c:pt>
                <c:pt idx="3">
                  <c:v>Ensuring the skills of the workforce meet industry standards</c:v>
                </c:pt>
                <c:pt idx="4">
                  <c:v>Keeping pace with advancing technology skills</c:v>
                </c:pt>
                <c:pt idx="5">
                  <c:v>Building leadership capability of managers</c:v>
                </c:pt>
                <c:pt idx="6">
                  <c:v>Retaining the best staff and not losing them to competitors or other industries</c:v>
                </c:pt>
                <c:pt idx="7">
                  <c:v>Attract talent</c:v>
                </c:pt>
                <c:pt idx="8">
                  <c:v>Developing skills necessary ro innovate and/or develop new products or services</c:v>
                </c:pt>
                <c:pt idx="9">
                  <c:v>Business planning skills</c:v>
                </c:pt>
                <c:pt idx="10">
                  <c:v>None/have skills they need</c:v>
                </c:pt>
              </c:strCache>
            </c:strRef>
          </c:cat>
          <c:val>
            <c:numRef>
              <c:f>'[Chart in Microsoft Office PowerPoint]Sheet2'!$B$2:$B$12</c:f>
              <c:numCache>
                <c:formatCode>0%</c:formatCode>
                <c:ptCount val="11"/>
                <c:pt idx="0">
                  <c:v>0.51</c:v>
                </c:pt>
                <c:pt idx="1">
                  <c:v>0.37</c:v>
                </c:pt>
                <c:pt idx="2">
                  <c:v>0.36</c:v>
                </c:pt>
                <c:pt idx="3">
                  <c:v>0.51</c:v>
                </c:pt>
                <c:pt idx="4">
                  <c:v>0.23</c:v>
                </c:pt>
                <c:pt idx="5">
                  <c:v>0.25</c:v>
                </c:pt>
                <c:pt idx="6">
                  <c:v>0.45</c:v>
                </c:pt>
                <c:pt idx="7">
                  <c:v>0.24</c:v>
                </c:pt>
                <c:pt idx="8">
                  <c:v>0.2</c:v>
                </c:pt>
                <c:pt idx="9">
                  <c:v>0.21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A-40D1-B990-657364B11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303845520"/>
        <c:axId val="-1296761440"/>
      </c:barChart>
      <c:catAx>
        <c:axId val="-130384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96761440"/>
        <c:crosses val="autoZero"/>
        <c:auto val="1"/>
        <c:lblAlgn val="ctr"/>
        <c:lblOffset val="100"/>
        <c:noMultiLvlLbl val="0"/>
      </c:catAx>
      <c:valAx>
        <c:axId val="-129676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384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80B17-6D69-104E-832D-F51417AC60CF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6ABA7-125D-B649-898D-81F2A65C2C62}">
      <dgm:prSet phldrT="[Text]"/>
      <dgm:spPr/>
      <dgm:t>
        <a:bodyPr/>
        <a:lstStyle/>
        <a:p>
          <a:pPr rtl="0"/>
          <a:r>
            <a:rPr lang="en-AU" altLang="en-US" b="1" dirty="0">
              <a:solidFill>
                <a:srgbClr val="CF9F39"/>
              </a:solidFill>
              <a:latin typeface="+mn-lt"/>
            </a:rPr>
            <a:t>Strategy 1 </a:t>
          </a:r>
          <a:r>
            <a:rPr lang="en-AU" altLang="en-US" b="0" dirty="0">
              <a:solidFill>
                <a:srgbClr val="CF9F39"/>
              </a:solidFill>
              <a:latin typeface="+mn-lt"/>
            </a:rPr>
            <a:t> </a:t>
          </a:r>
          <a:r>
            <a:rPr lang="en-AU" altLang="en-US" dirty="0">
              <a:solidFill>
                <a:srgbClr val="CF9F39"/>
              </a:solidFill>
              <a:latin typeface="+mn-lt"/>
            </a:rPr>
            <a:t>-</a:t>
          </a:r>
          <a:r>
            <a:rPr lang="en-AU" altLang="en-US" dirty="0">
              <a:latin typeface="+mn-lt"/>
            </a:rPr>
            <a:t> Focus activities on</a:t>
          </a:r>
          <a:r>
            <a:rPr lang="en-AU" b="1" dirty="0"/>
            <a:t> Membership Attraction</a:t>
          </a:r>
          <a:r>
            <a:rPr lang="en-AU" b="1" dirty="0">
              <a:latin typeface="Calibri"/>
            </a:rPr>
            <a:t>,</a:t>
          </a:r>
          <a:r>
            <a:rPr lang="en-AU" b="1" dirty="0"/>
            <a:t> </a:t>
          </a:r>
          <a:r>
            <a:rPr lang="en-AU" b="1" dirty="0">
              <a:latin typeface="Calibri"/>
            </a:rPr>
            <a:t>the value proposition </a:t>
          </a:r>
          <a:r>
            <a:rPr lang="en-AU" b="1" dirty="0"/>
            <a:t>and </a:t>
          </a:r>
          <a:r>
            <a:rPr lang="en-AU" b="1" dirty="0">
              <a:latin typeface="Calibri"/>
            </a:rPr>
            <a:t>membership Retention</a:t>
          </a:r>
          <a:endParaRPr lang="en-US" b="0" dirty="0">
            <a:latin typeface="Calibri"/>
            <a:ea typeface="Batang" charset="-127"/>
            <a:cs typeface="Calibri"/>
          </a:endParaRPr>
        </a:p>
      </dgm:t>
    </dgm:pt>
    <dgm:pt modelId="{84C31438-9670-B54C-8EE6-3733487D7EB2}" type="parTrans" cxnId="{9935814A-B382-414D-A4D8-E9FFB243C80A}">
      <dgm:prSet/>
      <dgm:spPr/>
      <dgm:t>
        <a:bodyPr/>
        <a:lstStyle/>
        <a:p>
          <a:endParaRPr lang="en-US"/>
        </a:p>
      </dgm:t>
    </dgm:pt>
    <dgm:pt modelId="{BD44DB91-5AE5-7947-8560-A49A060A142F}" type="sibTrans" cxnId="{9935814A-B382-414D-A4D8-E9FFB243C80A}">
      <dgm:prSet/>
      <dgm:spPr/>
      <dgm:t>
        <a:bodyPr/>
        <a:lstStyle/>
        <a:p>
          <a:endParaRPr lang="en-US"/>
        </a:p>
      </dgm:t>
    </dgm:pt>
    <dgm:pt modelId="{8029CAAC-C23D-6640-9FC4-68887EEDD02A}">
      <dgm:prSet phldrT="[Text]"/>
      <dgm:spPr/>
      <dgm:t>
        <a:bodyPr/>
        <a:lstStyle/>
        <a:p>
          <a:pPr rtl="0"/>
          <a:r>
            <a:rPr lang="en-AU" altLang="en-US" b="1" dirty="0">
              <a:solidFill>
                <a:srgbClr val="CF9F39"/>
              </a:solidFill>
              <a:latin typeface="+mn-lt"/>
            </a:rPr>
            <a:t>Strategy 2</a:t>
          </a:r>
          <a:r>
            <a:rPr lang="en-AU" altLang="en-US" dirty="0">
              <a:solidFill>
                <a:srgbClr val="CF9F39"/>
              </a:solidFill>
              <a:latin typeface="+mn-lt"/>
            </a:rPr>
            <a:t>  -</a:t>
          </a:r>
          <a:r>
            <a:rPr lang="en-AU" altLang="en-US" b="0" dirty="0">
              <a:latin typeface="+mn-lt"/>
              <a:ea typeface="+mn-lt"/>
              <a:cs typeface="+mn-lt"/>
            </a:rPr>
            <a:t> </a:t>
          </a:r>
          <a:r>
            <a:rPr lang="en-AU" b="1" dirty="0">
              <a:latin typeface="Calibri"/>
            </a:rPr>
            <a:t>Establish the Education</a:t>
          </a:r>
          <a:r>
            <a:rPr lang="en-AU" b="1" dirty="0"/>
            <a:t> </a:t>
          </a:r>
          <a:r>
            <a:rPr lang="en-AU" b="1" dirty="0">
              <a:latin typeface="Calibri"/>
            </a:rPr>
            <a:t>Directory as the</a:t>
          </a:r>
          <a:r>
            <a:rPr lang="en-AU" b="1" dirty="0"/>
            <a:t> Cornerstone of CILT Australia</a:t>
          </a:r>
          <a:endParaRPr lang="en-AU" altLang="en-US" b="1" dirty="0">
            <a:latin typeface="Batang"/>
            <a:ea typeface="Batang"/>
            <a:cs typeface="+mn-lt"/>
          </a:endParaRPr>
        </a:p>
      </dgm:t>
    </dgm:pt>
    <dgm:pt modelId="{74F13834-6D0D-B54B-B3B9-29604F399150}" type="parTrans" cxnId="{D2AB4B93-5729-F64A-B5EA-511FFBB54EEF}">
      <dgm:prSet/>
      <dgm:spPr/>
      <dgm:t>
        <a:bodyPr/>
        <a:lstStyle/>
        <a:p>
          <a:endParaRPr lang="en-US"/>
        </a:p>
      </dgm:t>
    </dgm:pt>
    <dgm:pt modelId="{E0D32C86-F910-B94A-8FB2-D0FF7AA3BF2B}" type="sibTrans" cxnId="{D2AB4B93-5729-F64A-B5EA-511FFBB54EEF}">
      <dgm:prSet/>
      <dgm:spPr/>
      <dgm:t>
        <a:bodyPr/>
        <a:lstStyle/>
        <a:p>
          <a:endParaRPr lang="en-US"/>
        </a:p>
      </dgm:t>
    </dgm:pt>
    <dgm:pt modelId="{40E2D661-8977-7044-8B8E-4317065D3A66}">
      <dgm:prSet phldrT="[Text]"/>
      <dgm:spPr/>
      <dgm:t>
        <a:bodyPr/>
        <a:lstStyle/>
        <a:p>
          <a:pPr rtl="0"/>
          <a:r>
            <a:rPr lang="en-AU" altLang="en-US" b="1" dirty="0">
              <a:solidFill>
                <a:srgbClr val="CF9F39"/>
              </a:solidFill>
              <a:latin typeface="+mn-lt"/>
              <a:ea typeface="Batang"/>
            </a:rPr>
            <a:t>Strategy 3 – Engage with other </a:t>
          </a:r>
          <a:r>
            <a:rPr lang="en-AU" altLang="en-US" b="1" dirty="0">
              <a:latin typeface="+mn-lt"/>
              <a:ea typeface="Batang"/>
            </a:rPr>
            <a:t>Corporate Partners and</a:t>
          </a:r>
          <a:r>
            <a:rPr lang="en-AU" altLang="en-US" b="1" dirty="0">
              <a:latin typeface="+mn-lt"/>
              <a:ea typeface="Batang"/>
              <a:cs typeface="+mn-lt"/>
            </a:rPr>
            <a:t> Sponsors when planning activities</a:t>
          </a:r>
          <a:endParaRPr lang="en-US" dirty="0"/>
        </a:p>
      </dgm:t>
    </dgm:pt>
    <dgm:pt modelId="{2EDC73CE-3E0A-EC4A-BE3A-038709C7C58A}" type="parTrans" cxnId="{6905AFEF-261B-AD42-B18C-669994B5E295}">
      <dgm:prSet/>
      <dgm:spPr/>
      <dgm:t>
        <a:bodyPr/>
        <a:lstStyle/>
        <a:p>
          <a:endParaRPr lang="en-US"/>
        </a:p>
      </dgm:t>
    </dgm:pt>
    <dgm:pt modelId="{2E7A5C02-7638-5F42-ADA5-EE98FABFD285}" type="sibTrans" cxnId="{6905AFEF-261B-AD42-B18C-669994B5E295}">
      <dgm:prSet/>
      <dgm:spPr/>
      <dgm:t>
        <a:bodyPr/>
        <a:lstStyle/>
        <a:p>
          <a:pPr rtl="0"/>
          <a:endParaRPr lang="en-US"/>
        </a:p>
      </dgm:t>
    </dgm:pt>
    <dgm:pt modelId="{F345E4DD-F927-49CF-AD9B-468C715616C6}">
      <dgm:prSet phldr="0"/>
      <dgm:spPr/>
      <dgm:t>
        <a:bodyPr/>
        <a:lstStyle/>
        <a:p>
          <a:pPr rtl="0"/>
          <a:r>
            <a:rPr lang="en-AU" b="1" dirty="0">
              <a:solidFill>
                <a:srgbClr val="FFC000"/>
              </a:solidFill>
            </a:rPr>
            <a:t>Strategy</a:t>
          </a:r>
          <a:r>
            <a:rPr lang="en-AU" b="1" dirty="0">
              <a:solidFill>
                <a:srgbClr val="FFC000"/>
              </a:solidFill>
              <a:latin typeface="Calibri"/>
            </a:rPr>
            <a:t> 4</a:t>
          </a:r>
          <a:r>
            <a:rPr lang="en-AU" b="1" dirty="0">
              <a:solidFill>
                <a:srgbClr val="FFC000"/>
              </a:solidFill>
            </a:rPr>
            <a:t> </a:t>
          </a:r>
          <a:r>
            <a:rPr lang="en-AU" b="1" dirty="0">
              <a:latin typeface="Calibri"/>
            </a:rPr>
            <a:t> </a:t>
          </a:r>
          <a:r>
            <a:rPr lang="en-AU" b="1" dirty="0"/>
            <a:t>– Financial – Identify alternative revenue streams to Membership</a:t>
          </a:r>
          <a:r>
            <a:rPr lang="en-AU" b="1" dirty="0">
              <a:latin typeface="Calibri"/>
              <a:ea typeface="Batang"/>
              <a:cs typeface="Calibri"/>
            </a:rPr>
            <a:t> for CILT Australia</a:t>
          </a:r>
          <a:endParaRPr lang="en-AU" altLang="en-US" b="1" dirty="0">
            <a:latin typeface="+mn-lt"/>
            <a:ea typeface="Batang"/>
            <a:cs typeface="+mn-lt"/>
          </a:endParaRPr>
        </a:p>
      </dgm:t>
    </dgm:pt>
    <dgm:pt modelId="{6449380C-4079-4FEE-A38B-FD2B4E5064FB}" type="parTrans" cxnId="{400245E2-0990-4FC4-9C08-C061529F0D7F}">
      <dgm:prSet/>
      <dgm:spPr/>
    </dgm:pt>
    <dgm:pt modelId="{E0EE5BD6-9104-4D90-9513-5C8306DF3CEC}" type="sibTrans" cxnId="{400245E2-0990-4FC4-9C08-C061529F0D7F}">
      <dgm:prSet/>
      <dgm:spPr/>
    </dgm:pt>
    <dgm:pt modelId="{DB97A75C-626C-4CCD-AB09-F482238CEA3E}" type="pres">
      <dgm:prSet presAssocID="{37080B17-6D69-104E-832D-F51417AC60CF}" presName="linearFlow" presStyleCnt="0">
        <dgm:presLayoutVars>
          <dgm:dir/>
          <dgm:animLvl val="lvl"/>
          <dgm:resizeHandles val="exact"/>
        </dgm:presLayoutVars>
      </dgm:prSet>
      <dgm:spPr/>
    </dgm:pt>
    <dgm:pt modelId="{0A24A472-DABA-45AB-8653-6194B2E2F0B5}" type="pres">
      <dgm:prSet presAssocID="{BA86ABA7-125D-B649-898D-81F2A65C2C62}" presName="composite" presStyleCnt="0"/>
      <dgm:spPr/>
    </dgm:pt>
    <dgm:pt modelId="{C9E1EB74-1B98-4E4A-BB07-14EAD67C3AEB}" type="pres">
      <dgm:prSet presAssocID="{BA86ABA7-125D-B649-898D-81F2A65C2C6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F2F5FE4-C74F-407A-8F03-E206EC992B57}" type="pres">
      <dgm:prSet presAssocID="{BA86ABA7-125D-B649-898D-81F2A65C2C62}" presName="descendantText" presStyleLbl="alignAcc1" presStyleIdx="0" presStyleCnt="4">
        <dgm:presLayoutVars>
          <dgm:bulletEnabled val="1"/>
        </dgm:presLayoutVars>
      </dgm:prSet>
      <dgm:spPr/>
    </dgm:pt>
    <dgm:pt modelId="{184B744C-6094-4510-A6B4-D1253016F77A}" type="pres">
      <dgm:prSet presAssocID="{BD44DB91-5AE5-7947-8560-A49A060A142F}" presName="sp" presStyleCnt="0"/>
      <dgm:spPr/>
    </dgm:pt>
    <dgm:pt modelId="{8BE8C3E7-A325-4B98-9A37-B605AA4C6106}" type="pres">
      <dgm:prSet presAssocID="{8029CAAC-C23D-6640-9FC4-68887EEDD02A}" presName="composite" presStyleCnt="0"/>
      <dgm:spPr/>
    </dgm:pt>
    <dgm:pt modelId="{9A6821D0-4761-44E1-9678-4006603884AE}" type="pres">
      <dgm:prSet presAssocID="{8029CAAC-C23D-6640-9FC4-68887EEDD02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C0913FD-09F8-46B8-AD38-35D44C92B6C0}" type="pres">
      <dgm:prSet presAssocID="{8029CAAC-C23D-6640-9FC4-68887EEDD02A}" presName="descendantText" presStyleLbl="alignAcc1" presStyleIdx="1" presStyleCnt="4">
        <dgm:presLayoutVars>
          <dgm:bulletEnabled val="1"/>
        </dgm:presLayoutVars>
      </dgm:prSet>
      <dgm:spPr/>
    </dgm:pt>
    <dgm:pt modelId="{4D7F108B-9EC7-4534-9E31-FD726E1056EC}" type="pres">
      <dgm:prSet presAssocID="{E0D32C86-F910-B94A-8FB2-D0FF7AA3BF2B}" presName="sp" presStyleCnt="0"/>
      <dgm:spPr/>
    </dgm:pt>
    <dgm:pt modelId="{77487478-3452-4943-83AD-736C56216708}" type="pres">
      <dgm:prSet presAssocID="{40E2D661-8977-7044-8B8E-4317065D3A66}" presName="composite" presStyleCnt="0"/>
      <dgm:spPr/>
    </dgm:pt>
    <dgm:pt modelId="{DBE6FBAF-0442-46C0-AE4B-F09FB05AB798}" type="pres">
      <dgm:prSet presAssocID="{40E2D661-8977-7044-8B8E-4317065D3A6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8D6825B-FB3A-469A-A189-06900C19E587}" type="pres">
      <dgm:prSet presAssocID="{40E2D661-8977-7044-8B8E-4317065D3A66}" presName="descendantText" presStyleLbl="alignAcc1" presStyleIdx="2" presStyleCnt="4">
        <dgm:presLayoutVars>
          <dgm:bulletEnabled val="1"/>
        </dgm:presLayoutVars>
      </dgm:prSet>
      <dgm:spPr/>
    </dgm:pt>
    <dgm:pt modelId="{4DD8A7DF-9FB1-47C6-8BD8-56E5742F81FC}" type="pres">
      <dgm:prSet presAssocID="{2E7A5C02-7638-5F42-ADA5-EE98FABFD285}" presName="sp" presStyleCnt="0"/>
      <dgm:spPr/>
    </dgm:pt>
    <dgm:pt modelId="{588BF9A7-2106-496E-B3E4-D22FF3C08E89}" type="pres">
      <dgm:prSet presAssocID="{F345E4DD-F927-49CF-AD9B-468C715616C6}" presName="composite" presStyleCnt="0"/>
      <dgm:spPr/>
    </dgm:pt>
    <dgm:pt modelId="{597EB8AF-11CE-4790-8DDF-DAB3F043C0EA}" type="pres">
      <dgm:prSet presAssocID="{F345E4DD-F927-49CF-AD9B-468C715616C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DF7F8E0-033C-4F03-ABA2-C304B95A6A6A}" type="pres">
      <dgm:prSet presAssocID="{F345E4DD-F927-49CF-AD9B-468C715616C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D19260A-6DB9-41D5-94FC-83C52E3B082D}" type="presOf" srcId="{8029CAAC-C23D-6640-9FC4-68887EEDD02A}" destId="{9A6821D0-4761-44E1-9678-4006603884AE}" srcOrd="0" destOrd="0" presId="urn:microsoft.com/office/officeart/2005/8/layout/chevron2"/>
    <dgm:cxn modelId="{F8EE2A5C-7585-4896-8961-2A33A1C8F78F}" type="presOf" srcId="{BA86ABA7-125D-B649-898D-81F2A65C2C62}" destId="{C9E1EB74-1B98-4E4A-BB07-14EAD67C3AEB}" srcOrd="0" destOrd="0" presId="urn:microsoft.com/office/officeart/2005/8/layout/chevron2"/>
    <dgm:cxn modelId="{9935814A-B382-414D-A4D8-E9FFB243C80A}" srcId="{37080B17-6D69-104E-832D-F51417AC60CF}" destId="{BA86ABA7-125D-B649-898D-81F2A65C2C62}" srcOrd="0" destOrd="0" parTransId="{84C31438-9670-B54C-8EE6-3733487D7EB2}" sibTransId="{BD44DB91-5AE5-7947-8560-A49A060A142F}"/>
    <dgm:cxn modelId="{D2AB4B93-5729-F64A-B5EA-511FFBB54EEF}" srcId="{37080B17-6D69-104E-832D-F51417AC60CF}" destId="{8029CAAC-C23D-6640-9FC4-68887EEDD02A}" srcOrd="1" destOrd="0" parTransId="{74F13834-6D0D-B54B-B3B9-29604F399150}" sibTransId="{E0D32C86-F910-B94A-8FB2-D0FF7AA3BF2B}"/>
    <dgm:cxn modelId="{3EAE8DC1-7371-48F7-B139-C791CB4550FA}" type="presOf" srcId="{F345E4DD-F927-49CF-AD9B-468C715616C6}" destId="{597EB8AF-11CE-4790-8DDF-DAB3F043C0EA}" srcOrd="0" destOrd="0" presId="urn:microsoft.com/office/officeart/2005/8/layout/chevron2"/>
    <dgm:cxn modelId="{E44ED3DB-B0A7-44C9-AEB0-100D67DAC722}" type="presOf" srcId="{40E2D661-8977-7044-8B8E-4317065D3A66}" destId="{DBE6FBAF-0442-46C0-AE4B-F09FB05AB798}" srcOrd="0" destOrd="0" presId="urn:microsoft.com/office/officeart/2005/8/layout/chevron2"/>
    <dgm:cxn modelId="{400245E2-0990-4FC4-9C08-C061529F0D7F}" srcId="{37080B17-6D69-104E-832D-F51417AC60CF}" destId="{F345E4DD-F927-49CF-AD9B-468C715616C6}" srcOrd="3" destOrd="0" parTransId="{6449380C-4079-4FEE-A38B-FD2B4E5064FB}" sibTransId="{E0EE5BD6-9104-4D90-9513-5C8306DF3CEC}"/>
    <dgm:cxn modelId="{6905AFEF-261B-AD42-B18C-669994B5E295}" srcId="{37080B17-6D69-104E-832D-F51417AC60CF}" destId="{40E2D661-8977-7044-8B8E-4317065D3A66}" srcOrd="2" destOrd="0" parTransId="{2EDC73CE-3E0A-EC4A-BE3A-038709C7C58A}" sibTransId="{2E7A5C02-7638-5F42-ADA5-EE98FABFD285}"/>
    <dgm:cxn modelId="{B6BD2CFE-D817-4F95-9CEB-EB4802DB129B}" type="presOf" srcId="{37080B17-6D69-104E-832D-F51417AC60CF}" destId="{DB97A75C-626C-4CCD-AB09-F482238CEA3E}" srcOrd="0" destOrd="0" presId="urn:microsoft.com/office/officeart/2005/8/layout/chevron2"/>
    <dgm:cxn modelId="{4764825B-4AAD-417A-AAFD-8F3FF412491B}" type="presParOf" srcId="{DB97A75C-626C-4CCD-AB09-F482238CEA3E}" destId="{0A24A472-DABA-45AB-8653-6194B2E2F0B5}" srcOrd="0" destOrd="0" presId="urn:microsoft.com/office/officeart/2005/8/layout/chevron2"/>
    <dgm:cxn modelId="{68EDADB3-3D6D-4BBC-AEBE-6D29E2214D5B}" type="presParOf" srcId="{0A24A472-DABA-45AB-8653-6194B2E2F0B5}" destId="{C9E1EB74-1B98-4E4A-BB07-14EAD67C3AEB}" srcOrd="0" destOrd="0" presId="urn:microsoft.com/office/officeart/2005/8/layout/chevron2"/>
    <dgm:cxn modelId="{2BB95668-178F-4EBB-AFAE-372907433B97}" type="presParOf" srcId="{0A24A472-DABA-45AB-8653-6194B2E2F0B5}" destId="{BF2F5FE4-C74F-407A-8F03-E206EC992B57}" srcOrd="1" destOrd="0" presId="urn:microsoft.com/office/officeart/2005/8/layout/chevron2"/>
    <dgm:cxn modelId="{777EA98C-3AD9-426E-9B88-128C103D1DA7}" type="presParOf" srcId="{DB97A75C-626C-4CCD-AB09-F482238CEA3E}" destId="{184B744C-6094-4510-A6B4-D1253016F77A}" srcOrd="1" destOrd="0" presId="urn:microsoft.com/office/officeart/2005/8/layout/chevron2"/>
    <dgm:cxn modelId="{4D80D056-37B1-4E33-B4A3-FCE2AA831D60}" type="presParOf" srcId="{DB97A75C-626C-4CCD-AB09-F482238CEA3E}" destId="{8BE8C3E7-A325-4B98-9A37-B605AA4C6106}" srcOrd="2" destOrd="0" presId="urn:microsoft.com/office/officeart/2005/8/layout/chevron2"/>
    <dgm:cxn modelId="{9C28035B-406E-4135-9A84-C39B8C08F698}" type="presParOf" srcId="{8BE8C3E7-A325-4B98-9A37-B605AA4C6106}" destId="{9A6821D0-4761-44E1-9678-4006603884AE}" srcOrd="0" destOrd="0" presId="urn:microsoft.com/office/officeart/2005/8/layout/chevron2"/>
    <dgm:cxn modelId="{26AE31D3-75C2-4001-AE04-EB1F61108143}" type="presParOf" srcId="{8BE8C3E7-A325-4B98-9A37-B605AA4C6106}" destId="{5C0913FD-09F8-46B8-AD38-35D44C92B6C0}" srcOrd="1" destOrd="0" presId="urn:microsoft.com/office/officeart/2005/8/layout/chevron2"/>
    <dgm:cxn modelId="{AF014DAB-CCC2-4635-AFC6-BB589BF39210}" type="presParOf" srcId="{DB97A75C-626C-4CCD-AB09-F482238CEA3E}" destId="{4D7F108B-9EC7-4534-9E31-FD726E1056EC}" srcOrd="3" destOrd="0" presId="urn:microsoft.com/office/officeart/2005/8/layout/chevron2"/>
    <dgm:cxn modelId="{89B2559C-CEE6-439F-A932-9A22CB0807FF}" type="presParOf" srcId="{DB97A75C-626C-4CCD-AB09-F482238CEA3E}" destId="{77487478-3452-4943-83AD-736C56216708}" srcOrd="4" destOrd="0" presId="urn:microsoft.com/office/officeart/2005/8/layout/chevron2"/>
    <dgm:cxn modelId="{FE8E16F5-FCFB-46DD-82C0-A4E05BF0653D}" type="presParOf" srcId="{77487478-3452-4943-83AD-736C56216708}" destId="{DBE6FBAF-0442-46C0-AE4B-F09FB05AB798}" srcOrd="0" destOrd="0" presId="urn:microsoft.com/office/officeart/2005/8/layout/chevron2"/>
    <dgm:cxn modelId="{4EC8949C-114F-4B4C-BD16-E6A7FD61D97B}" type="presParOf" srcId="{77487478-3452-4943-83AD-736C56216708}" destId="{28D6825B-FB3A-469A-A189-06900C19E587}" srcOrd="1" destOrd="0" presId="urn:microsoft.com/office/officeart/2005/8/layout/chevron2"/>
    <dgm:cxn modelId="{E7DD65F5-6918-49E1-A550-5688588192D8}" type="presParOf" srcId="{DB97A75C-626C-4CCD-AB09-F482238CEA3E}" destId="{4DD8A7DF-9FB1-47C6-8BD8-56E5742F81FC}" srcOrd="5" destOrd="0" presId="urn:microsoft.com/office/officeart/2005/8/layout/chevron2"/>
    <dgm:cxn modelId="{E15A7816-D704-42D1-ABF3-8FD80C899E2D}" type="presParOf" srcId="{DB97A75C-626C-4CCD-AB09-F482238CEA3E}" destId="{588BF9A7-2106-496E-B3E4-D22FF3C08E89}" srcOrd="6" destOrd="0" presId="urn:microsoft.com/office/officeart/2005/8/layout/chevron2"/>
    <dgm:cxn modelId="{E3E66A24-CE16-4CF4-A8C4-3D4CDF586162}" type="presParOf" srcId="{588BF9A7-2106-496E-B3E4-D22FF3C08E89}" destId="{597EB8AF-11CE-4790-8DDF-DAB3F043C0EA}" srcOrd="0" destOrd="0" presId="urn:microsoft.com/office/officeart/2005/8/layout/chevron2"/>
    <dgm:cxn modelId="{DB48FFBB-D639-430D-A62A-F5FA01E69585}" type="presParOf" srcId="{588BF9A7-2106-496E-B3E4-D22FF3C08E89}" destId="{6DF7F8E0-033C-4F03-ABA2-C304B95A6A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C19DD-1AF6-F94F-ACEC-B8CB618F9709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E76D8-E94F-C84B-8E4B-34CEEE858676}">
      <dgm:prSet phldrT="[Text]"/>
      <dgm:spPr/>
      <dgm:t>
        <a:bodyPr/>
        <a:lstStyle/>
        <a:p>
          <a:pPr rtl="0"/>
          <a:r>
            <a:rPr lang="en-AU" b="1" dirty="0"/>
            <a:t>1.1 Build and sustainable valued Memberships for CILT Australia and Philippines.</a:t>
          </a:r>
          <a:r>
            <a:rPr lang="en-AU" b="1" dirty="0">
              <a:latin typeface="Calibri"/>
            </a:rPr>
            <a:t> </a:t>
          </a:r>
          <a:endParaRPr lang="en-US" b="0" dirty="0">
            <a:cs typeface="Calibri"/>
          </a:endParaRPr>
        </a:p>
      </dgm:t>
    </dgm:pt>
    <dgm:pt modelId="{83A212EE-974B-C440-8F67-7F435BB1B5CF}" type="parTrans" cxnId="{BFAD1BA6-4AD2-3E4D-845C-004F105811A1}">
      <dgm:prSet/>
      <dgm:spPr/>
      <dgm:t>
        <a:bodyPr/>
        <a:lstStyle/>
        <a:p>
          <a:endParaRPr lang="en-US"/>
        </a:p>
      </dgm:t>
    </dgm:pt>
    <dgm:pt modelId="{FFE29563-65DB-2842-ABE1-866CBE01BF41}" type="sibTrans" cxnId="{BFAD1BA6-4AD2-3E4D-845C-004F105811A1}">
      <dgm:prSet/>
      <dgm:spPr/>
      <dgm:t>
        <a:bodyPr/>
        <a:lstStyle/>
        <a:p>
          <a:endParaRPr lang="en-US"/>
        </a:p>
      </dgm:t>
    </dgm:pt>
    <dgm:pt modelId="{7406B83A-93EC-FF4D-BBA9-C542C2F6D5FD}">
      <dgm:prSet phldrT="[Text]" custT="1"/>
      <dgm:spPr/>
      <dgm:t>
        <a:bodyPr/>
        <a:lstStyle/>
        <a:p>
          <a:pPr rtl="0"/>
          <a:r>
            <a:rPr lang="en-AU" sz="700" b="1" dirty="0"/>
            <a:t>1.1.1 </a:t>
          </a:r>
          <a:r>
            <a:rPr lang="en-AU" sz="700" b="0" dirty="0"/>
            <a:t>Survey Past </a:t>
          </a:r>
          <a:r>
            <a:rPr lang="en-AU" sz="700" dirty="0"/>
            <a:t>and Present Members</a:t>
          </a:r>
          <a:r>
            <a:rPr lang="en-AU" sz="700" dirty="0">
              <a:latin typeface="Calibri"/>
            </a:rPr>
            <a:t> </a:t>
          </a:r>
          <a:r>
            <a:rPr lang="en-AU" sz="700" dirty="0"/>
            <a:t> in regards to the</a:t>
          </a:r>
          <a:r>
            <a:rPr lang="en-AU" sz="700" dirty="0">
              <a:latin typeface="Calibri"/>
            </a:rPr>
            <a:t> gaps in</a:t>
          </a:r>
          <a:r>
            <a:rPr lang="en-AU" sz="700" dirty="0"/>
            <a:t> CILTA’s services.</a:t>
          </a:r>
          <a:r>
            <a:rPr lang="en-AU" sz="700" dirty="0">
              <a:latin typeface="Calibri"/>
            </a:rPr>
            <a:t> </a:t>
          </a:r>
          <a:endParaRPr lang="en-US" sz="700" dirty="0">
            <a:latin typeface="Calibri"/>
            <a:ea typeface="ＭＳ Ｐゴシック"/>
            <a:cs typeface="Calibri"/>
          </a:endParaRPr>
        </a:p>
      </dgm:t>
    </dgm:pt>
    <dgm:pt modelId="{FD5DE770-C3CA-C041-BEE4-1ACBBA44A68D}" type="parTrans" cxnId="{D61E7507-F4D1-884C-895C-79444A309F47}">
      <dgm:prSet/>
      <dgm:spPr/>
      <dgm:t>
        <a:bodyPr/>
        <a:lstStyle/>
        <a:p>
          <a:endParaRPr lang="en-US"/>
        </a:p>
      </dgm:t>
    </dgm:pt>
    <dgm:pt modelId="{84EF0F83-7B35-9B44-AB52-455BB9DB70CF}" type="sibTrans" cxnId="{D61E7507-F4D1-884C-895C-79444A309F47}">
      <dgm:prSet/>
      <dgm:spPr/>
      <dgm:t>
        <a:bodyPr/>
        <a:lstStyle/>
        <a:p>
          <a:endParaRPr lang="en-US"/>
        </a:p>
      </dgm:t>
    </dgm:pt>
    <dgm:pt modelId="{DDAAF952-C1A2-2F4E-9497-90F2BF3F3CEA}">
      <dgm:prSet phldrT="[Text]" custT="1"/>
      <dgm:spPr/>
      <dgm:t>
        <a:bodyPr/>
        <a:lstStyle/>
        <a:p>
          <a:pPr rtl="0"/>
          <a:r>
            <a:rPr lang="en-AU" sz="700" b="1" dirty="0"/>
            <a:t>1.1.2 </a:t>
          </a:r>
          <a:r>
            <a:rPr lang="en-AU" sz="700" dirty="0"/>
            <a:t>Consult with business clients on their future needs in regards to the services offered by CILTA</a:t>
          </a:r>
          <a:r>
            <a:rPr lang="en-AU" sz="700" dirty="0">
              <a:latin typeface="Calibri"/>
            </a:rPr>
            <a:t> with a view to growing our Corporate Membership</a:t>
          </a:r>
          <a:r>
            <a:rPr lang="en-AU" sz="700" dirty="0"/>
            <a:t>.</a:t>
          </a:r>
          <a:r>
            <a:rPr lang="en-AU" sz="700" dirty="0">
              <a:latin typeface="Calibri"/>
            </a:rPr>
            <a:t> </a:t>
          </a:r>
          <a:endParaRPr lang="en-US" sz="700" dirty="0">
            <a:latin typeface="Calibri"/>
          </a:endParaRPr>
        </a:p>
      </dgm:t>
    </dgm:pt>
    <dgm:pt modelId="{7D9A0732-1255-184B-935D-89987663F3A7}" type="parTrans" cxnId="{0C86351B-13C7-A544-9AE1-5294353887C4}">
      <dgm:prSet/>
      <dgm:spPr/>
      <dgm:t>
        <a:bodyPr/>
        <a:lstStyle/>
        <a:p>
          <a:endParaRPr lang="en-US"/>
        </a:p>
      </dgm:t>
    </dgm:pt>
    <dgm:pt modelId="{8DCF23A3-0B1C-DB4E-89C2-C63ED1134E52}" type="sibTrans" cxnId="{0C86351B-13C7-A544-9AE1-5294353887C4}">
      <dgm:prSet/>
      <dgm:spPr/>
      <dgm:t>
        <a:bodyPr/>
        <a:lstStyle/>
        <a:p>
          <a:endParaRPr lang="en-US"/>
        </a:p>
      </dgm:t>
    </dgm:pt>
    <dgm:pt modelId="{0C7E0C9D-EFB1-BA4E-881D-3E5EBB291E33}">
      <dgm:prSet phldrT="[Text]"/>
      <dgm:spPr/>
      <dgm:t>
        <a:bodyPr/>
        <a:lstStyle/>
        <a:p>
          <a:r>
            <a:rPr lang="en-AU" b="1" dirty="0">
              <a:ea typeface="ＭＳ Ｐゴシック"/>
              <a:cs typeface="Arial"/>
            </a:rPr>
            <a:t>1.2 Provide regular Industry updates</a:t>
          </a:r>
          <a:endParaRPr lang="en-US" dirty="0">
            <a:ea typeface="ＭＳ Ｐゴシック"/>
            <a:cs typeface="Arial"/>
          </a:endParaRPr>
        </a:p>
      </dgm:t>
    </dgm:pt>
    <dgm:pt modelId="{020ACEC7-A204-8B4D-B796-EEB0190F5E11}" type="parTrans" cxnId="{E0A94F89-C5DC-F648-904F-21E04A92FBA7}">
      <dgm:prSet/>
      <dgm:spPr/>
      <dgm:t>
        <a:bodyPr/>
        <a:lstStyle/>
        <a:p>
          <a:endParaRPr lang="en-US"/>
        </a:p>
      </dgm:t>
    </dgm:pt>
    <dgm:pt modelId="{0D27DA47-10E3-7D4E-B982-E5EB7BE327D3}" type="sibTrans" cxnId="{E0A94F89-C5DC-F648-904F-21E04A92FBA7}">
      <dgm:prSet/>
      <dgm:spPr/>
      <dgm:t>
        <a:bodyPr/>
        <a:lstStyle/>
        <a:p>
          <a:endParaRPr lang="en-US"/>
        </a:p>
      </dgm:t>
    </dgm:pt>
    <dgm:pt modelId="{D755D203-9C3F-4540-9977-91ED03E12BEF}">
      <dgm:prSet phldrT="[Text]"/>
      <dgm:spPr/>
      <dgm:t>
        <a:bodyPr/>
        <a:lstStyle/>
        <a:p>
          <a:pPr algn="l" rtl="0"/>
          <a:r>
            <a:rPr lang="en-AU" b="1" dirty="0">
              <a:latin typeface="Calibri"/>
            </a:rPr>
            <a:t>1.2.1</a:t>
          </a:r>
          <a:r>
            <a:rPr lang="en-AU" b="1" dirty="0"/>
            <a:t>  Provide transparency to shareholders by continually providing </a:t>
          </a:r>
          <a:r>
            <a:rPr lang="en-AU" b="1" dirty="0">
              <a:latin typeface="Calibri"/>
            </a:rPr>
            <a:t>up to date meaningful</a:t>
          </a:r>
          <a:r>
            <a:rPr lang="en-AU" b="1" dirty="0"/>
            <a:t> reliable information, at National Board meetings.</a:t>
          </a:r>
          <a:endParaRPr lang="en-US" b="1" dirty="0"/>
        </a:p>
      </dgm:t>
    </dgm:pt>
    <dgm:pt modelId="{66C44F58-99C1-CC4C-AC9C-F4AAC6A4288F}" type="parTrans" cxnId="{4602ADAC-2B35-AB45-87F8-ADDF504AF291}">
      <dgm:prSet/>
      <dgm:spPr/>
      <dgm:t>
        <a:bodyPr/>
        <a:lstStyle/>
        <a:p>
          <a:endParaRPr lang="en-US"/>
        </a:p>
      </dgm:t>
    </dgm:pt>
    <dgm:pt modelId="{272590C2-EEC7-D545-9AAA-6799A1E5D8B3}" type="sibTrans" cxnId="{4602ADAC-2B35-AB45-87F8-ADDF504AF291}">
      <dgm:prSet/>
      <dgm:spPr/>
      <dgm:t>
        <a:bodyPr/>
        <a:lstStyle/>
        <a:p>
          <a:endParaRPr lang="en-US"/>
        </a:p>
      </dgm:t>
    </dgm:pt>
    <dgm:pt modelId="{C91E38CC-3C25-6248-95A9-26BA4EB7F3DF}">
      <dgm:prSet phldrT="[Text]"/>
      <dgm:spPr/>
      <dgm:t>
        <a:bodyPr/>
        <a:lstStyle/>
        <a:p>
          <a:r>
            <a:rPr lang="en-AU" b="1" dirty="0">
              <a:ea typeface="ＭＳ Ｐゴシック"/>
              <a:cs typeface="Arial"/>
            </a:rPr>
            <a:t>1.3 Conduct industry events in all States</a:t>
          </a:r>
          <a:endParaRPr lang="en-US" dirty="0">
            <a:ea typeface="ＭＳ Ｐゴシック"/>
            <a:cs typeface="Arial"/>
          </a:endParaRPr>
        </a:p>
      </dgm:t>
    </dgm:pt>
    <dgm:pt modelId="{BD173DC4-611F-584E-B38C-2FB378C0A568}" type="parTrans" cxnId="{309B07B7-F6D5-DA4F-8F36-845CAE40E7BE}">
      <dgm:prSet/>
      <dgm:spPr/>
      <dgm:t>
        <a:bodyPr/>
        <a:lstStyle/>
        <a:p>
          <a:endParaRPr lang="en-US"/>
        </a:p>
      </dgm:t>
    </dgm:pt>
    <dgm:pt modelId="{4BB7E49E-8689-4240-996A-14CBD6EA0D50}" type="sibTrans" cxnId="{309B07B7-F6D5-DA4F-8F36-845CAE40E7BE}">
      <dgm:prSet/>
      <dgm:spPr/>
      <dgm:t>
        <a:bodyPr/>
        <a:lstStyle/>
        <a:p>
          <a:endParaRPr lang="en-US"/>
        </a:p>
      </dgm:t>
    </dgm:pt>
    <dgm:pt modelId="{4A18828A-8985-854C-BF23-F8D272034D96}">
      <dgm:prSet phldrT="[Text]"/>
      <dgm:spPr/>
      <dgm:t>
        <a:bodyPr/>
        <a:lstStyle/>
        <a:p>
          <a:pPr rtl="0"/>
          <a:r>
            <a:rPr lang="en-AU" altLang="en-US" b="1" dirty="0"/>
            <a:t>1.3.1	Manage member expectations on industry events whilst providing meaningful professional exchange via networking events</a:t>
          </a:r>
          <a:r>
            <a:rPr lang="en-AU" altLang="en-US" b="1" dirty="0">
              <a:latin typeface="Calibri"/>
            </a:rPr>
            <a:t> via survey feedback</a:t>
          </a:r>
          <a:r>
            <a:rPr lang="en-AU" altLang="en-US" b="1" dirty="0"/>
            <a:t>.</a:t>
          </a:r>
          <a:endParaRPr lang="en-US" b="1" dirty="0"/>
        </a:p>
      </dgm:t>
    </dgm:pt>
    <dgm:pt modelId="{BFD33BCF-50F3-E547-B80B-E4F5659C39AE}" type="parTrans" cxnId="{F4BAEE6C-15FE-3243-8603-A9E26FA99D29}">
      <dgm:prSet/>
      <dgm:spPr/>
      <dgm:t>
        <a:bodyPr/>
        <a:lstStyle/>
        <a:p>
          <a:endParaRPr lang="en-US"/>
        </a:p>
      </dgm:t>
    </dgm:pt>
    <dgm:pt modelId="{51E91AF1-C90A-7442-9638-D9D847E29FA2}" type="sibTrans" cxnId="{F4BAEE6C-15FE-3243-8603-A9E26FA99D29}">
      <dgm:prSet/>
      <dgm:spPr/>
      <dgm:t>
        <a:bodyPr/>
        <a:lstStyle/>
        <a:p>
          <a:endParaRPr lang="en-US"/>
        </a:p>
      </dgm:t>
    </dgm:pt>
    <dgm:pt modelId="{CE9680AC-0664-A444-8A64-8F7988B6D8BB}">
      <dgm:prSet phldrT="[Text]"/>
      <dgm:spPr/>
      <dgm:t>
        <a:bodyPr/>
        <a:lstStyle/>
        <a:p>
          <a:pPr rtl="0"/>
          <a:r>
            <a:rPr lang="en-AU" altLang="en-US" b="1" dirty="0"/>
            <a:t>1.3.2</a:t>
          </a:r>
          <a:r>
            <a:rPr lang="en-AU" altLang="en-US" b="1" dirty="0">
              <a:latin typeface="Calibri"/>
            </a:rPr>
            <a:t> </a:t>
          </a:r>
          <a:r>
            <a:rPr lang="en-AU" altLang="en-US" b="1" dirty="0"/>
            <a:t> CILTA be known as a regular contributor on LinkedIn and Facebook weekly/monthly </a:t>
          </a:r>
          <a:r>
            <a:rPr lang="en-AU" altLang="en-US" b="1" dirty="0">
              <a:latin typeface="Calibri"/>
            </a:rPr>
            <a:t>contributions and event advertising</a:t>
          </a:r>
          <a:endParaRPr lang="en-US" b="1" dirty="0"/>
        </a:p>
      </dgm:t>
    </dgm:pt>
    <dgm:pt modelId="{C676681B-EBE6-9F4F-B6DD-C14A3E47C249}" type="parTrans" cxnId="{369D6B5A-8AC5-4F4F-A8A5-A5CAC93F4C8D}">
      <dgm:prSet/>
      <dgm:spPr/>
      <dgm:t>
        <a:bodyPr/>
        <a:lstStyle/>
        <a:p>
          <a:endParaRPr lang="en-US"/>
        </a:p>
      </dgm:t>
    </dgm:pt>
    <dgm:pt modelId="{BEC79748-5352-C842-B401-CBAE59EBE8AC}" type="sibTrans" cxnId="{369D6B5A-8AC5-4F4F-A8A5-A5CAC93F4C8D}">
      <dgm:prSet/>
      <dgm:spPr/>
      <dgm:t>
        <a:bodyPr/>
        <a:lstStyle/>
        <a:p>
          <a:pPr rtl="0"/>
          <a:endParaRPr lang="en-US"/>
        </a:p>
      </dgm:t>
    </dgm:pt>
    <dgm:pt modelId="{33A5321D-7BBA-9E4C-89E5-EBFE9224546A}">
      <dgm:prSet custT="1"/>
      <dgm:spPr/>
      <dgm:t>
        <a:bodyPr/>
        <a:lstStyle/>
        <a:p>
          <a:pPr rtl="0"/>
          <a:r>
            <a:rPr lang="en-AU" altLang="ko-KR" sz="700" dirty="0">
              <a:ea typeface="굴림"/>
            </a:rPr>
            <a:t>1.1.3 Be clear in communicating the value proposition that answers</a:t>
          </a:r>
          <a:r>
            <a:rPr lang="en-AU" altLang="ko-KR" sz="700" dirty="0">
              <a:latin typeface="Calibri"/>
              <a:ea typeface="굴림"/>
            </a:rPr>
            <a:t> the question</a:t>
          </a:r>
          <a:r>
            <a:rPr lang="en-AU" altLang="ko-KR" sz="700" dirty="0">
              <a:ea typeface="굴림"/>
            </a:rPr>
            <a:t> - why Join?</a:t>
          </a:r>
          <a:endParaRPr lang="en-US" sz="700" dirty="0">
            <a:ea typeface="굴림"/>
          </a:endParaRPr>
        </a:p>
      </dgm:t>
    </dgm:pt>
    <dgm:pt modelId="{CAEA8FE2-340A-7A4D-8CB5-BE8693730D07}" type="parTrans" cxnId="{07EF769D-2810-724F-BFBE-08A7635461CF}">
      <dgm:prSet/>
      <dgm:spPr/>
      <dgm:t>
        <a:bodyPr/>
        <a:lstStyle/>
        <a:p>
          <a:endParaRPr lang="en-US"/>
        </a:p>
      </dgm:t>
    </dgm:pt>
    <dgm:pt modelId="{AC518381-5C70-C146-BDC7-C7C8537EC7E0}" type="sibTrans" cxnId="{07EF769D-2810-724F-BFBE-08A7635461CF}">
      <dgm:prSet/>
      <dgm:spPr/>
      <dgm:t>
        <a:bodyPr/>
        <a:lstStyle/>
        <a:p>
          <a:endParaRPr lang="en-US"/>
        </a:p>
      </dgm:t>
    </dgm:pt>
    <dgm:pt modelId="{9D0DACB8-2C2C-E84D-84E1-CA0B1D9F3567}">
      <dgm:prSet custT="1"/>
      <dgm:spPr/>
      <dgm:t>
        <a:bodyPr/>
        <a:lstStyle/>
        <a:p>
          <a:pPr rtl="0"/>
          <a:r>
            <a:rPr lang="en-AU" altLang="en-US" sz="600" b="1" dirty="0"/>
            <a:t>1.1.4</a:t>
          </a:r>
          <a:r>
            <a:rPr lang="en-AU" altLang="en-US" sz="600" b="1" dirty="0">
              <a:latin typeface="Calibri"/>
            </a:rPr>
            <a:t> </a:t>
          </a:r>
          <a:r>
            <a:rPr lang="en-AU" altLang="ko-KR" sz="600" b="1" dirty="0">
              <a:ea typeface="굴림"/>
            </a:rPr>
            <a:t> Promote the tangible benefits of the Membership i.e. Member Benefit program</a:t>
          </a:r>
          <a:r>
            <a:rPr lang="en-AU" altLang="ko-KR" sz="600" b="1" dirty="0">
              <a:latin typeface="Calibri"/>
              <a:ea typeface="굴림"/>
            </a:rPr>
            <a:t> in Australia and Philippines</a:t>
          </a:r>
          <a:endParaRPr lang="en-US" sz="600" b="1" dirty="0"/>
        </a:p>
      </dgm:t>
    </dgm:pt>
    <dgm:pt modelId="{CBF3DD78-20C3-C346-B0FC-DA7F2035AE21}" type="parTrans" cxnId="{5FF9AC1A-18D9-3F4B-A0E0-143D3F5A84C5}">
      <dgm:prSet/>
      <dgm:spPr/>
      <dgm:t>
        <a:bodyPr/>
        <a:lstStyle/>
        <a:p>
          <a:endParaRPr lang="en-US"/>
        </a:p>
      </dgm:t>
    </dgm:pt>
    <dgm:pt modelId="{E9C6526B-29D2-9541-8243-1C2261D564B3}" type="sibTrans" cxnId="{5FF9AC1A-18D9-3F4B-A0E0-143D3F5A84C5}">
      <dgm:prSet/>
      <dgm:spPr/>
      <dgm:t>
        <a:bodyPr/>
        <a:lstStyle/>
        <a:p>
          <a:endParaRPr lang="en-US"/>
        </a:p>
      </dgm:t>
    </dgm:pt>
    <dgm:pt modelId="{10AA764A-8632-4F2F-BA04-72196E41F6CC}">
      <dgm:prSet phldr="0"/>
      <dgm:spPr/>
      <dgm:t>
        <a:bodyPr/>
        <a:lstStyle/>
        <a:p>
          <a:pPr rtl="0"/>
          <a:r>
            <a:rPr lang="en-AU" b="1" dirty="0">
              <a:latin typeface="Calibri"/>
            </a:rPr>
            <a:t>1.2.2</a:t>
          </a:r>
          <a:r>
            <a:rPr lang="en-AU" b="1" dirty="0"/>
            <a:t> Provide a consistent  </a:t>
          </a:r>
          <a:r>
            <a:rPr lang="en-AU" b="1" dirty="0">
              <a:latin typeface="Calibri"/>
            </a:rPr>
            <a:t>regular approach</a:t>
          </a:r>
          <a:r>
            <a:rPr lang="en-AU" b="1" dirty="0"/>
            <a:t> to the management of CILTA’s </a:t>
          </a:r>
          <a:r>
            <a:rPr lang="en-AU" b="1" dirty="0">
              <a:latin typeface="Calibri"/>
            </a:rPr>
            <a:t>Industry</a:t>
          </a:r>
          <a:r>
            <a:rPr lang="en-AU" b="1" dirty="0"/>
            <a:t> </a:t>
          </a:r>
          <a:r>
            <a:rPr lang="en-AU" b="1" dirty="0">
              <a:latin typeface="Calibri"/>
            </a:rPr>
            <a:t>Update</a:t>
          </a:r>
          <a:r>
            <a:rPr lang="en-AU" b="1" dirty="0"/>
            <a:t> </a:t>
          </a:r>
          <a:r>
            <a:rPr lang="en-AU" b="1" dirty="0">
              <a:latin typeface="Calibri"/>
            </a:rPr>
            <a:t>weekly and</a:t>
          </a:r>
          <a:r>
            <a:rPr lang="en-AU" b="1" dirty="0"/>
            <a:t> 1/4ly Chairman’s newsletter.</a:t>
          </a:r>
          <a:endParaRPr lang="en-AU" altLang="ko-KR" b="1" dirty="0">
            <a:ea typeface="굴림"/>
          </a:endParaRPr>
        </a:p>
      </dgm:t>
    </dgm:pt>
    <dgm:pt modelId="{1195FFFE-0758-4568-8A39-CB89A0BA66BF}" type="parTrans" cxnId="{EC46CC4B-93F3-4F56-ADE1-6CE22AEC8F66}">
      <dgm:prSet/>
      <dgm:spPr/>
    </dgm:pt>
    <dgm:pt modelId="{FDEB3707-A49C-4601-BCB0-518BCC238A35}" type="sibTrans" cxnId="{EC46CC4B-93F3-4F56-ADE1-6CE22AEC8F66}">
      <dgm:prSet/>
      <dgm:spPr/>
    </dgm:pt>
    <dgm:pt modelId="{50299704-9E1D-0940-ACE5-B197CE4B98B4}" type="pres">
      <dgm:prSet presAssocID="{78DC19DD-1AF6-F94F-ACEC-B8CB618F970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767B80A-7A56-DF48-8E8A-3720DCC25B5B}" type="pres">
      <dgm:prSet presAssocID="{136E76D8-E94F-C84B-8E4B-34CEEE858676}" presName="horFlow" presStyleCnt="0"/>
      <dgm:spPr/>
    </dgm:pt>
    <dgm:pt modelId="{8B07A477-BC4E-C844-AFC7-CF54E44248A9}" type="pres">
      <dgm:prSet presAssocID="{136E76D8-E94F-C84B-8E4B-34CEEE858676}" presName="bigChev" presStyleLbl="node1" presStyleIdx="0" presStyleCnt="3" custScaleX="126660" custScaleY="117151"/>
      <dgm:spPr/>
    </dgm:pt>
    <dgm:pt modelId="{E54B64C9-7A2E-1144-8090-044332E1683A}" type="pres">
      <dgm:prSet presAssocID="{FD5DE770-C3CA-C041-BEE4-1ACBBA44A68D}" presName="parTrans" presStyleCnt="0"/>
      <dgm:spPr/>
    </dgm:pt>
    <dgm:pt modelId="{A28DA40F-A707-4443-A169-89466956289D}" type="pres">
      <dgm:prSet presAssocID="{7406B83A-93EC-FF4D-BBA9-C542C2F6D5FD}" presName="node" presStyleLbl="alignAccFollowNode1" presStyleIdx="0" presStyleCnt="8" custScaleX="127807" custScaleY="143380" custLinFactNeighborX="-16530">
        <dgm:presLayoutVars>
          <dgm:bulletEnabled val="1"/>
        </dgm:presLayoutVars>
      </dgm:prSet>
      <dgm:spPr/>
    </dgm:pt>
    <dgm:pt modelId="{893B6151-A896-4E9F-A9C8-BDE1CBC4F0CE}" type="pres">
      <dgm:prSet presAssocID="{84EF0F83-7B35-9B44-AB52-455BB9DB70CF}" presName="sibTrans" presStyleCnt="0"/>
      <dgm:spPr/>
    </dgm:pt>
    <dgm:pt modelId="{F7C1D303-DE0D-B34A-A6A4-A6B7F54C7BDF}" type="pres">
      <dgm:prSet presAssocID="{DDAAF952-C1A2-2F4E-9497-90F2BF3F3CEA}" presName="node" presStyleLbl="alignAccFollowNode1" presStyleIdx="1" presStyleCnt="8" custScaleX="110218" custScaleY="138256" custLinFactNeighborX="-48817" custLinFactNeighborY="-2757">
        <dgm:presLayoutVars>
          <dgm:bulletEnabled val="1"/>
        </dgm:presLayoutVars>
      </dgm:prSet>
      <dgm:spPr/>
    </dgm:pt>
    <dgm:pt modelId="{EC30C908-E3C7-4891-8D64-5B77F05BE64A}" type="pres">
      <dgm:prSet presAssocID="{8DCF23A3-0B1C-DB4E-89C2-C63ED1134E52}" presName="sibTrans" presStyleCnt="0"/>
      <dgm:spPr/>
    </dgm:pt>
    <dgm:pt modelId="{CEA04E3B-BCB8-EB4C-A8C3-E1BF4417B528}" type="pres">
      <dgm:prSet presAssocID="{33A5321D-7BBA-9E4C-89E5-EBFE9224546A}" presName="node" presStyleLbl="alignAccFollowNode1" presStyleIdx="2" presStyleCnt="8" custScaleX="111595" custScaleY="133945" custLinFactNeighborX="-60613" custLinFactNeighborY="1">
        <dgm:presLayoutVars>
          <dgm:bulletEnabled val="1"/>
        </dgm:presLayoutVars>
      </dgm:prSet>
      <dgm:spPr/>
    </dgm:pt>
    <dgm:pt modelId="{D7F1DA0B-038C-4151-AA49-2DD0E6A570C9}" type="pres">
      <dgm:prSet presAssocID="{AC518381-5C70-C146-BDC7-C7C8537EC7E0}" presName="sibTrans" presStyleCnt="0"/>
      <dgm:spPr/>
    </dgm:pt>
    <dgm:pt modelId="{529E6616-21D5-AA4C-B807-434863779690}" type="pres">
      <dgm:prSet presAssocID="{9D0DACB8-2C2C-E84D-84E1-CA0B1D9F3567}" presName="node" presStyleLbl="alignAccFollowNode1" presStyleIdx="3" presStyleCnt="8" custScaleX="108902" custScaleY="128849" custLinFactNeighborX="-77142">
        <dgm:presLayoutVars>
          <dgm:bulletEnabled val="1"/>
        </dgm:presLayoutVars>
      </dgm:prSet>
      <dgm:spPr/>
    </dgm:pt>
    <dgm:pt modelId="{2DDE70EF-DFBF-C646-A24A-9FDA0947A423}" type="pres">
      <dgm:prSet presAssocID="{136E76D8-E94F-C84B-8E4B-34CEEE858676}" presName="vSp" presStyleCnt="0"/>
      <dgm:spPr/>
    </dgm:pt>
    <dgm:pt modelId="{6CB11A82-7100-3D40-BBE1-DA0CAF036CEB}" type="pres">
      <dgm:prSet presAssocID="{0C7E0C9D-EFB1-BA4E-881D-3E5EBB291E33}" presName="horFlow" presStyleCnt="0"/>
      <dgm:spPr/>
    </dgm:pt>
    <dgm:pt modelId="{F41F8DD7-69C8-664A-B4DA-E447AE2938F3}" type="pres">
      <dgm:prSet presAssocID="{0C7E0C9D-EFB1-BA4E-881D-3E5EBB291E33}" presName="bigChev" presStyleLbl="node1" presStyleIdx="1" presStyleCnt="3"/>
      <dgm:spPr/>
    </dgm:pt>
    <dgm:pt modelId="{AD0D2F9A-8025-44B3-AC83-64D6579F1D27}" type="pres">
      <dgm:prSet presAssocID="{66C44F58-99C1-CC4C-AC9C-F4AAC6A4288F}" presName="parTrans" presStyleCnt="0"/>
      <dgm:spPr/>
    </dgm:pt>
    <dgm:pt modelId="{6000F2E2-6CD3-CE48-87EF-5FF6005C005D}" type="pres">
      <dgm:prSet presAssocID="{D755D203-9C3F-4540-9977-91ED03E12BEF}" presName="node" presStyleLbl="alignAccFollowNode1" presStyleIdx="4" presStyleCnt="8" custLinFactNeighborX="-38570" custLinFactNeighborY="0">
        <dgm:presLayoutVars>
          <dgm:bulletEnabled val="1"/>
        </dgm:presLayoutVars>
      </dgm:prSet>
      <dgm:spPr/>
    </dgm:pt>
    <dgm:pt modelId="{DC563695-29D0-4CC0-9867-88AB7605521C}" type="pres">
      <dgm:prSet presAssocID="{272590C2-EEC7-D545-9AAA-6799A1E5D8B3}" presName="sibTrans" presStyleCnt="0"/>
      <dgm:spPr/>
    </dgm:pt>
    <dgm:pt modelId="{15395284-2D7A-457D-A69B-D375561CCD57}" type="pres">
      <dgm:prSet presAssocID="{10AA764A-8632-4F2F-BA04-72196E41F6CC}" presName="node" presStyleLbl="alignAccFollowNode1" presStyleIdx="5" presStyleCnt="8">
        <dgm:presLayoutVars>
          <dgm:bulletEnabled val="1"/>
        </dgm:presLayoutVars>
      </dgm:prSet>
      <dgm:spPr/>
    </dgm:pt>
    <dgm:pt modelId="{AF710CBE-34B0-C04D-9A07-E9AED1D568E8}" type="pres">
      <dgm:prSet presAssocID="{0C7E0C9D-EFB1-BA4E-881D-3E5EBB291E33}" presName="vSp" presStyleCnt="0"/>
      <dgm:spPr/>
    </dgm:pt>
    <dgm:pt modelId="{4CAE9956-216C-464E-B274-5A7E9EF5ED6C}" type="pres">
      <dgm:prSet presAssocID="{C91E38CC-3C25-6248-95A9-26BA4EB7F3DF}" presName="horFlow" presStyleCnt="0"/>
      <dgm:spPr/>
    </dgm:pt>
    <dgm:pt modelId="{A3EFB43D-C493-2A46-B6CC-946EDDC7DC7F}" type="pres">
      <dgm:prSet presAssocID="{C91E38CC-3C25-6248-95A9-26BA4EB7F3DF}" presName="bigChev" presStyleLbl="node1" presStyleIdx="2" presStyleCnt="3"/>
      <dgm:spPr/>
    </dgm:pt>
    <dgm:pt modelId="{895B6BE4-855D-5C4E-AA9C-4F957AC5DAE1}" type="pres">
      <dgm:prSet presAssocID="{BFD33BCF-50F3-E547-B80B-E4F5659C39AE}" presName="parTrans" presStyleCnt="0"/>
      <dgm:spPr/>
    </dgm:pt>
    <dgm:pt modelId="{5E3E1445-EEE8-C24A-B49B-4304D38217ED}" type="pres">
      <dgm:prSet presAssocID="{4A18828A-8985-854C-BF23-F8D272034D96}" presName="node" presStyleLbl="alignAccFollowNode1" presStyleIdx="6" presStyleCnt="8" custLinFactNeighborX="-11020">
        <dgm:presLayoutVars>
          <dgm:bulletEnabled val="1"/>
        </dgm:presLayoutVars>
      </dgm:prSet>
      <dgm:spPr/>
    </dgm:pt>
    <dgm:pt modelId="{97C96B1F-AAAE-544E-B2DC-E54E37571351}" type="pres">
      <dgm:prSet presAssocID="{51E91AF1-C90A-7442-9638-D9D847E29FA2}" presName="sibTrans" presStyleCnt="0"/>
      <dgm:spPr/>
    </dgm:pt>
    <dgm:pt modelId="{B867D13E-0234-B340-A5B7-9D68F4FF1155}" type="pres">
      <dgm:prSet presAssocID="{CE9680AC-0664-A444-8A64-8F7988B6D8BB}" presName="node" presStyleLbl="alignAccFollowNode1" presStyleIdx="7" presStyleCnt="8" custLinFactNeighborX="-27550" custLinFactNeighborY="0">
        <dgm:presLayoutVars>
          <dgm:bulletEnabled val="1"/>
        </dgm:presLayoutVars>
      </dgm:prSet>
      <dgm:spPr/>
    </dgm:pt>
  </dgm:ptLst>
  <dgm:cxnLst>
    <dgm:cxn modelId="{D61E7507-F4D1-884C-895C-79444A309F47}" srcId="{136E76D8-E94F-C84B-8E4B-34CEEE858676}" destId="{7406B83A-93EC-FF4D-BBA9-C542C2F6D5FD}" srcOrd="0" destOrd="0" parTransId="{FD5DE770-C3CA-C041-BEE4-1ACBBA44A68D}" sibTransId="{84EF0F83-7B35-9B44-AB52-455BB9DB70CF}"/>
    <dgm:cxn modelId="{5FF9AC1A-18D9-3F4B-A0E0-143D3F5A84C5}" srcId="{136E76D8-E94F-C84B-8E4B-34CEEE858676}" destId="{9D0DACB8-2C2C-E84D-84E1-CA0B1D9F3567}" srcOrd="3" destOrd="0" parTransId="{CBF3DD78-20C3-C346-B0FC-DA7F2035AE21}" sibTransId="{E9C6526B-29D2-9541-8243-1C2261D564B3}"/>
    <dgm:cxn modelId="{0C86351B-13C7-A544-9AE1-5294353887C4}" srcId="{136E76D8-E94F-C84B-8E4B-34CEEE858676}" destId="{DDAAF952-C1A2-2F4E-9497-90F2BF3F3CEA}" srcOrd="1" destOrd="0" parTransId="{7D9A0732-1255-184B-935D-89987663F3A7}" sibTransId="{8DCF23A3-0B1C-DB4E-89C2-C63ED1134E52}"/>
    <dgm:cxn modelId="{FE93172A-B4AA-4D6C-8623-8C5C8CE4A2EE}" type="presOf" srcId="{CE9680AC-0664-A444-8A64-8F7988B6D8BB}" destId="{B867D13E-0234-B340-A5B7-9D68F4FF1155}" srcOrd="0" destOrd="0" presId="urn:microsoft.com/office/officeart/2005/8/layout/lProcess3"/>
    <dgm:cxn modelId="{3AF09A43-B8CF-44E1-97F2-33C7FF294D63}" type="presOf" srcId="{0C7E0C9D-EFB1-BA4E-881D-3E5EBB291E33}" destId="{F41F8DD7-69C8-664A-B4DA-E447AE2938F3}" srcOrd="0" destOrd="0" presId="urn:microsoft.com/office/officeart/2005/8/layout/lProcess3"/>
    <dgm:cxn modelId="{EC46CC4B-93F3-4F56-ADE1-6CE22AEC8F66}" srcId="{0C7E0C9D-EFB1-BA4E-881D-3E5EBB291E33}" destId="{10AA764A-8632-4F2F-BA04-72196E41F6CC}" srcOrd="1" destOrd="0" parTransId="{1195FFFE-0758-4568-8A39-CB89A0BA66BF}" sibTransId="{FDEB3707-A49C-4601-BCB0-518BCC238A35}"/>
    <dgm:cxn modelId="{F4BAEE6C-15FE-3243-8603-A9E26FA99D29}" srcId="{C91E38CC-3C25-6248-95A9-26BA4EB7F3DF}" destId="{4A18828A-8985-854C-BF23-F8D272034D96}" srcOrd="0" destOrd="0" parTransId="{BFD33BCF-50F3-E547-B80B-E4F5659C39AE}" sibTransId="{51E91AF1-C90A-7442-9638-D9D847E29FA2}"/>
    <dgm:cxn modelId="{369D6B5A-8AC5-4F4F-A8A5-A5CAC93F4C8D}" srcId="{C91E38CC-3C25-6248-95A9-26BA4EB7F3DF}" destId="{CE9680AC-0664-A444-8A64-8F7988B6D8BB}" srcOrd="1" destOrd="0" parTransId="{C676681B-EBE6-9F4F-B6DD-C14A3E47C249}" sibTransId="{BEC79748-5352-C842-B401-CBAE59EBE8AC}"/>
    <dgm:cxn modelId="{C881927C-89D1-4123-BE99-9C384908475F}" type="presOf" srcId="{33A5321D-7BBA-9E4C-89E5-EBFE9224546A}" destId="{CEA04E3B-BCB8-EB4C-A8C3-E1BF4417B528}" srcOrd="0" destOrd="0" presId="urn:microsoft.com/office/officeart/2005/8/layout/lProcess3"/>
    <dgm:cxn modelId="{2298F07C-CA32-4F06-BE09-46F4D6752697}" type="presOf" srcId="{D755D203-9C3F-4540-9977-91ED03E12BEF}" destId="{6000F2E2-6CD3-CE48-87EF-5FF6005C005D}" srcOrd="0" destOrd="0" presId="urn:microsoft.com/office/officeart/2005/8/layout/lProcess3"/>
    <dgm:cxn modelId="{0143FA84-6FB5-43C9-B61D-463CCF564275}" type="presOf" srcId="{4A18828A-8985-854C-BF23-F8D272034D96}" destId="{5E3E1445-EEE8-C24A-B49B-4304D38217ED}" srcOrd="0" destOrd="0" presId="urn:microsoft.com/office/officeart/2005/8/layout/lProcess3"/>
    <dgm:cxn modelId="{E0A94F89-C5DC-F648-904F-21E04A92FBA7}" srcId="{78DC19DD-1AF6-F94F-ACEC-B8CB618F9709}" destId="{0C7E0C9D-EFB1-BA4E-881D-3E5EBB291E33}" srcOrd="1" destOrd="0" parTransId="{020ACEC7-A204-8B4D-B796-EEB0190F5E11}" sibTransId="{0D27DA47-10E3-7D4E-B982-E5EB7BE327D3}"/>
    <dgm:cxn modelId="{ACA8718C-5D05-4F42-9ADC-DB2B46D5947F}" type="presOf" srcId="{9D0DACB8-2C2C-E84D-84E1-CA0B1D9F3567}" destId="{529E6616-21D5-AA4C-B807-434863779690}" srcOrd="0" destOrd="0" presId="urn:microsoft.com/office/officeart/2005/8/layout/lProcess3"/>
    <dgm:cxn modelId="{07EF769D-2810-724F-BFBE-08A7635461CF}" srcId="{136E76D8-E94F-C84B-8E4B-34CEEE858676}" destId="{33A5321D-7BBA-9E4C-89E5-EBFE9224546A}" srcOrd="2" destOrd="0" parTransId="{CAEA8FE2-340A-7A4D-8CB5-BE8693730D07}" sibTransId="{AC518381-5C70-C146-BDC7-C7C8537EC7E0}"/>
    <dgm:cxn modelId="{BFAD1BA6-4AD2-3E4D-845C-004F105811A1}" srcId="{78DC19DD-1AF6-F94F-ACEC-B8CB618F9709}" destId="{136E76D8-E94F-C84B-8E4B-34CEEE858676}" srcOrd="0" destOrd="0" parTransId="{83A212EE-974B-C440-8F67-7F435BB1B5CF}" sibTransId="{FFE29563-65DB-2842-ABE1-866CBE01BF41}"/>
    <dgm:cxn modelId="{4602ADAC-2B35-AB45-87F8-ADDF504AF291}" srcId="{0C7E0C9D-EFB1-BA4E-881D-3E5EBB291E33}" destId="{D755D203-9C3F-4540-9977-91ED03E12BEF}" srcOrd="0" destOrd="0" parTransId="{66C44F58-99C1-CC4C-AC9C-F4AAC6A4288F}" sibTransId="{272590C2-EEC7-D545-9AAA-6799A1E5D8B3}"/>
    <dgm:cxn modelId="{E58D86AE-822A-4126-AEE2-C61B9A7C6865}" type="presOf" srcId="{10AA764A-8632-4F2F-BA04-72196E41F6CC}" destId="{15395284-2D7A-457D-A69B-D375561CCD57}" srcOrd="0" destOrd="0" presId="urn:microsoft.com/office/officeart/2005/8/layout/lProcess3"/>
    <dgm:cxn modelId="{309B07B7-F6D5-DA4F-8F36-845CAE40E7BE}" srcId="{78DC19DD-1AF6-F94F-ACEC-B8CB618F9709}" destId="{C91E38CC-3C25-6248-95A9-26BA4EB7F3DF}" srcOrd="2" destOrd="0" parTransId="{BD173DC4-611F-584E-B38C-2FB378C0A568}" sibTransId="{4BB7E49E-8689-4240-996A-14CBD6EA0D50}"/>
    <dgm:cxn modelId="{6A70FBBA-C17D-A642-81E4-E6310D19F736}" type="presOf" srcId="{78DC19DD-1AF6-F94F-ACEC-B8CB618F9709}" destId="{50299704-9E1D-0940-ACE5-B197CE4B98B4}" srcOrd="0" destOrd="0" presId="urn:microsoft.com/office/officeart/2005/8/layout/lProcess3"/>
    <dgm:cxn modelId="{F2CDD7DE-F3C2-4F6C-A354-45D277E0A06B}" type="presOf" srcId="{7406B83A-93EC-FF4D-BBA9-C542C2F6D5FD}" destId="{A28DA40F-A707-4443-A169-89466956289D}" srcOrd="0" destOrd="0" presId="urn:microsoft.com/office/officeart/2005/8/layout/lProcess3"/>
    <dgm:cxn modelId="{8A693AEC-72D8-44C0-A1A8-99DD10329772}" type="presOf" srcId="{C91E38CC-3C25-6248-95A9-26BA4EB7F3DF}" destId="{A3EFB43D-C493-2A46-B6CC-946EDDC7DC7F}" srcOrd="0" destOrd="0" presId="urn:microsoft.com/office/officeart/2005/8/layout/lProcess3"/>
    <dgm:cxn modelId="{F89A02ED-DEEE-4AC3-8DF9-F1F46C6C7AD1}" type="presOf" srcId="{136E76D8-E94F-C84B-8E4B-34CEEE858676}" destId="{8B07A477-BC4E-C844-AFC7-CF54E44248A9}" srcOrd="0" destOrd="0" presId="urn:microsoft.com/office/officeart/2005/8/layout/lProcess3"/>
    <dgm:cxn modelId="{23EBD9F5-07B6-4F09-937E-5950AABEEF3D}" type="presOf" srcId="{DDAAF952-C1A2-2F4E-9497-90F2BF3F3CEA}" destId="{F7C1D303-DE0D-B34A-A6A4-A6B7F54C7BDF}" srcOrd="0" destOrd="0" presId="urn:microsoft.com/office/officeart/2005/8/layout/lProcess3"/>
    <dgm:cxn modelId="{5E1AD518-A961-43E5-A9E3-105A78EDAE6D}" type="presParOf" srcId="{50299704-9E1D-0940-ACE5-B197CE4B98B4}" destId="{1767B80A-7A56-DF48-8E8A-3720DCC25B5B}" srcOrd="0" destOrd="0" presId="urn:microsoft.com/office/officeart/2005/8/layout/lProcess3"/>
    <dgm:cxn modelId="{D31D6070-81E3-4107-9D16-B5654EA678AD}" type="presParOf" srcId="{1767B80A-7A56-DF48-8E8A-3720DCC25B5B}" destId="{8B07A477-BC4E-C844-AFC7-CF54E44248A9}" srcOrd="0" destOrd="0" presId="urn:microsoft.com/office/officeart/2005/8/layout/lProcess3"/>
    <dgm:cxn modelId="{B14F8318-61AC-47BC-A280-92AF62EE07AE}" type="presParOf" srcId="{1767B80A-7A56-DF48-8E8A-3720DCC25B5B}" destId="{E54B64C9-7A2E-1144-8090-044332E1683A}" srcOrd="1" destOrd="0" presId="urn:microsoft.com/office/officeart/2005/8/layout/lProcess3"/>
    <dgm:cxn modelId="{350646A8-46A3-4DB3-A26F-941787AE7EF3}" type="presParOf" srcId="{1767B80A-7A56-DF48-8E8A-3720DCC25B5B}" destId="{A28DA40F-A707-4443-A169-89466956289D}" srcOrd="2" destOrd="0" presId="urn:microsoft.com/office/officeart/2005/8/layout/lProcess3"/>
    <dgm:cxn modelId="{9E30195B-831A-4D6B-9BD1-102E4CADF8DE}" type="presParOf" srcId="{1767B80A-7A56-DF48-8E8A-3720DCC25B5B}" destId="{893B6151-A896-4E9F-A9C8-BDE1CBC4F0CE}" srcOrd="3" destOrd="0" presId="urn:microsoft.com/office/officeart/2005/8/layout/lProcess3"/>
    <dgm:cxn modelId="{0B63932F-1AEF-4E54-B6CD-73E02A319514}" type="presParOf" srcId="{1767B80A-7A56-DF48-8E8A-3720DCC25B5B}" destId="{F7C1D303-DE0D-B34A-A6A4-A6B7F54C7BDF}" srcOrd="4" destOrd="0" presId="urn:microsoft.com/office/officeart/2005/8/layout/lProcess3"/>
    <dgm:cxn modelId="{AF65711C-C792-4B1E-8E46-37B242B608F1}" type="presParOf" srcId="{1767B80A-7A56-DF48-8E8A-3720DCC25B5B}" destId="{EC30C908-E3C7-4891-8D64-5B77F05BE64A}" srcOrd="5" destOrd="0" presId="urn:microsoft.com/office/officeart/2005/8/layout/lProcess3"/>
    <dgm:cxn modelId="{D54B62D5-B0B5-494C-A1C5-AA7D1394CFEB}" type="presParOf" srcId="{1767B80A-7A56-DF48-8E8A-3720DCC25B5B}" destId="{CEA04E3B-BCB8-EB4C-A8C3-E1BF4417B528}" srcOrd="6" destOrd="0" presId="urn:microsoft.com/office/officeart/2005/8/layout/lProcess3"/>
    <dgm:cxn modelId="{444ECE94-3EB8-4CEA-9CC4-BA36D1F5F2BB}" type="presParOf" srcId="{1767B80A-7A56-DF48-8E8A-3720DCC25B5B}" destId="{D7F1DA0B-038C-4151-AA49-2DD0E6A570C9}" srcOrd="7" destOrd="0" presId="urn:microsoft.com/office/officeart/2005/8/layout/lProcess3"/>
    <dgm:cxn modelId="{3ADCCE1B-86F6-429B-A849-07A6AAD471A4}" type="presParOf" srcId="{1767B80A-7A56-DF48-8E8A-3720DCC25B5B}" destId="{529E6616-21D5-AA4C-B807-434863779690}" srcOrd="8" destOrd="0" presId="urn:microsoft.com/office/officeart/2005/8/layout/lProcess3"/>
    <dgm:cxn modelId="{DDEE87F9-8C78-4972-9736-CF07239B6F07}" type="presParOf" srcId="{50299704-9E1D-0940-ACE5-B197CE4B98B4}" destId="{2DDE70EF-DFBF-C646-A24A-9FDA0947A423}" srcOrd="1" destOrd="0" presId="urn:microsoft.com/office/officeart/2005/8/layout/lProcess3"/>
    <dgm:cxn modelId="{3F0300FD-01D6-4B7B-8DC3-E27C348B3453}" type="presParOf" srcId="{50299704-9E1D-0940-ACE5-B197CE4B98B4}" destId="{6CB11A82-7100-3D40-BBE1-DA0CAF036CEB}" srcOrd="2" destOrd="0" presId="urn:microsoft.com/office/officeart/2005/8/layout/lProcess3"/>
    <dgm:cxn modelId="{3F70C218-F2A1-475B-9A6C-A543215D3DA5}" type="presParOf" srcId="{6CB11A82-7100-3D40-BBE1-DA0CAF036CEB}" destId="{F41F8DD7-69C8-664A-B4DA-E447AE2938F3}" srcOrd="0" destOrd="0" presId="urn:microsoft.com/office/officeart/2005/8/layout/lProcess3"/>
    <dgm:cxn modelId="{AE814EC9-78BE-4002-8D64-11A36B9A8518}" type="presParOf" srcId="{6CB11A82-7100-3D40-BBE1-DA0CAF036CEB}" destId="{AD0D2F9A-8025-44B3-AC83-64D6579F1D27}" srcOrd="1" destOrd="0" presId="urn:microsoft.com/office/officeart/2005/8/layout/lProcess3"/>
    <dgm:cxn modelId="{447DD04A-9034-457F-BA74-A75FC39FB65B}" type="presParOf" srcId="{6CB11A82-7100-3D40-BBE1-DA0CAF036CEB}" destId="{6000F2E2-6CD3-CE48-87EF-5FF6005C005D}" srcOrd="2" destOrd="0" presId="urn:microsoft.com/office/officeart/2005/8/layout/lProcess3"/>
    <dgm:cxn modelId="{D726EBEC-E90E-46C6-91F1-8AE0A8C7AEDA}" type="presParOf" srcId="{6CB11A82-7100-3D40-BBE1-DA0CAF036CEB}" destId="{DC563695-29D0-4CC0-9867-88AB7605521C}" srcOrd="3" destOrd="0" presId="urn:microsoft.com/office/officeart/2005/8/layout/lProcess3"/>
    <dgm:cxn modelId="{088631A1-7557-4C1A-B71A-8A377C1AA556}" type="presParOf" srcId="{6CB11A82-7100-3D40-BBE1-DA0CAF036CEB}" destId="{15395284-2D7A-457D-A69B-D375561CCD57}" srcOrd="4" destOrd="0" presId="urn:microsoft.com/office/officeart/2005/8/layout/lProcess3"/>
    <dgm:cxn modelId="{D380300D-BD87-4E19-AE83-C0B1E0B92060}" type="presParOf" srcId="{50299704-9E1D-0940-ACE5-B197CE4B98B4}" destId="{AF710CBE-34B0-C04D-9A07-E9AED1D568E8}" srcOrd="3" destOrd="0" presId="urn:microsoft.com/office/officeart/2005/8/layout/lProcess3"/>
    <dgm:cxn modelId="{566A8A8B-0DA7-45DC-AC2E-3FEB39EFECC2}" type="presParOf" srcId="{50299704-9E1D-0940-ACE5-B197CE4B98B4}" destId="{4CAE9956-216C-464E-B274-5A7E9EF5ED6C}" srcOrd="4" destOrd="0" presId="urn:microsoft.com/office/officeart/2005/8/layout/lProcess3"/>
    <dgm:cxn modelId="{E2C8CB6D-47DD-41EB-83BB-0BC779EF953F}" type="presParOf" srcId="{4CAE9956-216C-464E-B274-5A7E9EF5ED6C}" destId="{A3EFB43D-C493-2A46-B6CC-946EDDC7DC7F}" srcOrd="0" destOrd="0" presId="urn:microsoft.com/office/officeart/2005/8/layout/lProcess3"/>
    <dgm:cxn modelId="{CFB8EAA9-8FD3-4F8A-9003-AE5808E3AE4D}" type="presParOf" srcId="{4CAE9956-216C-464E-B274-5A7E9EF5ED6C}" destId="{895B6BE4-855D-5C4E-AA9C-4F957AC5DAE1}" srcOrd="1" destOrd="0" presId="urn:microsoft.com/office/officeart/2005/8/layout/lProcess3"/>
    <dgm:cxn modelId="{908C3A32-427C-40E8-9DB5-69A35B9C1306}" type="presParOf" srcId="{4CAE9956-216C-464E-B274-5A7E9EF5ED6C}" destId="{5E3E1445-EEE8-C24A-B49B-4304D38217ED}" srcOrd="2" destOrd="0" presId="urn:microsoft.com/office/officeart/2005/8/layout/lProcess3"/>
    <dgm:cxn modelId="{771323EE-3982-46D6-93F8-82EF88B63CDA}" type="presParOf" srcId="{4CAE9956-216C-464E-B274-5A7E9EF5ED6C}" destId="{97C96B1F-AAAE-544E-B2DC-E54E37571351}" srcOrd="3" destOrd="0" presId="urn:microsoft.com/office/officeart/2005/8/layout/lProcess3"/>
    <dgm:cxn modelId="{DAF07DA0-1856-4826-8BCC-1A42233888C5}" type="presParOf" srcId="{4CAE9956-216C-464E-B274-5A7E9EF5ED6C}" destId="{B867D13E-0234-B340-A5B7-9D68F4FF115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C19DD-1AF6-F94F-ACEC-B8CB618F9709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E76D8-E94F-C84B-8E4B-34CEEE858676}">
      <dgm:prSet phldrT="[Text]"/>
      <dgm:spPr/>
      <dgm:t>
        <a:bodyPr/>
        <a:lstStyle/>
        <a:p>
          <a:r>
            <a:rPr lang="en-AU" altLang="en-US" b="1" dirty="0"/>
            <a:t>2.1 </a:t>
          </a:r>
          <a:r>
            <a:rPr lang="en-AU" altLang="en-US" b="1" dirty="0">
              <a:ea typeface="Batang" charset="-127"/>
            </a:rPr>
            <a:t>Work on making the Centre of Professional Development  a profit centre not just a cost centre</a:t>
          </a:r>
          <a:endParaRPr lang="en-US" dirty="0"/>
        </a:p>
      </dgm:t>
    </dgm:pt>
    <dgm:pt modelId="{83A212EE-974B-C440-8F67-7F435BB1B5CF}" type="parTrans" cxnId="{BFAD1BA6-4AD2-3E4D-845C-004F105811A1}">
      <dgm:prSet/>
      <dgm:spPr/>
      <dgm:t>
        <a:bodyPr/>
        <a:lstStyle/>
        <a:p>
          <a:endParaRPr lang="en-US"/>
        </a:p>
      </dgm:t>
    </dgm:pt>
    <dgm:pt modelId="{FFE29563-65DB-2842-ABE1-866CBE01BF41}" type="sibTrans" cxnId="{BFAD1BA6-4AD2-3E4D-845C-004F105811A1}">
      <dgm:prSet/>
      <dgm:spPr/>
      <dgm:t>
        <a:bodyPr/>
        <a:lstStyle/>
        <a:p>
          <a:endParaRPr lang="en-US"/>
        </a:p>
      </dgm:t>
    </dgm:pt>
    <dgm:pt modelId="{7406B83A-93EC-FF4D-BBA9-C542C2F6D5FD}">
      <dgm:prSet phldrT="[Text]"/>
      <dgm:spPr/>
      <dgm:t>
        <a:bodyPr/>
        <a:lstStyle/>
        <a:p>
          <a:pPr rtl="0"/>
          <a:r>
            <a:rPr lang="en-AU" dirty="0">
              <a:ea typeface="ＭＳ Ｐゴシック"/>
              <a:cs typeface="Arial"/>
            </a:rPr>
            <a:t>2.1.1 Benchmark CILTA against other industry players in regards to values, returns and processes</a:t>
          </a:r>
          <a:r>
            <a:rPr lang="en-AU" dirty="0">
              <a:latin typeface="Calibri"/>
              <a:ea typeface="ＭＳ Ｐゴシック"/>
              <a:cs typeface="Arial"/>
            </a:rPr>
            <a:t> for education</a:t>
          </a:r>
          <a:r>
            <a:rPr lang="en-AU" dirty="0">
              <a:ea typeface="ＭＳ Ｐゴシック"/>
              <a:cs typeface="Arial"/>
            </a:rPr>
            <a:t>.</a:t>
          </a:r>
          <a:endParaRPr lang="en-US" dirty="0">
            <a:ea typeface="ＭＳ Ｐゴシック"/>
            <a:cs typeface="Arial"/>
          </a:endParaRPr>
        </a:p>
      </dgm:t>
    </dgm:pt>
    <dgm:pt modelId="{FD5DE770-C3CA-C041-BEE4-1ACBBA44A68D}" type="parTrans" cxnId="{D61E7507-F4D1-884C-895C-79444A309F47}">
      <dgm:prSet/>
      <dgm:spPr/>
      <dgm:t>
        <a:bodyPr/>
        <a:lstStyle/>
        <a:p>
          <a:endParaRPr lang="en-US"/>
        </a:p>
      </dgm:t>
    </dgm:pt>
    <dgm:pt modelId="{84EF0F83-7B35-9B44-AB52-455BB9DB70CF}" type="sibTrans" cxnId="{D61E7507-F4D1-884C-895C-79444A309F47}">
      <dgm:prSet/>
      <dgm:spPr/>
      <dgm:t>
        <a:bodyPr/>
        <a:lstStyle/>
        <a:p>
          <a:endParaRPr lang="en-US"/>
        </a:p>
      </dgm:t>
    </dgm:pt>
    <dgm:pt modelId="{DDAAF952-C1A2-2F4E-9497-90F2BF3F3CEA}">
      <dgm:prSet phldrT="[Text]"/>
      <dgm:spPr/>
      <dgm:t>
        <a:bodyPr/>
        <a:lstStyle/>
        <a:p>
          <a:r>
            <a:rPr lang="en-AU" b="1" dirty="0">
              <a:ea typeface="ＭＳ Ｐゴシック"/>
              <a:cs typeface="Arial"/>
            </a:rPr>
            <a:t>2.1.2</a:t>
          </a:r>
          <a:r>
            <a:rPr lang="en-AU" dirty="0">
              <a:ea typeface="ＭＳ Ｐゴシック"/>
              <a:cs typeface="Arial"/>
            </a:rPr>
            <a:t> Selectively invest to ensure alignment with CILT International and their Key Knowledge Area (KKA) requirements.</a:t>
          </a:r>
          <a:endParaRPr lang="en-US" dirty="0">
            <a:ea typeface="ＭＳ Ｐゴシック"/>
            <a:cs typeface="Arial"/>
          </a:endParaRPr>
        </a:p>
      </dgm:t>
    </dgm:pt>
    <dgm:pt modelId="{7D9A0732-1255-184B-935D-89987663F3A7}" type="parTrans" cxnId="{0C86351B-13C7-A544-9AE1-5294353887C4}">
      <dgm:prSet/>
      <dgm:spPr/>
      <dgm:t>
        <a:bodyPr/>
        <a:lstStyle/>
        <a:p>
          <a:endParaRPr lang="en-US"/>
        </a:p>
      </dgm:t>
    </dgm:pt>
    <dgm:pt modelId="{8DCF23A3-0B1C-DB4E-89C2-C63ED1134E52}" type="sibTrans" cxnId="{0C86351B-13C7-A544-9AE1-5294353887C4}">
      <dgm:prSet/>
      <dgm:spPr/>
      <dgm:t>
        <a:bodyPr/>
        <a:lstStyle/>
        <a:p>
          <a:endParaRPr lang="en-US"/>
        </a:p>
      </dgm:t>
    </dgm:pt>
    <dgm:pt modelId="{0C7E0C9D-EFB1-BA4E-881D-3E5EBB291E33}">
      <dgm:prSet phldrT="[Text]"/>
      <dgm:spPr/>
      <dgm:t>
        <a:bodyPr/>
        <a:lstStyle/>
        <a:p>
          <a:r>
            <a:rPr lang="en-AU" altLang="en-US" b="1" dirty="0"/>
            <a:t>2.2  Establish </a:t>
          </a:r>
          <a:r>
            <a:rPr lang="en-AU" altLang="en-US" b="1" dirty="0">
              <a:ea typeface="Batang" charset="-127"/>
            </a:rPr>
            <a:t>an office front facility, resourced to meet the demands of CILT-A</a:t>
          </a:r>
          <a:endParaRPr lang="en-US" dirty="0"/>
        </a:p>
      </dgm:t>
    </dgm:pt>
    <dgm:pt modelId="{020ACEC7-A204-8B4D-B796-EEB0190F5E11}" type="parTrans" cxnId="{E0A94F89-C5DC-F648-904F-21E04A92FBA7}">
      <dgm:prSet/>
      <dgm:spPr/>
      <dgm:t>
        <a:bodyPr/>
        <a:lstStyle/>
        <a:p>
          <a:endParaRPr lang="en-US"/>
        </a:p>
      </dgm:t>
    </dgm:pt>
    <dgm:pt modelId="{0D27DA47-10E3-7D4E-B982-E5EB7BE327D3}" type="sibTrans" cxnId="{E0A94F89-C5DC-F648-904F-21E04A92FBA7}">
      <dgm:prSet/>
      <dgm:spPr/>
      <dgm:t>
        <a:bodyPr/>
        <a:lstStyle/>
        <a:p>
          <a:endParaRPr lang="en-US"/>
        </a:p>
      </dgm:t>
    </dgm:pt>
    <dgm:pt modelId="{F7008DDF-38B2-874D-A14B-3B043C2F4F13}">
      <dgm:prSet phldrT="[Text]"/>
      <dgm:spPr/>
      <dgm:t>
        <a:bodyPr/>
        <a:lstStyle/>
        <a:p>
          <a:pPr rtl="0"/>
          <a:r>
            <a:rPr lang="en-AU" altLang="ko-KR" b="1" dirty="0">
              <a:ea typeface="굴림"/>
              <a:cs typeface="Arial"/>
            </a:rPr>
            <a:t>2.2.1</a:t>
          </a:r>
          <a:r>
            <a:rPr lang="en-AU" altLang="ko-KR" dirty="0">
              <a:ea typeface="굴림"/>
              <a:cs typeface="Arial"/>
            </a:rPr>
            <a:t> Investigate alternate strategies to raise capital for CILTA</a:t>
          </a:r>
          <a:r>
            <a:rPr lang="en-AU" altLang="ko-KR" dirty="0">
              <a:latin typeface="Calibri"/>
              <a:ea typeface="굴림"/>
              <a:cs typeface="Arial"/>
            </a:rPr>
            <a:t> for Education</a:t>
          </a:r>
          <a:endParaRPr lang="en-US" dirty="0"/>
        </a:p>
      </dgm:t>
    </dgm:pt>
    <dgm:pt modelId="{63CB21D0-CEC3-BD4C-B7A6-85E1798FB669}" type="parTrans" cxnId="{1C6CF79C-E199-8944-BDE9-317FC8A16B3E}">
      <dgm:prSet/>
      <dgm:spPr/>
      <dgm:t>
        <a:bodyPr/>
        <a:lstStyle/>
        <a:p>
          <a:endParaRPr lang="en-US"/>
        </a:p>
      </dgm:t>
    </dgm:pt>
    <dgm:pt modelId="{29BB787E-843A-DF44-942C-2FCA12FAFFCE}" type="sibTrans" cxnId="{1C6CF79C-E199-8944-BDE9-317FC8A16B3E}">
      <dgm:prSet/>
      <dgm:spPr/>
      <dgm:t>
        <a:bodyPr/>
        <a:lstStyle/>
        <a:p>
          <a:endParaRPr lang="en-US"/>
        </a:p>
      </dgm:t>
    </dgm:pt>
    <dgm:pt modelId="{D755D203-9C3F-4540-9977-91ED03E12BEF}">
      <dgm:prSet phldrT="[Text]"/>
      <dgm:spPr/>
      <dgm:t>
        <a:bodyPr/>
        <a:lstStyle/>
        <a:p>
          <a:r>
            <a:rPr lang="en-AU" altLang="ko-KR" b="1" dirty="0">
              <a:ea typeface="굴림" charset="0"/>
              <a:cs typeface="Arial" charset="0"/>
            </a:rPr>
            <a:t>2.2.2</a:t>
          </a:r>
          <a:r>
            <a:rPr lang="en-AU" altLang="ko-KR" dirty="0">
              <a:ea typeface="굴림" charset="0"/>
              <a:cs typeface="Arial" charset="0"/>
            </a:rPr>
            <a:t> Identify</a:t>
          </a:r>
          <a:r>
            <a:rPr lang="en-AU" altLang="ko-KR" baseline="0" dirty="0">
              <a:ea typeface="굴림" charset="0"/>
              <a:cs typeface="Arial" charset="0"/>
            </a:rPr>
            <a:t> business models of sustainability that will generate enough capital to invest in a shop front.</a:t>
          </a:r>
          <a:endParaRPr lang="en-US" dirty="0"/>
        </a:p>
      </dgm:t>
    </dgm:pt>
    <dgm:pt modelId="{66C44F58-99C1-CC4C-AC9C-F4AAC6A4288F}" type="parTrans" cxnId="{4602ADAC-2B35-AB45-87F8-ADDF504AF291}">
      <dgm:prSet/>
      <dgm:spPr/>
      <dgm:t>
        <a:bodyPr/>
        <a:lstStyle/>
        <a:p>
          <a:endParaRPr lang="en-US"/>
        </a:p>
      </dgm:t>
    </dgm:pt>
    <dgm:pt modelId="{272590C2-EEC7-D545-9AAA-6799A1E5D8B3}" type="sibTrans" cxnId="{4602ADAC-2B35-AB45-87F8-ADDF504AF291}">
      <dgm:prSet/>
      <dgm:spPr/>
      <dgm:t>
        <a:bodyPr/>
        <a:lstStyle/>
        <a:p>
          <a:endParaRPr lang="en-US"/>
        </a:p>
      </dgm:t>
    </dgm:pt>
    <dgm:pt modelId="{C91E38CC-3C25-6248-95A9-26BA4EB7F3DF}">
      <dgm:prSet phldrT="[Text]"/>
      <dgm:spPr/>
      <dgm:t>
        <a:bodyPr/>
        <a:lstStyle/>
        <a:p>
          <a:r>
            <a:rPr lang="en-AU" altLang="en-US" dirty="0"/>
            <a:t>2.3 </a:t>
          </a:r>
          <a:r>
            <a:rPr lang="en-AU" altLang="en-US" b="1" dirty="0">
              <a:ea typeface="Batang" charset="-127"/>
            </a:rPr>
            <a:t>Target High value Logistics organisations for professional development  (i.e. Defence)</a:t>
          </a:r>
          <a:endParaRPr lang="en-US" dirty="0"/>
        </a:p>
      </dgm:t>
    </dgm:pt>
    <dgm:pt modelId="{BD173DC4-611F-584E-B38C-2FB378C0A568}" type="parTrans" cxnId="{309B07B7-F6D5-DA4F-8F36-845CAE40E7BE}">
      <dgm:prSet/>
      <dgm:spPr/>
      <dgm:t>
        <a:bodyPr/>
        <a:lstStyle/>
        <a:p>
          <a:endParaRPr lang="en-US"/>
        </a:p>
      </dgm:t>
    </dgm:pt>
    <dgm:pt modelId="{4BB7E49E-8689-4240-996A-14CBD6EA0D50}" type="sibTrans" cxnId="{309B07B7-F6D5-DA4F-8F36-845CAE40E7BE}">
      <dgm:prSet/>
      <dgm:spPr/>
      <dgm:t>
        <a:bodyPr/>
        <a:lstStyle/>
        <a:p>
          <a:endParaRPr lang="en-US"/>
        </a:p>
      </dgm:t>
    </dgm:pt>
    <dgm:pt modelId="{4A18828A-8985-854C-BF23-F8D272034D96}">
      <dgm:prSet phldrT="[Text]"/>
      <dgm:spPr/>
      <dgm:t>
        <a:bodyPr/>
        <a:lstStyle/>
        <a:p>
          <a:r>
            <a:rPr lang="en-AU" altLang="ko-KR" b="1" dirty="0">
              <a:ea typeface="굴림" charset="0"/>
              <a:cs typeface="굴림" charset="0"/>
            </a:rPr>
            <a:t>2.3.1</a:t>
          </a:r>
          <a:r>
            <a:rPr lang="en-AU" altLang="ko-KR" b="0" baseline="0" dirty="0">
              <a:ea typeface="굴림" charset="0"/>
              <a:cs typeface="굴림" charset="0"/>
            </a:rPr>
            <a:t> Identify opportunities within Defence that will benefit from the services offered within CPD</a:t>
          </a:r>
          <a:r>
            <a:rPr lang="en-AU" altLang="en-US" dirty="0"/>
            <a:t>.</a:t>
          </a:r>
          <a:endParaRPr lang="en-US" dirty="0"/>
        </a:p>
      </dgm:t>
    </dgm:pt>
    <dgm:pt modelId="{BFD33BCF-50F3-E547-B80B-E4F5659C39AE}" type="parTrans" cxnId="{F4BAEE6C-15FE-3243-8603-A9E26FA99D29}">
      <dgm:prSet/>
      <dgm:spPr/>
      <dgm:t>
        <a:bodyPr/>
        <a:lstStyle/>
        <a:p>
          <a:endParaRPr lang="en-US"/>
        </a:p>
      </dgm:t>
    </dgm:pt>
    <dgm:pt modelId="{51E91AF1-C90A-7442-9638-D9D847E29FA2}" type="sibTrans" cxnId="{F4BAEE6C-15FE-3243-8603-A9E26FA99D29}">
      <dgm:prSet/>
      <dgm:spPr/>
      <dgm:t>
        <a:bodyPr/>
        <a:lstStyle/>
        <a:p>
          <a:endParaRPr lang="en-US"/>
        </a:p>
      </dgm:t>
    </dgm:pt>
    <dgm:pt modelId="{CE9680AC-0664-A444-8A64-8F7988B6D8BB}">
      <dgm:prSet phldrT="[Text]"/>
      <dgm:spPr/>
      <dgm:t>
        <a:bodyPr/>
        <a:lstStyle/>
        <a:p>
          <a:r>
            <a:rPr lang="en-AU" altLang="ko-KR" b="1" dirty="0">
              <a:ea typeface="굴림" charset="0"/>
              <a:cs typeface="굴림" charset="0"/>
            </a:rPr>
            <a:t>2.3.2</a:t>
          </a:r>
          <a:r>
            <a:rPr lang="en-AU" altLang="ko-KR" dirty="0">
              <a:ea typeface="굴림" charset="0"/>
              <a:cs typeface="굴림" charset="0"/>
            </a:rPr>
            <a:t> Seek to identify topics of interest to both Defence and Industry and run a forum on a Defence premise.</a:t>
          </a:r>
          <a:endParaRPr lang="en-US" dirty="0"/>
        </a:p>
      </dgm:t>
    </dgm:pt>
    <dgm:pt modelId="{C676681B-EBE6-9F4F-B6DD-C14A3E47C249}" type="parTrans" cxnId="{369D6B5A-8AC5-4F4F-A8A5-A5CAC93F4C8D}">
      <dgm:prSet/>
      <dgm:spPr/>
      <dgm:t>
        <a:bodyPr/>
        <a:lstStyle/>
        <a:p>
          <a:endParaRPr lang="en-US"/>
        </a:p>
      </dgm:t>
    </dgm:pt>
    <dgm:pt modelId="{BEC79748-5352-C842-B401-CBAE59EBE8AC}" type="sibTrans" cxnId="{369D6B5A-8AC5-4F4F-A8A5-A5CAC93F4C8D}">
      <dgm:prSet/>
      <dgm:spPr/>
      <dgm:t>
        <a:bodyPr/>
        <a:lstStyle/>
        <a:p>
          <a:pPr rtl="0"/>
          <a:endParaRPr lang="en-US"/>
        </a:p>
      </dgm:t>
    </dgm:pt>
    <dgm:pt modelId="{42B0A21A-455D-5648-8D0D-7AAB8B6E0028}">
      <dgm:prSet/>
      <dgm:spPr/>
      <dgm:t>
        <a:bodyPr/>
        <a:lstStyle/>
        <a:p>
          <a:pPr rtl="0"/>
          <a:r>
            <a:rPr lang="en-AU" altLang="ko-KR" b="1" dirty="0">
              <a:ea typeface="굴림"/>
              <a:cs typeface="굴림" charset="0"/>
            </a:rPr>
            <a:t>2.3.1</a:t>
          </a:r>
          <a:r>
            <a:rPr lang="en-AU" altLang="ko-KR" dirty="0">
              <a:ea typeface="굴림"/>
              <a:cs typeface="굴림" charset="0"/>
            </a:rPr>
            <a:t> </a:t>
          </a:r>
          <a:r>
            <a:rPr lang="en-AU" b="1" dirty="0">
              <a:ea typeface="ＭＳ Ｐゴシック"/>
              <a:cs typeface="Arial"/>
            </a:rPr>
            <a:t>	</a:t>
          </a:r>
          <a:r>
            <a:rPr lang="en-AU" altLang="ko-KR" dirty="0">
              <a:ea typeface="굴림"/>
              <a:cs typeface="굴림" charset="0"/>
            </a:rPr>
            <a:t>Explore further options</a:t>
          </a:r>
          <a:r>
            <a:rPr lang="en-AU" altLang="ko-KR" dirty="0">
              <a:latin typeface="Calibri"/>
              <a:ea typeface="굴림"/>
            </a:rPr>
            <a:t> that may include virtual office resources off shore and at low cost pending on funds being available</a:t>
          </a:r>
          <a:endParaRPr lang="en-US" dirty="0"/>
        </a:p>
      </dgm:t>
    </dgm:pt>
    <dgm:pt modelId="{ED0558D9-80D0-4840-99ED-C1535D1A1153}" type="parTrans" cxnId="{998EDB68-BD65-A44C-A948-BF70F34CADB5}">
      <dgm:prSet/>
      <dgm:spPr/>
      <dgm:t>
        <a:bodyPr/>
        <a:lstStyle/>
        <a:p>
          <a:endParaRPr lang="en-US"/>
        </a:p>
      </dgm:t>
    </dgm:pt>
    <dgm:pt modelId="{EC9796CF-8AA5-8A47-9A97-1BD47026D9E5}" type="sibTrans" cxnId="{998EDB68-BD65-A44C-A948-BF70F34CADB5}">
      <dgm:prSet/>
      <dgm:spPr/>
      <dgm:t>
        <a:bodyPr/>
        <a:lstStyle/>
        <a:p>
          <a:endParaRPr lang="en-US"/>
        </a:p>
      </dgm:t>
    </dgm:pt>
    <dgm:pt modelId="{50299704-9E1D-0940-ACE5-B197CE4B98B4}" type="pres">
      <dgm:prSet presAssocID="{78DC19DD-1AF6-F94F-ACEC-B8CB618F970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767B80A-7A56-DF48-8E8A-3720DCC25B5B}" type="pres">
      <dgm:prSet presAssocID="{136E76D8-E94F-C84B-8E4B-34CEEE858676}" presName="horFlow" presStyleCnt="0"/>
      <dgm:spPr/>
    </dgm:pt>
    <dgm:pt modelId="{8B07A477-BC4E-C844-AFC7-CF54E44248A9}" type="pres">
      <dgm:prSet presAssocID="{136E76D8-E94F-C84B-8E4B-34CEEE858676}" presName="bigChev" presStyleLbl="node1" presStyleIdx="0" presStyleCnt="3"/>
      <dgm:spPr/>
    </dgm:pt>
    <dgm:pt modelId="{E54B64C9-7A2E-1144-8090-044332E1683A}" type="pres">
      <dgm:prSet presAssocID="{FD5DE770-C3CA-C041-BEE4-1ACBBA44A68D}" presName="parTrans" presStyleCnt="0"/>
      <dgm:spPr/>
    </dgm:pt>
    <dgm:pt modelId="{A28DA40F-A707-4443-A169-89466956289D}" type="pres">
      <dgm:prSet presAssocID="{7406B83A-93EC-FF4D-BBA9-C542C2F6D5FD}" presName="node" presStyleLbl="alignAccFollowNode1" presStyleIdx="0" presStyleCnt="7">
        <dgm:presLayoutVars>
          <dgm:bulletEnabled val="1"/>
        </dgm:presLayoutVars>
      </dgm:prSet>
      <dgm:spPr/>
    </dgm:pt>
    <dgm:pt modelId="{C46582B8-E333-EE41-ADDE-F3C2EAD722A1}" type="pres">
      <dgm:prSet presAssocID="{84EF0F83-7B35-9B44-AB52-455BB9DB70CF}" presName="sibTrans" presStyleCnt="0"/>
      <dgm:spPr/>
    </dgm:pt>
    <dgm:pt modelId="{F7C1D303-DE0D-B34A-A6A4-A6B7F54C7BDF}" type="pres">
      <dgm:prSet presAssocID="{DDAAF952-C1A2-2F4E-9497-90F2BF3F3CEA}" presName="node" presStyleLbl="alignAccFollowNode1" presStyleIdx="1" presStyleCnt="7">
        <dgm:presLayoutVars>
          <dgm:bulletEnabled val="1"/>
        </dgm:presLayoutVars>
      </dgm:prSet>
      <dgm:spPr/>
    </dgm:pt>
    <dgm:pt modelId="{2DDE70EF-DFBF-C646-A24A-9FDA0947A423}" type="pres">
      <dgm:prSet presAssocID="{136E76D8-E94F-C84B-8E4B-34CEEE858676}" presName="vSp" presStyleCnt="0"/>
      <dgm:spPr/>
    </dgm:pt>
    <dgm:pt modelId="{6CB11A82-7100-3D40-BBE1-DA0CAF036CEB}" type="pres">
      <dgm:prSet presAssocID="{0C7E0C9D-EFB1-BA4E-881D-3E5EBB291E33}" presName="horFlow" presStyleCnt="0"/>
      <dgm:spPr/>
    </dgm:pt>
    <dgm:pt modelId="{F41F8DD7-69C8-664A-B4DA-E447AE2938F3}" type="pres">
      <dgm:prSet presAssocID="{0C7E0C9D-EFB1-BA4E-881D-3E5EBB291E33}" presName="bigChev" presStyleLbl="node1" presStyleIdx="1" presStyleCnt="3"/>
      <dgm:spPr/>
    </dgm:pt>
    <dgm:pt modelId="{EBB0549E-B806-974D-8DFD-1A2935FE505B}" type="pres">
      <dgm:prSet presAssocID="{63CB21D0-CEC3-BD4C-B7A6-85E1798FB669}" presName="parTrans" presStyleCnt="0"/>
      <dgm:spPr/>
    </dgm:pt>
    <dgm:pt modelId="{5FB1D12F-53F0-E745-BD91-60664E842384}" type="pres">
      <dgm:prSet presAssocID="{F7008DDF-38B2-874D-A14B-3B043C2F4F13}" presName="node" presStyleLbl="alignAccFollowNode1" presStyleIdx="2" presStyleCnt="7" custLinFactNeighborX="-28771" custLinFactNeighborY="3385">
        <dgm:presLayoutVars>
          <dgm:bulletEnabled val="1"/>
        </dgm:presLayoutVars>
      </dgm:prSet>
      <dgm:spPr/>
    </dgm:pt>
    <dgm:pt modelId="{1326D324-D0BC-264A-BED6-003EA8B49564}" type="pres">
      <dgm:prSet presAssocID="{29BB787E-843A-DF44-942C-2FCA12FAFFCE}" presName="sibTrans" presStyleCnt="0"/>
      <dgm:spPr/>
    </dgm:pt>
    <dgm:pt modelId="{6000F2E2-6CD3-CE48-87EF-5FF6005C005D}" type="pres">
      <dgm:prSet presAssocID="{D755D203-9C3F-4540-9977-91ED03E12BEF}" presName="node" presStyleLbl="alignAccFollowNode1" presStyleIdx="3" presStyleCnt="7">
        <dgm:presLayoutVars>
          <dgm:bulletEnabled val="1"/>
        </dgm:presLayoutVars>
      </dgm:prSet>
      <dgm:spPr/>
    </dgm:pt>
    <dgm:pt modelId="{6AA0B394-06D5-184F-9A87-B059E3E81727}" type="pres">
      <dgm:prSet presAssocID="{272590C2-EEC7-D545-9AAA-6799A1E5D8B3}" presName="sibTrans" presStyleCnt="0"/>
      <dgm:spPr/>
    </dgm:pt>
    <dgm:pt modelId="{8DB89A53-C59D-2149-BA1B-A09826B8D319}" type="pres">
      <dgm:prSet presAssocID="{42B0A21A-455D-5648-8D0D-7AAB8B6E0028}" presName="node" presStyleLbl="alignAccFollowNode1" presStyleIdx="4" presStyleCnt="7">
        <dgm:presLayoutVars>
          <dgm:bulletEnabled val="1"/>
        </dgm:presLayoutVars>
      </dgm:prSet>
      <dgm:spPr/>
    </dgm:pt>
    <dgm:pt modelId="{AF710CBE-34B0-C04D-9A07-E9AED1D568E8}" type="pres">
      <dgm:prSet presAssocID="{0C7E0C9D-EFB1-BA4E-881D-3E5EBB291E33}" presName="vSp" presStyleCnt="0"/>
      <dgm:spPr/>
    </dgm:pt>
    <dgm:pt modelId="{4CAE9956-216C-464E-B274-5A7E9EF5ED6C}" type="pres">
      <dgm:prSet presAssocID="{C91E38CC-3C25-6248-95A9-26BA4EB7F3DF}" presName="horFlow" presStyleCnt="0"/>
      <dgm:spPr/>
    </dgm:pt>
    <dgm:pt modelId="{A3EFB43D-C493-2A46-B6CC-946EDDC7DC7F}" type="pres">
      <dgm:prSet presAssocID="{C91E38CC-3C25-6248-95A9-26BA4EB7F3DF}" presName="bigChev" presStyleLbl="node1" presStyleIdx="2" presStyleCnt="3"/>
      <dgm:spPr/>
    </dgm:pt>
    <dgm:pt modelId="{895B6BE4-855D-5C4E-AA9C-4F957AC5DAE1}" type="pres">
      <dgm:prSet presAssocID="{BFD33BCF-50F3-E547-B80B-E4F5659C39AE}" presName="parTrans" presStyleCnt="0"/>
      <dgm:spPr/>
    </dgm:pt>
    <dgm:pt modelId="{5E3E1445-EEE8-C24A-B49B-4304D38217ED}" type="pres">
      <dgm:prSet presAssocID="{4A18828A-8985-854C-BF23-F8D272034D96}" presName="node" presStyleLbl="alignAccFollowNode1" presStyleIdx="5" presStyleCnt="7">
        <dgm:presLayoutVars>
          <dgm:bulletEnabled val="1"/>
        </dgm:presLayoutVars>
      </dgm:prSet>
      <dgm:spPr/>
    </dgm:pt>
    <dgm:pt modelId="{97C96B1F-AAAE-544E-B2DC-E54E37571351}" type="pres">
      <dgm:prSet presAssocID="{51E91AF1-C90A-7442-9638-D9D847E29FA2}" presName="sibTrans" presStyleCnt="0"/>
      <dgm:spPr/>
    </dgm:pt>
    <dgm:pt modelId="{B867D13E-0234-B340-A5B7-9D68F4FF1155}" type="pres">
      <dgm:prSet presAssocID="{CE9680AC-0664-A444-8A64-8F7988B6D8BB}" presName="node" presStyleLbl="alignAccFollowNode1" presStyleIdx="6" presStyleCnt="7">
        <dgm:presLayoutVars>
          <dgm:bulletEnabled val="1"/>
        </dgm:presLayoutVars>
      </dgm:prSet>
      <dgm:spPr/>
    </dgm:pt>
  </dgm:ptLst>
  <dgm:cxnLst>
    <dgm:cxn modelId="{D61E7507-F4D1-884C-895C-79444A309F47}" srcId="{136E76D8-E94F-C84B-8E4B-34CEEE858676}" destId="{7406B83A-93EC-FF4D-BBA9-C542C2F6D5FD}" srcOrd="0" destOrd="0" parTransId="{FD5DE770-C3CA-C041-BEE4-1ACBBA44A68D}" sibTransId="{84EF0F83-7B35-9B44-AB52-455BB9DB70CF}"/>
    <dgm:cxn modelId="{06536011-89AE-4557-83CF-C12BC4141161}" type="presOf" srcId="{42B0A21A-455D-5648-8D0D-7AAB8B6E0028}" destId="{8DB89A53-C59D-2149-BA1B-A09826B8D319}" srcOrd="0" destOrd="0" presId="urn:microsoft.com/office/officeart/2005/8/layout/lProcess3"/>
    <dgm:cxn modelId="{6990F816-7ECE-40AF-9C59-EC9F5C3CF0A1}" type="presOf" srcId="{F7008DDF-38B2-874D-A14B-3B043C2F4F13}" destId="{5FB1D12F-53F0-E745-BD91-60664E842384}" srcOrd="0" destOrd="0" presId="urn:microsoft.com/office/officeart/2005/8/layout/lProcess3"/>
    <dgm:cxn modelId="{0C86351B-13C7-A544-9AE1-5294353887C4}" srcId="{136E76D8-E94F-C84B-8E4B-34CEEE858676}" destId="{DDAAF952-C1A2-2F4E-9497-90F2BF3F3CEA}" srcOrd="1" destOrd="0" parTransId="{7D9A0732-1255-184B-935D-89987663F3A7}" sibTransId="{8DCF23A3-0B1C-DB4E-89C2-C63ED1134E52}"/>
    <dgm:cxn modelId="{79453B21-59D9-4BCB-87C1-D011966B7E8C}" type="presOf" srcId="{136E76D8-E94F-C84B-8E4B-34CEEE858676}" destId="{8B07A477-BC4E-C844-AFC7-CF54E44248A9}" srcOrd="0" destOrd="0" presId="urn:microsoft.com/office/officeart/2005/8/layout/lProcess3"/>
    <dgm:cxn modelId="{998EDB68-BD65-A44C-A948-BF70F34CADB5}" srcId="{0C7E0C9D-EFB1-BA4E-881D-3E5EBB291E33}" destId="{42B0A21A-455D-5648-8D0D-7AAB8B6E0028}" srcOrd="2" destOrd="0" parTransId="{ED0558D9-80D0-4840-99ED-C1535D1A1153}" sibTransId="{EC9796CF-8AA5-8A47-9A97-1BD47026D9E5}"/>
    <dgm:cxn modelId="{F4BAEE6C-15FE-3243-8603-A9E26FA99D29}" srcId="{C91E38CC-3C25-6248-95A9-26BA4EB7F3DF}" destId="{4A18828A-8985-854C-BF23-F8D272034D96}" srcOrd="0" destOrd="0" parTransId="{BFD33BCF-50F3-E547-B80B-E4F5659C39AE}" sibTransId="{51E91AF1-C90A-7442-9638-D9D847E29FA2}"/>
    <dgm:cxn modelId="{BFB74079-96EA-4BA5-82B5-37B7F1B01FF2}" type="presOf" srcId="{0C7E0C9D-EFB1-BA4E-881D-3E5EBB291E33}" destId="{F41F8DD7-69C8-664A-B4DA-E447AE2938F3}" srcOrd="0" destOrd="0" presId="urn:microsoft.com/office/officeart/2005/8/layout/lProcess3"/>
    <dgm:cxn modelId="{369D6B5A-8AC5-4F4F-A8A5-A5CAC93F4C8D}" srcId="{C91E38CC-3C25-6248-95A9-26BA4EB7F3DF}" destId="{CE9680AC-0664-A444-8A64-8F7988B6D8BB}" srcOrd="1" destOrd="0" parTransId="{C676681B-EBE6-9F4F-B6DD-C14A3E47C249}" sibTransId="{BEC79748-5352-C842-B401-CBAE59EBE8AC}"/>
    <dgm:cxn modelId="{2EC76787-3EFC-446B-B6A4-45F46741B20A}" type="presOf" srcId="{7406B83A-93EC-FF4D-BBA9-C542C2F6D5FD}" destId="{A28DA40F-A707-4443-A169-89466956289D}" srcOrd="0" destOrd="0" presId="urn:microsoft.com/office/officeart/2005/8/layout/lProcess3"/>
    <dgm:cxn modelId="{E0A94F89-C5DC-F648-904F-21E04A92FBA7}" srcId="{78DC19DD-1AF6-F94F-ACEC-B8CB618F9709}" destId="{0C7E0C9D-EFB1-BA4E-881D-3E5EBB291E33}" srcOrd="1" destOrd="0" parTransId="{020ACEC7-A204-8B4D-B796-EEB0190F5E11}" sibTransId="{0D27DA47-10E3-7D4E-B982-E5EB7BE327D3}"/>
    <dgm:cxn modelId="{1C6CF79C-E199-8944-BDE9-317FC8A16B3E}" srcId="{0C7E0C9D-EFB1-BA4E-881D-3E5EBB291E33}" destId="{F7008DDF-38B2-874D-A14B-3B043C2F4F13}" srcOrd="0" destOrd="0" parTransId="{63CB21D0-CEC3-BD4C-B7A6-85E1798FB669}" sibTransId="{29BB787E-843A-DF44-942C-2FCA12FAFFCE}"/>
    <dgm:cxn modelId="{BFAD1BA6-4AD2-3E4D-845C-004F105811A1}" srcId="{78DC19DD-1AF6-F94F-ACEC-B8CB618F9709}" destId="{136E76D8-E94F-C84B-8E4B-34CEEE858676}" srcOrd="0" destOrd="0" parTransId="{83A212EE-974B-C440-8F67-7F435BB1B5CF}" sibTransId="{FFE29563-65DB-2842-ABE1-866CBE01BF41}"/>
    <dgm:cxn modelId="{4602ADAC-2B35-AB45-87F8-ADDF504AF291}" srcId="{0C7E0C9D-EFB1-BA4E-881D-3E5EBB291E33}" destId="{D755D203-9C3F-4540-9977-91ED03E12BEF}" srcOrd="1" destOrd="0" parTransId="{66C44F58-99C1-CC4C-AC9C-F4AAC6A4288F}" sibTransId="{272590C2-EEC7-D545-9AAA-6799A1E5D8B3}"/>
    <dgm:cxn modelId="{309B07B7-F6D5-DA4F-8F36-845CAE40E7BE}" srcId="{78DC19DD-1AF6-F94F-ACEC-B8CB618F9709}" destId="{C91E38CC-3C25-6248-95A9-26BA4EB7F3DF}" srcOrd="2" destOrd="0" parTransId="{BD173DC4-611F-584E-B38C-2FB378C0A568}" sibTransId="{4BB7E49E-8689-4240-996A-14CBD6EA0D50}"/>
    <dgm:cxn modelId="{BE50B0B8-7C23-4DCB-A76C-65A08173776E}" type="presOf" srcId="{DDAAF952-C1A2-2F4E-9497-90F2BF3F3CEA}" destId="{F7C1D303-DE0D-B34A-A6A4-A6B7F54C7BDF}" srcOrd="0" destOrd="0" presId="urn:microsoft.com/office/officeart/2005/8/layout/lProcess3"/>
    <dgm:cxn modelId="{4D82D2DA-01A5-4E63-A2F4-F649FF2DA5E2}" type="presOf" srcId="{4A18828A-8985-854C-BF23-F8D272034D96}" destId="{5E3E1445-EEE8-C24A-B49B-4304D38217ED}" srcOrd="0" destOrd="0" presId="urn:microsoft.com/office/officeart/2005/8/layout/lProcess3"/>
    <dgm:cxn modelId="{4A46CAE3-F75B-4609-A363-1D44209E7CA0}" type="presOf" srcId="{CE9680AC-0664-A444-8A64-8F7988B6D8BB}" destId="{B867D13E-0234-B340-A5B7-9D68F4FF1155}" srcOrd="0" destOrd="0" presId="urn:microsoft.com/office/officeart/2005/8/layout/lProcess3"/>
    <dgm:cxn modelId="{9D8B05E8-8EE6-BD43-AB64-136A0F91F454}" type="presOf" srcId="{78DC19DD-1AF6-F94F-ACEC-B8CB618F9709}" destId="{50299704-9E1D-0940-ACE5-B197CE4B98B4}" srcOrd="0" destOrd="0" presId="urn:microsoft.com/office/officeart/2005/8/layout/lProcess3"/>
    <dgm:cxn modelId="{94276CF7-5DE0-4170-B95D-16BDED464D87}" type="presOf" srcId="{C91E38CC-3C25-6248-95A9-26BA4EB7F3DF}" destId="{A3EFB43D-C493-2A46-B6CC-946EDDC7DC7F}" srcOrd="0" destOrd="0" presId="urn:microsoft.com/office/officeart/2005/8/layout/lProcess3"/>
    <dgm:cxn modelId="{1CCB4BF8-629B-4284-B695-7FF28CB65B16}" type="presOf" srcId="{D755D203-9C3F-4540-9977-91ED03E12BEF}" destId="{6000F2E2-6CD3-CE48-87EF-5FF6005C005D}" srcOrd="0" destOrd="0" presId="urn:microsoft.com/office/officeart/2005/8/layout/lProcess3"/>
    <dgm:cxn modelId="{05022C09-BF10-4C76-8A29-6F29EDB7D0C8}" type="presParOf" srcId="{50299704-9E1D-0940-ACE5-B197CE4B98B4}" destId="{1767B80A-7A56-DF48-8E8A-3720DCC25B5B}" srcOrd="0" destOrd="0" presId="urn:microsoft.com/office/officeart/2005/8/layout/lProcess3"/>
    <dgm:cxn modelId="{EAC353BF-219B-4134-8E8E-3B60A197A390}" type="presParOf" srcId="{1767B80A-7A56-DF48-8E8A-3720DCC25B5B}" destId="{8B07A477-BC4E-C844-AFC7-CF54E44248A9}" srcOrd="0" destOrd="0" presId="urn:microsoft.com/office/officeart/2005/8/layout/lProcess3"/>
    <dgm:cxn modelId="{E60F74E5-8A0F-4DDF-828E-1335E0CFF393}" type="presParOf" srcId="{1767B80A-7A56-DF48-8E8A-3720DCC25B5B}" destId="{E54B64C9-7A2E-1144-8090-044332E1683A}" srcOrd="1" destOrd="0" presId="urn:microsoft.com/office/officeart/2005/8/layout/lProcess3"/>
    <dgm:cxn modelId="{382FEA7B-49A9-4BD6-8AC3-91C8D1FB30EF}" type="presParOf" srcId="{1767B80A-7A56-DF48-8E8A-3720DCC25B5B}" destId="{A28DA40F-A707-4443-A169-89466956289D}" srcOrd="2" destOrd="0" presId="urn:microsoft.com/office/officeart/2005/8/layout/lProcess3"/>
    <dgm:cxn modelId="{AD6AABDE-9F90-41EF-9CDB-359468265627}" type="presParOf" srcId="{1767B80A-7A56-DF48-8E8A-3720DCC25B5B}" destId="{C46582B8-E333-EE41-ADDE-F3C2EAD722A1}" srcOrd="3" destOrd="0" presId="urn:microsoft.com/office/officeart/2005/8/layout/lProcess3"/>
    <dgm:cxn modelId="{6877915D-C7EF-4DC0-BC43-637923F82546}" type="presParOf" srcId="{1767B80A-7A56-DF48-8E8A-3720DCC25B5B}" destId="{F7C1D303-DE0D-B34A-A6A4-A6B7F54C7BDF}" srcOrd="4" destOrd="0" presId="urn:microsoft.com/office/officeart/2005/8/layout/lProcess3"/>
    <dgm:cxn modelId="{382EB445-67DB-46D4-9BD6-ED2B0EB11A56}" type="presParOf" srcId="{50299704-9E1D-0940-ACE5-B197CE4B98B4}" destId="{2DDE70EF-DFBF-C646-A24A-9FDA0947A423}" srcOrd="1" destOrd="0" presId="urn:microsoft.com/office/officeart/2005/8/layout/lProcess3"/>
    <dgm:cxn modelId="{2F773C95-23C0-4D8E-8FF0-5023A2181B7F}" type="presParOf" srcId="{50299704-9E1D-0940-ACE5-B197CE4B98B4}" destId="{6CB11A82-7100-3D40-BBE1-DA0CAF036CEB}" srcOrd="2" destOrd="0" presId="urn:microsoft.com/office/officeart/2005/8/layout/lProcess3"/>
    <dgm:cxn modelId="{955BD234-7A5F-464A-B675-B3C2AFF5F9E7}" type="presParOf" srcId="{6CB11A82-7100-3D40-BBE1-DA0CAF036CEB}" destId="{F41F8DD7-69C8-664A-B4DA-E447AE2938F3}" srcOrd="0" destOrd="0" presId="urn:microsoft.com/office/officeart/2005/8/layout/lProcess3"/>
    <dgm:cxn modelId="{E04C436C-8DA5-4737-90E5-22CD364A043F}" type="presParOf" srcId="{6CB11A82-7100-3D40-BBE1-DA0CAF036CEB}" destId="{EBB0549E-B806-974D-8DFD-1A2935FE505B}" srcOrd="1" destOrd="0" presId="urn:microsoft.com/office/officeart/2005/8/layout/lProcess3"/>
    <dgm:cxn modelId="{1C097074-A7F1-4E7D-AE17-839B1767BB83}" type="presParOf" srcId="{6CB11A82-7100-3D40-BBE1-DA0CAF036CEB}" destId="{5FB1D12F-53F0-E745-BD91-60664E842384}" srcOrd="2" destOrd="0" presId="urn:microsoft.com/office/officeart/2005/8/layout/lProcess3"/>
    <dgm:cxn modelId="{B4135CA7-B2CF-455C-BF45-4EDFB3E221D4}" type="presParOf" srcId="{6CB11A82-7100-3D40-BBE1-DA0CAF036CEB}" destId="{1326D324-D0BC-264A-BED6-003EA8B49564}" srcOrd="3" destOrd="0" presId="urn:microsoft.com/office/officeart/2005/8/layout/lProcess3"/>
    <dgm:cxn modelId="{C003D83F-CB3E-4437-80E0-D21679406AEB}" type="presParOf" srcId="{6CB11A82-7100-3D40-BBE1-DA0CAF036CEB}" destId="{6000F2E2-6CD3-CE48-87EF-5FF6005C005D}" srcOrd="4" destOrd="0" presId="urn:microsoft.com/office/officeart/2005/8/layout/lProcess3"/>
    <dgm:cxn modelId="{BDDA309A-A2A4-4947-BD94-600D59942698}" type="presParOf" srcId="{6CB11A82-7100-3D40-BBE1-DA0CAF036CEB}" destId="{6AA0B394-06D5-184F-9A87-B059E3E81727}" srcOrd="5" destOrd="0" presId="urn:microsoft.com/office/officeart/2005/8/layout/lProcess3"/>
    <dgm:cxn modelId="{26840CF2-F817-4283-90F3-3E70BE507A69}" type="presParOf" srcId="{6CB11A82-7100-3D40-BBE1-DA0CAF036CEB}" destId="{8DB89A53-C59D-2149-BA1B-A09826B8D319}" srcOrd="6" destOrd="0" presId="urn:microsoft.com/office/officeart/2005/8/layout/lProcess3"/>
    <dgm:cxn modelId="{10583FFA-F64A-4FAD-910F-ECF7941F1E19}" type="presParOf" srcId="{50299704-9E1D-0940-ACE5-B197CE4B98B4}" destId="{AF710CBE-34B0-C04D-9A07-E9AED1D568E8}" srcOrd="3" destOrd="0" presId="urn:microsoft.com/office/officeart/2005/8/layout/lProcess3"/>
    <dgm:cxn modelId="{2DCAE34F-61A7-4BC0-B46D-93D028287B5C}" type="presParOf" srcId="{50299704-9E1D-0940-ACE5-B197CE4B98B4}" destId="{4CAE9956-216C-464E-B274-5A7E9EF5ED6C}" srcOrd="4" destOrd="0" presId="urn:microsoft.com/office/officeart/2005/8/layout/lProcess3"/>
    <dgm:cxn modelId="{FF9F9072-7ABE-4A9E-9031-71BACCB839AF}" type="presParOf" srcId="{4CAE9956-216C-464E-B274-5A7E9EF5ED6C}" destId="{A3EFB43D-C493-2A46-B6CC-946EDDC7DC7F}" srcOrd="0" destOrd="0" presId="urn:microsoft.com/office/officeart/2005/8/layout/lProcess3"/>
    <dgm:cxn modelId="{76A9DBD0-09C0-40AA-983C-E7482F0229F9}" type="presParOf" srcId="{4CAE9956-216C-464E-B274-5A7E9EF5ED6C}" destId="{895B6BE4-855D-5C4E-AA9C-4F957AC5DAE1}" srcOrd="1" destOrd="0" presId="urn:microsoft.com/office/officeart/2005/8/layout/lProcess3"/>
    <dgm:cxn modelId="{C00954F5-29F4-4EA4-A76E-39427C686BA4}" type="presParOf" srcId="{4CAE9956-216C-464E-B274-5A7E9EF5ED6C}" destId="{5E3E1445-EEE8-C24A-B49B-4304D38217ED}" srcOrd="2" destOrd="0" presId="urn:microsoft.com/office/officeart/2005/8/layout/lProcess3"/>
    <dgm:cxn modelId="{C6478376-5295-4206-9363-913783F8F071}" type="presParOf" srcId="{4CAE9956-216C-464E-B274-5A7E9EF5ED6C}" destId="{97C96B1F-AAAE-544E-B2DC-E54E37571351}" srcOrd="3" destOrd="0" presId="urn:microsoft.com/office/officeart/2005/8/layout/lProcess3"/>
    <dgm:cxn modelId="{551201DE-BA28-4FB8-8C24-7F43D2103903}" type="presParOf" srcId="{4CAE9956-216C-464E-B274-5A7E9EF5ED6C}" destId="{B867D13E-0234-B340-A5B7-9D68F4FF115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C19DD-1AF6-F94F-ACEC-B8CB618F9709}" type="doc">
      <dgm:prSet loTypeId="urn:microsoft.com/office/officeart/2005/8/layout/lProcess3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E76D8-E94F-C84B-8E4B-34CEEE858676}">
      <dgm:prSet phldrT="[Text]"/>
      <dgm:spPr/>
      <dgm:t>
        <a:bodyPr/>
        <a:lstStyle/>
        <a:p>
          <a:r>
            <a:rPr lang="en-AU" b="1" dirty="0">
              <a:ea typeface="ＭＳ Ｐゴシック" charset="0"/>
              <a:cs typeface="Arial" charset="0"/>
            </a:rPr>
            <a:t>3.1 </a:t>
          </a:r>
          <a:r>
            <a:rPr lang="en-AU" altLang="ko-KR" b="1" dirty="0">
              <a:ea typeface="굴림" charset="0"/>
              <a:cs typeface="Arial" charset="0"/>
            </a:rPr>
            <a:t>Manage business operations and contain operational costs </a:t>
          </a:r>
          <a:endParaRPr lang="en-US" dirty="0"/>
        </a:p>
      </dgm:t>
    </dgm:pt>
    <dgm:pt modelId="{83A212EE-974B-C440-8F67-7F435BB1B5CF}" type="parTrans" cxnId="{BFAD1BA6-4AD2-3E4D-845C-004F105811A1}">
      <dgm:prSet/>
      <dgm:spPr/>
      <dgm:t>
        <a:bodyPr/>
        <a:lstStyle/>
        <a:p>
          <a:endParaRPr lang="en-US"/>
        </a:p>
      </dgm:t>
    </dgm:pt>
    <dgm:pt modelId="{FFE29563-65DB-2842-ABE1-866CBE01BF41}" type="sibTrans" cxnId="{BFAD1BA6-4AD2-3E4D-845C-004F105811A1}">
      <dgm:prSet/>
      <dgm:spPr/>
      <dgm:t>
        <a:bodyPr/>
        <a:lstStyle/>
        <a:p>
          <a:endParaRPr lang="en-US"/>
        </a:p>
      </dgm:t>
    </dgm:pt>
    <dgm:pt modelId="{DDAAF952-C1A2-2F4E-9497-90F2BF3F3CEA}">
      <dgm:prSet phldrT="[Text]"/>
      <dgm:spPr/>
      <dgm:t>
        <a:bodyPr/>
        <a:lstStyle/>
        <a:p>
          <a:r>
            <a:rPr lang="en-AU" altLang="en-US" b="1" dirty="0"/>
            <a:t>3.1.1</a:t>
          </a:r>
          <a:r>
            <a:rPr lang="en-AU" altLang="en-US" dirty="0"/>
            <a:t>	Monitor and Review Terms and conditions of CILTAs agreements to ensure business / operational continuity and manage costs.</a:t>
          </a:r>
          <a:endParaRPr lang="en-US" dirty="0"/>
        </a:p>
      </dgm:t>
    </dgm:pt>
    <dgm:pt modelId="{7D9A0732-1255-184B-935D-89987663F3A7}" type="parTrans" cxnId="{0C86351B-13C7-A544-9AE1-5294353887C4}">
      <dgm:prSet/>
      <dgm:spPr/>
      <dgm:t>
        <a:bodyPr/>
        <a:lstStyle/>
        <a:p>
          <a:endParaRPr lang="en-US"/>
        </a:p>
      </dgm:t>
    </dgm:pt>
    <dgm:pt modelId="{8DCF23A3-0B1C-DB4E-89C2-C63ED1134E52}" type="sibTrans" cxnId="{0C86351B-13C7-A544-9AE1-5294353887C4}">
      <dgm:prSet/>
      <dgm:spPr/>
      <dgm:t>
        <a:bodyPr/>
        <a:lstStyle/>
        <a:p>
          <a:endParaRPr lang="en-US"/>
        </a:p>
      </dgm:t>
    </dgm:pt>
    <dgm:pt modelId="{0C7E0C9D-EFB1-BA4E-881D-3E5EBB291E33}">
      <dgm:prSet phldrT="[Text]"/>
      <dgm:spPr/>
      <dgm:t>
        <a:bodyPr/>
        <a:lstStyle/>
        <a:p>
          <a:r>
            <a:rPr lang="en-AU" b="1" dirty="0">
              <a:ea typeface="ＭＳ Ｐゴシック" charset="0"/>
              <a:cs typeface="Arial" charset="0"/>
            </a:rPr>
            <a:t>3.2 Manage the design and functionality of the website</a:t>
          </a:r>
          <a:endParaRPr lang="en-US" dirty="0"/>
        </a:p>
      </dgm:t>
    </dgm:pt>
    <dgm:pt modelId="{020ACEC7-A204-8B4D-B796-EEB0190F5E11}" type="parTrans" cxnId="{E0A94F89-C5DC-F648-904F-21E04A92FBA7}">
      <dgm:prSet/>
      <dgm:spPr/>
      <dgm:t>
        <a:bodyPr/>
        <a:lstStyle/>
        <a:p>
          <a:endParaRPr lang="en-US"/>
        </a:p>
      </dgm:t>
    </dgm:pt>
    <dgm:pt modelId="{0D27DA47-10E3-7D4E-B982-E5EB7BE327D3}" type="sibTrans" cxnId="{E0A94F89-C5DC-F648-904F-21E04A92FBA7}">
      <dgm:prSet/>
      <dgm:spPr/>
      <dgm:t>
        <a:bodyPr/>
        <a:lstStyle/>
        <a:p>
          <a:endParaRPr lang="en-US"/>
        </a:p>
      </dgm:t>
    </dgm:pt>
    <dgm:pt modelId="{F7008DDF-38B2-874D-A14B-3B043C2F4F13}">
      <dgm:prSet phldrT="[Text]"/>
      <dgm:spPr/>
      <dgm:t>
        <a:bodyPr/>
        <a:lstStyle/>
        <a:p>
          <a:r>
            <a:rPr lang="en-AU" altLang="en-US" b="1" dirty="0"/>
            <a:t>3.2.1</a:t>
          </a:r>
          <a:r>
            <a:rPr lang="en-AU" altLang="en-US" dirty="0"/>
            <a:t>	</a:t>
          </a:r>
          <a:r>
            <a:rPr lang="en-AU" altLang="ko-KR" dirty="0">
              <a:ea typeface="굴림" charset="-127"/>
            </a:rPr>
            <a:t>Review governance structure of the website regularly in relation to CILTA’s Management to ensure relevance as growth occurs.</a:t>
          </a:r>
          <a:endParaRPr lang="en-US" dirty="0"/>
        </a:p>
      </dgm:t>
    </dgm:pt>
    <dgm:pt modelId="{63CB21D0-CEC3-BD4C-B7A6-85E1798FB669}" type="parTrans" cxnId="{1C6CF79C-E199-8944-BDE9-317FC8A16B3E}">
      <dgm:prSet/>
      <dgm:spPr/>
      <dgm:t>
        <a:bodyPr/>
        <a:lstStyle/>
        <a:p>
          <a:endParaRPr lang="en-US"/>
        </a:p>
      </dgm:t>
    </dgm:pt>
    <dgm:pt modelId="{29BB787E-843A-DF44-942C-2FCA12FAFFCE}" type="sibTrans" cxnId="{1C6CF79C-E199-8944-BDE9-317FC8A16B3E}">
      <dgm:prSet/>
      <dgm:spPr/>
      <dgm:t>
        <a:bodyPr/>
        <a:lstStyle/>
        <a:p>
          <a:endParaRPr lang="en-US"/>
        </a:p>
      </dgm:t>
    </dgm:pt>
    <dgm:pt modelId="{D755D203-9C3F-4540-9977-91ED03E12BEF}">
      <dgm:prSet phldrT="[Text]"/>
      <dgm:spPr/>
      <dgm:t>
        <a:bodyPr/>
        <a:lstStyle/>
        <a:p>
          <a:pPr rtl="0"/>
          <a:r>
            <a:rPr lang="en-AU" altLang="en-US" b="1" dirty="0"/>
            <a:t>3.2.2	</a:t>
          </a:r>
          <a:r>
            <a:rPr lang="en-AU" altLang="ko-KR" dirty="0">
              <a:ea typeface="굴림"/>
            </a:rPr>
            <a:t>Provide transparency to internal shareholders and external customers in relation to fees and charges</a:t>
          </a:r>
          <a:r>
            <a:rPr lang="en-AU" altLang="en-US" dirty="0"/>
            <a:t>.</a:t>
          </a:r>
          <a:r>
            <a:rPr lang="en-AU" altLang="en-US" dirty="0">
              <a:latin typeface="Calibri"/>
            </a:rPr>
            <a:t> </a:t>
          </a:r>
          <a:endParaRPr lang="en-US" dirty="0"/>
        </a:p>
      </dgm:t>
    </dgm:pt>
    <dgm:pt modelId="{66C44F58-99C1-CC4C-AC9C-F4AAC6A4288F}" type="parTrans" cxnId="{4602ADAC-2B35-AB45-87F8-ADDF504AF291}">
      <dgm:prSet/>
      <dgm:spPr/>
      <dgm:t>
        <a:bodyPr/>
        <a:lstStyle/>
        <a:p>
          <a:endParaRPr lang="en-US"/>
        </a:p>
      </dgm:t>
    </dgm:pt>
    <dgm:pt modelId="{272590C2-EEC7-D545-9AAA-6799A1E5D8B3}" type="sibTrans" cxnId="{4602ADAC-2B35-AB45-87F8-ADDF504AF291}">
      <dgm:prSet/>
      <dgm:spPr/>
      <dgm:t>
        <a:bodyPr/>
        <a:lstStyle/>
        <a:p>
          <a:endParaRPr lang="en-US"/>
        </a:p>
      </dgm:t>
    </dgm:pt>
    <dgm:pt modelId="{C91E38CC-3C25-6248-95A9-26BA4EB7F3DF}">
      <dgm:prSet phldrT="[Text]"/>
      <dgm:spPr/>
      <dgm:t>
        <a:bodyPr/>
        <a:lstStyle/>
        <a:p>
          <a:r>
            <a:rPr lang="en-AU" b="1" dirty="0">
              <a:ea typeface="ＭＳ Ｐゴシック" charset="0"/>
              <a:cs typeface="Arial" charset="0"/>
            </a:rPr>
            <a:t>3.3 Continue to improve functionality</a:t>
          </a:r>
          <a:endParaRPr lang="en-US" dirty="0"/>
        </a:p>
      </dgm:t>
    </dgm:pt>
    <dgm:pt modelId="{BD173DC4-611F-584E-B38C-2FB378C0A568}" type="parTrans" cxnId="{309B07B7-F6D5-DA4F-8F36-845CAE40E7BE}">
      <dgm:prSet/>
      <dgm:spPr/>
      <dgm:t>
        <a:bodyPr/>
        <a:lstStyle/>
        <a:p>
          <a:endParaRPr lang="en-US"/>
        </a:p>
      </dgm:t>
    </dgm:pt>
    <dgm:pt modelId="{4BB7E49E-8689-4240-996A-14CBD6EA0D50}" type="sibTrans" cxnId="{309B07B7-F6D5-DA4F-8F36-845CAE40E7BE}">
      <dgm:prSet/>
      <dgm:spPr/>
      <dgm:t>
        <a:bodyPr/>
        <a:lstStyle/>
        <a:p>
          <a:endParaRPr lang="en-US"/>
        </a:p>
      </dgm:t>
    </dgm:pt>
    <dgm:pt modelId="{CE9680AC-0664-A444-8A64-8F7988B6D8BB}">
      <dgm:prSet phldrT="[Text]"/>
      <dgm:spPr/>
      <dgm:t>
        <a:bodyPr/>
        <a:lstStyle/>
        <a:p>
          <a:r>
            <a:rPr lang="en-AU" altLang="ko-KR" b="1" dirty="0">
              <a:ea typeface="굴림" charset="-127"/>
            </a:rPr>
            <a:t>3.3.2</a:t>
          </a:r>
          <a:r>
            <a:rPr lang="en-AU" altLang="ko-KR" dirty="0">
              <a:ea typeface="굴림" charset="-127"/>
            </a:rPr>
            <a:t> E</a:t>
          </a:r>
          <a:r>
            <a:rPr lang="en-US" altLang="ko-KR" dirty="0">
              <a:ea typeface="굴림" charset="-127"/>
            </a:rPr>
            <a:t>stablish common procedures and guidelines to meet the standards set out by both </a:t>
          </a:r>
          <a:r>
            <a:rPr lang="en-AU" altLang="ko-KR" dirty="0">
              <a:ea typeface="굴림" charset="-127"/>
            </a:rPr>
            <a:t>the Government Authorities.</a:t>
          </a:r>
          <a:endParaRPr lang="en-US" dirty="0"/>
        </a:p>
      </dgm:t>
    </dgm:pt>
    <dgm:pt modelId="{C676681B-EBE6-9F4F-B6DD-C14A3E47C249}" type="parTrans" cxnId="{369D6B5A-8AC5-4F4F-A8A5-A5CAC93F4C8D}">
      <dgm:prSet/>
      <dgm:spPr/>
      <dgm:t>
        <a:bodyPr/>
        <a:lstStyle/>
        <a:p>
          <a:endParaRPr lang="en-US"/>
        </a:p>
      </dgm:t>
    </dgm:pt>
    <dgm:pt modelId="{BEC79748-5352-C842-B401-CBAE59EBE8AC}" type="sibTrans" cxnId="{369D6B5A-8AC5-4F4F-A8A5-A5CAC93F4C8D}">
      <dgm:prSet/>
      <dgm:spPr/>
      <dgm:t>
        <a:bodyPr/>
        <a:lstStyle/>
        <a:p>
          <a:pPr rtl="0"/>
          <a:endParaRPr lang="en-US"/>
        </a:p>
      </dgm:t>
    </dgm:pt>
    <dgm:pt modelId="{33A5321D-7BBA-9E4C-89E5-EBFE9224546A}">
      <dgm:prSet/>
      <dgm:spPr/>
      <dgm:t>
        <a:bodyPr/>
        <a:lstStyle/>
        <a:p>
          <a:pPr rtl="0"/>
          <a:r>
            <a:rPr lang="en-AU" altLang="en-US" b="1" dirty="0"/>
            <a:t>3.1.2</a:t>
          </a:r>
          <a:r>
            <a:rPr lang="en-AU" altLang="en-US" dirty="0"/>
            <a:t>	Benchmark </a:t>
          </a:r>
          <a:r>
            <a:rPr lang="en-AU" altLang="en-US" dirty="0">
              <a:latin typeface="Calibri"/>
            </a:rPr>
            <a:t>corporate</a:t>
          </a:r>
          <a:r>
            <a:rPr lang="en-AU" altLang="en-US" dirty="0"/>
            <a:t> </a:t>
          </a:r>
          <a:r>
            <a:rPr lang="en-AU" altLang="en-US" dirty="0">
              <a:latin typeface="Calibri"/>
            </a:rPr>
            <a:t>members and sponsor offering </a:t>
          </a:r>
          <a:r>
            <a:rPr lang="en-AU" altLang="en-US" dirty="0"/>
            <a:t>against industry to ensure value for money.</a:t>
          </a:r>
          <a:endParaRPr lang="en-US" dirty="0"/>
        </a:p>
      </dgm:t>
    </dgm:pt>
    <dgm:pt modelId="{CAEA8FE2-340A-7A4D-8CB5-BE8693730D07}" type="parTrans" cxnId="{07EF769D-2810-724F-BFBE-08A7635461CF}">
      <dgm:prSet/>
      <dgm:spPr/>
      <dgm:t>
        <a:bodyPr/>
        <a:lstStyle/>
        <a:p>
          <a:endParaRPr lang="en-US"/>
        </a:p>
      </dgm:t>
    </dgm:pt>
    <dgm:pt modelId="{AC518381-5C70-C146-BDC7-C7C8537EC7E0}" type="sibTrans" cxnId="{07EF769D-2810-724F-BFBE-08A7635461CF}">
      <dgm:prSet/>
      <dgm:spPr/>
      <dgm:t>
        <a:bodyPr/>
        <a:lstStyle/>
        <a:p>
          <a:endParaRPr lang="en-US"/>
        </a:p>
      </dgm:t>
    </dgm:pt>
    <dgm:pt modelId="{384A3C69-233D-A04D-82B3-107784394211}">
      <dgm:prSet/>
      <dgm:spPr/>
      <dgm:t>
        <a:bodyPr/>
        <a:lstStyle/>
        <a:p>
          <a:r>
            <a:rPr lang="en-AU" b="1" dirty="0">
              <a:ea typeface="ＭＳ Ｐゴシック" charset="0"/>
              <a:cs typeface="Arial" charset="0"/>
            </a:rPr>
            <a:t>3.4 Manage the relationship and performance of CILTA to its customers</a:t>
          </a:r>
          <a:endParaRPr lang="en-US" dirty="0"/>
        </a:p>
      </dgm:t>
    </dgm:pt>
    <dgm:pt modelId="{B15CFA8D-100A-6341-B2F7-58A61BE473F3}" type="parTrans" cxnId="{E1444FDE-FD58-6449-B986-0073F733CFDE}">
      <dgm:prSet/>
      <dgm:spPr/>
      <dgm:t>
        <a:bodyPr/>
        <a:lstStyle/>
        <a:p>
          <a:endParaRPr lang="en-US"/>
        </a:p>
      </dgm:t>
    </dgm:pt>
    <dgm:pt modelId="{03F6C5C9-B091-6148-9CAB-BA33E2C56C24}" type="sibTrans" cxnId="{E1444FDE-FD58-6449-B986-0073F733CFDE}">
      <dgm:prSet/>
      <dgm:spPr/>
      <dgm:t>
        <a:bodyPr/>
        <a:lstStyle/>
        <a:p>
          <a:endParaRPr lang="en-US"/>
        </a:p>
      </dgm:t>
    </dgm:pt>
    <dgm:pt modelId="{52E5187C-7DB0-004D-8B62-14A2BBC72FFA}">
      <dgm:prSet/>
      <dgm:spPr/>
      <dgm:t>
        <a:bodyPr/>
        <a:lstStyle/>
        <a:p>
          <a:pPr rtl="0"/>
          <a:r>
            <a:rPr lang="en-AU" altLang="en-US" b="1" dirty="0"/>
            <a:t>3.4.1</a:t>
          </a:r>
          <a:r>
            <a:rPr lang="en-AU" altLang="en-US" dirty="0"/>
            <a:t>	</a:t>
          </a:r>
          <a:r>
            <a:rPr lang="en-AU" altLang="ko-KR" dirty="0">
              <a:ea typeface="굴림"/>
            </a:rPr>
            <a:t>Maintain Contract Documentation to ensure the best interest of CILTA</a:t>
          </a:r>
          <a:r>
            <a:rPr lang="en-AU" altLang="ko-KR" dirty="0">
              <a:latin typeface="Calibri"/>
              <a:ea typeface="굴림"/>
            </a:rPr>
            <a:t> and its partners</a:t>
          </a:r>
          <a:r>
            <a:rPr lang="en-AU" altLang="ko-KR" dirty="0">
              <a:ea typeface="굴림"/>
            </a:rPr>
            <a:t>.</a:t>
          </a:r>
          <a:endParaRPr lang="en-US" dirty="0">
            <a:ea typeface="굴림"/>
          </a:endParaRPr>
        </a:p>
      </dgm:t>
    </dgm:pt>
    <dgm:pt modelId="{8BD15D15-0299-F548-92F0-F99E2C032650}" type="parTrans" cxnId="{8014009E-2B62-5541-8DF2-CE78F4EEF117}">
      <dgm:prSet/>
      <dgm:spPr/>
      <dgm:t>
        <a:bodyPr/>
        <a:lstStyle/>
        <a:p>
          <a:endParaRPr lang="en-US"/>
        </a:p>
      </dgm:t>
    </dgm:pt>
    <dgm:pt modelId="{EAE896ED-A2F7-8D41-9903-5A8CFF6C8997}" type="sibTrans" cxnId="{8014009E-2B62-5541-8DF2-CE78F4EEF117}">
      <dgm:prSet/>
      <dgm:spPr/>
      <dgm:t>
        <a:bodyPr/>
        <a:lstStyle/>
        <a:p>
          <a:endParaRPr lang="en-US"/>
        </a:p>
      </dgm:t>
    </dgm:pt>
    <dgm:pt modelId="{0F5F7832-4557-A94E-92BA-3012446A2F38}">
      <dgm:prSet/>
      <dgm:spPr/>
      <dgm:t>
        <a:bodyPr/>
        <a:lstStyle/>
        <a:p>
          <a:r>
            <a:rPr lang="en-AU" altLang="en-US" b="1" dirty="0"/>
            <a:t>3.4.2 	</a:t>
          </a:r>
          <a:r>
            <a:rPr lang="en-AU" altLang="ko-KR" dirty="0">
              <a:ea typeface="굴림" charset="-127"/>
            </a:rPr>
            <a:t>Monitor and report on progress of KPI’s to the National Council. </a:t>
          </a:r>
          <a:endParaRPr lang="en-US" dirty="0"/>
        </a:p>
      </dgm:t>
    </dgm:pt>
    <dgm:pt modelId="{6EF664A6-BA4C-6E40-A5AA-925C73D39748}" type="parTrans" cxnId="{159F7640-9EF4-0E40-829A-46CB4972C9F9}">
      <dgm:prSet/>
      <dgm:spPr/>
      <dgm:t>
        <a:bodyPr/>
        <a:lstStyle/>
        <a:p>
          <a:endParaRPr lang="en-US"/>
        </a:p>
      </dgm:t>
    </dgm:pt>
    <dgm:pt modelId="{EB0D2C85-D38C-9043-BAC5-4FF4EED17CB5}" type="sibTrans" cxnId="{159F7640-9EF4-0E40-829A-46CB4972C9F9}">
      <dgm:prSet/>
      <dgm:spPr/>
      <dgm:t>
        <a:bodyPr/>
        <a:lstStyle/>
        <a:p>
          <a:endParaRPr lang="en-US"/>
        </a:p>
      </dgm:t>
    </dgm:pt>
    <dgm:pt modelId="{4A18828A-8985-854C-BF23-F8D272034D96}">
      <dgm:prSet phldrT="[Text]"/>
      <dgm:spPr/>
      <dgm:t>
        <a:bodyPr/>
        <a:lstStyle/>
        <a:p>
          <a:r>
            <a:rPr lang="en-AU" altLang="en-US" b="1" dirty="0"/>
            <a:t>3.3.1</a:t>
          </a:r>
          <a:r>
            <a:rPr lang="en-AU" altLang="en-US" dirty="0"/>
            <a:t> </a:t>
          </a:r>
          <a:r>
            <a:rPr lang="en-AU" altLang="ko-KR" dirty="0">
              <a:ea typeface="굴림" charset="-127"/>
            </a:rPr>
            <a:t>Provide meaningful reliable information, to both National Council and State Chapters. </a:t>
          </a:r>
          <a:endParaRPr lang="en-US" dirty="0"/>
        </a:p>
      </dgm:t>
    </dgm:pt>
    <dgm:pt modelId="{51E91AF1-C90A-7442-9638-D9D847E29FA2}" type="sibTrans" cxnId="{F4BAEE6C-15FE-3243-8603-A9E26FA99D29}">
      <dgm:prSet/>
      <dgm:spPr/>
      <dgm:t>
        <a:bodyPr/>
        <a:lstStyle/>
        <a:p>
          <a:endParaRPr lang="en-US"/>
        </a:p>
      </dgm:t>
    </dgm:pt>
    <dgm:pt modelId="{BFD33BCF-50F3-E547-B80B-E4F5659C39AE}" type="parTrans" cxnId="{F4BAEE6C-15FE-3243-8603-A9E26FA99D29}">
      <dgm:prSet/>
      <dgm:spPr/>
      <dgm:t>
        <a:bodyPr/>
        <a:lstStyle/>
        <a:p>
          <a:endParaRPr lang="en-US"/>
        </a:p>
      </dgm:t>
    </dgm:pt>
    <dgm:pt modelId="{50299704-9E1D-0940-ACE5-B197CE4B98B4}" type="pres">
      <dgm:prSet presAssocID="{78DC19DD-1AF6-F94F-ACEC-B8CB618F970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767B80A-7A56-DF48-8E8A-3720DCC25B5B}" type="pres">
      <dgm:prSet presAssocID="{136E76D8-E94F-C84B-8E4B-34CEEE858676}" presName="horFlow" presStyleCnt="0"/>
      <dgm:spPr/>
    </dgm:pt>
    <dgm:pt modelId="{8B07A477-BC4E-C844-AFC7-CF54E44248A9}" type="pres">
      <dgm:prSet presAssocID="{136E76D8-E94F-C84B-8E4B-34CEEE858676}" presName="bigChev" presStyleLbl="node1" presStyleIdx="0" presStyleCnt="4"/>
      <dgm:spPr/>
    </dgm:pt>
    <dgm:pt modelId="{A713F9A0-CDF3-0149-99AA-52E7FDB743DA}" type="pres">
      <dgm:prSet presAssocID="{7D9A0732-1255-184B-935D-89987663F3A7}" presName="parTrans" presStyleCnt="0"/>
      <dgm:spPr/>
    </dgm:pt>
    <dgm:pt modelId="{F7C1D303-DE0D-B34A-A6A4-A6B7F54C7BDF}" type="pres">
      <dgm:prSet presAssocID="{DDAAF952-C1A2-2F4E-9497-90F2BF3F3CEA}" presName="node" presStyleLbl="alignAccFollowNode1" presStyleIdx="0" presStyleCnt="8">
        <dgm:presLayoutVars>
          <dgm:bulletEnabled val="1"/>
        </dgm:presLayoutVars>
      </dgm:prSet>
      <dgm:spPr/>
    </dgm:pt>
    <dgm:pt modelId="{BD49EA6E-63B5-0646-A3F5-CF85CA73255D}" type="pres">
      <dgm:prSet presAssocID="{8DCF23A3-0B1C-DB4E-89C2-C63ED1134E52}" presName="sibTrans" presStyleCnt="0"/>
      <dgm:spPr/>
    </dgm:pt>
    <dgm:pt modelId="{CEA04E3B-BCB8-EB4C-A8C3-E1BF4417B528}" type="pres">
      <dgm:prSet presAssocID="{33A5321D-7BBA-9E4C-89E5-EBFE9224546A}" presName="node" presStyleLbl="alignAccFollowNode1" presStyleIdx="1" presStyleCnt="8" custLinFactNeighborX="-7995">
        <dgm:presLayoutVars>
          <dgm:bulletEnabled val="1"/>
        </dgm:presLayoutVars>
      </dgm:prSet>
      <dgm:spPr/>
    </dgm:pt>
    <dgm:pt modelId="{2DDE70EF-DFBF-C646-A24A-9FDA0947A423}" type="pres">
      <dgm:prSet presAssocID="{136E76D8-E94F-C84B-8E4B-34CEEE858676}" presName="vSp" presStyleCnt="0"/>
      <dgm:spPr/>
    </dgm:pt>
    <dgm:pt modelId="{6CB11A82-7100-3D40-BBE1-DA0CAF036CEB}" type="pres">
      <dgm:prSet presAssocID="{0C7E0C9D-EFB1-BA4E-881D-3E5EBB291E33}" presName="horFlow" presStyleCnt="0"/>
      <dgm:spPr/>
    </dgm:pt>
    <dgm:pt modelId="{F41F8DD7-69C8-664A-B4DA-E447AE2938F3}" type="pres">
      <dgm:prSet presAssocID="{0C7E0C9D-EFB1-BA4E-881D-3E5EBB291E33}" presName="bigChev" presStyleLbl="node1" presStyleIdx="1" presStyleCnt="4"/>
      <dgm:spPr/>
    </dgm:pt>
    <dgm:pt modelId="{EBB0549E-B806-974D-8DFD-1A2935FE505B}" type="pres">
      <dgm:prSet presAssocID="{63CB21D0-CEC3-BD4C-B7A6-85E1798FB669}" presName="parTrans" presStyleCnt="0"/>
      <dgm:spPr/>
    </dgm:pt>
    <dgm:pt modelId="{5FB1D12F-53F0-E745-BD91-60664E842384}" type="pres">
      <dgm:prSet presAssocID="{F7008DDF-38B2-874D-A14B-3B043C2F4F13}" presName="node" presStyleLbl="alignAccFollowNode1" presStyleIdx="2" presStyleCnt="8" custLinFactNeighborX="-28771" custLinFactNeighborY="3385">
        <dgm:presLayoutVars>
          <dgm:bulletEnabled val="1"/>
        </dgm:presLayoutVars>
      </dgm:prSet>
      <dgm:spPr/>
    </dgm:pt>
    <dgm:pt modelId="{1326D324-D0BC-264A-BED6-003EA8B49564}" type="pres">
      <dgm:prSet presAssocID="{29BB787E-843A-DF44-942C-2FCA12FAFFCE}" presName="sibTrans" presStyleCnt="0"/>
      <dgm:spPr/>
    </dgm:pt>
    <dgm:pt modelId="{6000F2E2-6CD3-CE48-87EF-5FF6005C005D}" type="pres">
      <dgm:prSet presAssocID="{D755D203-9C3F-4540-9977-91ED03E12BEF}" presName="node" presStyleLbl="alignAccFollowNode1" presStyleIdx="3" presStyleCnt="8">
        <dgm:presLayoutVars>
          <dgm:bulletEnabled val="1"/>
        </dgm:presLayoutVars>
      </dgm:prSet>
      <dgm:spPr/>
    </dgm:pt>
    <dgm:pt modelId="{AF710CBE-34B0-C04D-9A07-E9AED1D568E8}" type="pres">
      <dgm:prSet presAssocID="{0C7E0C9D-EFB1-BA4E-881D-3E5EBB291E33}" presName="vSp" presStyleCnt="0"/>
      <dgm:spPr/>
    </dgm:pt>
    <dgm:pt modelId="{4CAE9956-216C-464E-B274-5A7E9EF5ED6C}" type="pres">
      <dgm:prSet presAssocID="{C91E38CC-3C25-6248-95A9-26BA4EB7F3DF}" presName="horFlow" presStyleCnt="0"/>
      <dgm:spPr/>
    </dgm:pt>
    <dgm:pt modelId="{A3EFB43D-C493-2A46-B6CC-946EDDC7DC7F}" type="pres">
      <dgm:prSet presAssocID="{C91E38CC-3C25-6248-95A9-26BA4EB7F3DF}" presName="bigChev" presStyleLbl="node1" presStyleIdx="2" presStyleCnt="4"/>
      <dgm:spPr/>
    </dgm:pt>
    <dgm:pt modelId="{895B6BE4-855D-5C4E-AA9C-4F957AC5DAE1}" type="pres">
      <dgm:prSet presAssocID="{BFD33BCF-50F3-E547-B80B-E4F5659C39AE}" presName="parTrans" presStyleCnt="0"/>
      <dgm:spPr/>
    </dgm:pt>
    <dgm:pt modelId="{5E3E1445-EEE8-C24A-B49B-4304D38217ED}" type="pres">
      <dgm:prSet presAssocID="{4A18828A-8985-854C-BF23-F8D272034D96}" presName="node" presStyleLbl="alignAccFollowNode1" presStyleIdx="4" presStyleCnt="8">
        <dgm:presLayoutVars>
          <dgm:bulletEnabled val="1"/>
        </dgm:presLayoutVars>
      </dgm:prSet>
      <dgm:spPr/>
    </dgm:pt>
    <dgm:pt modelId="{97C96B1F-AAAE-544E-B2DC-E54E37571351}" type="pres">
      <dgm:prSet presAssocID="{51E91AF1-C90A-7442-9638-D9D847E29FA2}" presName="sibTrans" presStyleCnt="0"/>
      <dgm:spPr/>
    </dgm:pt>
    <dgm:pt modelId="{B867D13E-0234-B340-A5B7-9D68F4FF1155}" type="pres">
      <dgm:prSet presAssocID="{CE9680AC-0664-A444-8A64-8F7988B6D8BB}" presName="node" presStyleLbl="alignAccFollowNode1" presStyleIdx="5" presStyleCnt="8">
        <dgm:presLayoutVars>
          <dgm:bulletEnabled val="1"/>
        </dgm:presLayoutVars>
      </dgm:prSet>
      <dgm:spPr/>
    </dgm:pt>
    <dgm:pt modelId="{0ABABEC1-872A-CE49-A382-A1CCF05F5BDE}" type="pres">
      <dgm:prSet presAssocID="{C91E38CC-3C25-6248-95A9-26BA4EB7F3DF}" presName="vSp" presStyleCnt="0"/>
      <dgm:spPr/>
    </dgm:pt>
    <dgm:pt modelId="{452B1A37-2B94-F34E-B6CD-E9973B0242BB}" type="pres">
      <dgm:prSet presAssocID="{384A3C69-233D-A04D-82B3-107784394211}" presName="horFlow" presStyleCnt="0"/>
      <dgm:spPr/>
    </dgm:pt>
    <dgm:pt modelId="{692F18FA-5117-2044-A9CC-4D80F7015CA6}" type="pres">
      <dgm:prSet presAssocID="{384A3C69-233D-A04D-82B3-107784394211}" presName="bigChev" presStyleLbl="node1" presStyleIdx="3" presStyleCnt="4"/>
      <dgm:spPr/>
    </dgm:pt>
    <dgm:pt modelId="{E834671B-3BF2-144B-8EF1-E3BB2CE195D0}" type="pres">
      <dgm:prSet presAssocID="{8BD15D15-0299-F548-92F0-F99E2C032650}" presName="parTrans" presStyleCnt="0"/>
      <dgm:spPr/>
    </dgm:pt>
    <dgm:pt modelId="{A5EAF76B-E5D7-0142-8DA7-79FD9F4A847C}" type="pres">
      <dgm:prSet presAssocID="{52E5187C-7DB0-004D-8B62-14A2BBC72FFA}" presName="node" presStyleLbl="alignAccFollowNode1" presStyleIdx="6" presStyleCnt="8">
        <dgm:presLayoutVars>
          <dgm:bulletEnabled val="1"/>
        </dgm:presLayoutVars>
      </dgm:prSet>
      <dgm:spPr/>
    </dgm:pt>
    <dgm:pt modelId="{258377FA-91A8-3C4D-BCDF-A977DA52DAA1}" type="pres">
      <dgm:prSet presAssocID="{EAE896ED-A2F7-8D41-9903-5A8CFF6C8997}" presName="sibTrans" presStyleCnt="0"/>
      <dgm:spPr/>
    </dgm:pt>
    <dgm:pt modelId="{3CCD6E8F-7BB8-8F43-9BA0-C0C28603577F}" type="pres">
      <dgm:prSet presAssocID="{0F5F7832-4557-A94E-92BA-3012446A2F38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D7FB6D08-9707-4034-A10F-9BFF5A5ED868}" type="presOf" srcId="{0C7E0C9D-EFB1-BA4E-881D-3E5EBB291E33}" destId="{F41F8DD7-69C8-664A-B4DA-E447AE2938F3}" srcOrd="0" destOrd="0" presId="urn:microsoft.com/office/officeart/2005/8/layout/lProcess3"/>
    <dgm:cxn modelId="{0C86351B-13C7-A544-9AE1-5294353887C4}" srcId="{136E76D8-E94F-C84B-8E4B-34CEEE858676}" destId="{DDAAF952-C1A2-2F4E-9497-90F2BF3F3CEA}" srcOrd="0" destOrd="0" parTransId="{7D9A0732-1255-184B-935D-89987663F3A7}" sibTransId="{8DCF23A3-0B1C-DB4E-89C2-C63ED1134E52}"/>
    <dgm:cxn modelId="{BE784E2A-CADF-42FC-A38D-06C19760A5D1}" type="presOf" srcId="{33A5321D-7BBA-9E4C-89E5-EBFE9224546A}" destId="{CEA04E3B-BCB8-EB4C-A8C3-E1BF4417B528}" srcOrd="0" destOrd="0" presId="urn:microsoft.com/office/officeart/2005/8/layout/lProcess3"/>
    <dgm:cxn modelId="{1A6BFF2A-9538-4848-8B34-3A6472C6D09A}" type="presOf" srcId="{D755D203-9C3F-4540-9977-91ED03E12BEF}" destId="{6000F2E2-6CD3-CE48-87EF-5FF6005C005D}" srcOrd="0" destOrd="0" presId="urn:microsoft.com/office/officeart/2005/8/layout/lProcess3"/>
    <dgm:cxn modelId="{159F7640-9EF4-0E40-829A-46CB4972C9F9}" srcId="{384A3C69-233D-A04D-82B3-107784394211}" destId="{0F5F7832-4557-A94E-92BA-3012446A2F38}" srcOrd="1" destOrd="0" parTransId="{6EF664A6-BA4C-6E40-A5AA-925C73D39748}" sibTransId="{EB0D2C85-D38C-9043-BAC5-4FF4EED17CB5}"/>
    <dgm:cxn modelId="{F4BAEE6C-15FE-3243-8603-A9E26FA99D29}" srcId="{C91E38CC-3C25-6248-95A9-26BA4EB7F3DF}" destId="{4A18828A-8985-854C-BF23-F8D272034D96}" srcOrd="0" destOrd="0" parTransId="{BFD33BCF-50F3-E547-B80B-E4F5659C39AE}" sibTransId="{51E91AF1-C90A-7442-9638-D9D847E29FA2}"/>
    <dgm:cxn modelId="{74FF8D4D-42B0-FE48-9C72-86367D6F9336}" type="presOf" srcId="{78DC19DD-1AF6-F94F-ACEC-B8CB618F9709}" destId="{50299704-9E1D-0940-ACE5-B197CE4B98B4}" srcOrd="0" destOrd="0" presId="urn:microsoft.com/office/officeart/2005/8/layout/lProcess3"/>
    <dgm:cxn modelId="{BC341E54-3A03-4E6A-888E-F216F3FD8808}" type="presOf" srcId="{C91E38CC-3C25-6248-95A9-26BA4EB7F3DF}" destId="{A3EFB43D-C493-2A46-B6CC-946EDDC7DC7F}" srcOrd="0" destOrd="0" presId="urn:microsoft.com/office/officeart/2005/8/layout/lProcess3"/>
    <dgm:cxn modelId="{369D6B5A-8AC5-4F4F-A8A5-A5CAC93F4C8D}" srcId="{C91E38CC-3C25-6248-95A9-26BA4EB7F3DF}" destId="{CE9680AC-0664-A444-8A64-8F7988B6D8BB}" srcOrd="1" destOrd="0" parTransId="{C676681B-EBE6-9F4F-B6DD-C14A3E47C249}" sibTransId="{BEC79748-5352-C842-B401-CBAE59EBE8AC}"/>
    <dgm:cxn modelId="{D25C257E-FC9D-47AF-A7F5-762156028771}" type="presOf" srcId="{0F5F7832-4557-A94E-92BA-3012446A2F38}" destId="{3CCD6E8F-7BB8-8F43-9BA0-C0C28603577F}" srcOrd="0" destOrd="0" presId="urn:microsoft.com/office/officeart/2005/8/layout/lProcess3"/>
    <dgm:cxn modelId="{E0A94F89-C5DC-F648-904F-21E04A92FBA7}" srcId="{78DC19DD-1AF6-F94F-ACEC-B8CB618F9709}" destId="{0C7E0C9D-EFB1-BA4E-881D-3E5EBB291E33}" srcOrd="1" destOrd="0" parTransId="{020ACEC7-A204-8B4D-B796-EEB0190F5E11}" sibTransId="{0D27DA47-10E3-7D4E-B982-E5EB7BE327D3}"/>
    <dgm:cxn modelId="{4F7FFD92-334D-4F6C-9805-22600A31D5AC}" type="presOf" srcId="{DDAAF952-C1A2-2F4E-9497-90F2BF3F3CEA}" destId="{F7C1D303-DE0D-B34A-A6A4-A6B7F54C7BDF}" srcOrd="0" destOrd="0" presId="urn:microsoft.com/office/officeart/2005/8/layout/lProcess3"/>
    <dgm:cxn modelId="{1C6CF79C-E199-8944-BDE9-317FC8A16B3E}" srcId="{0C7E0C9D-EFB1-BA4E-881D-3E5EBB291E33}" destId="{F7008DDF-38B2-874D-A14B-3B043C2F4F13}" srcOrd="0" destOrd="0" parTransId="{63CB21D0-CEC3-BD4C-B7A6-85E1798FB669}" sibTransId="{29BB787E-843A-DF44-942C-2FCA12FAFFCE}"/>
    <dgm:cxn modelId="{07EF769D-2810-724F-BFBE-08A7635461CF}" srcId="{136E76D8-E94F-C84B-8E4B-34CEEE858676}" destId="{33A5321D-7BBA-9E4C-89E5-EBFE9224546A}" srcOrd="1" destOrd="0" parTransId="{CAEA8FE2-340A-7A4D-8CB5-BE8693730D07}" sibTransId="{AC518381-5C70-C146-BDC7-C7C8537EC7E0}"/>
    <dgm:cxn modelId="{8014009E-2B62-5541-8DF2-CE78F4EEF117}" srcId="{384A3C69-233D-A04D-82B3-107784394211}" destId="{52E5187C-7DB0-004D-8B62-14A2BBC72FFA}" srcOrd="0" destOrd="0" parTransId="{8BD15D15-0299-F548-92F0-F99E2C032650}" sibTransId="{EAE896ED-A2F7-8D41-9903-5A8CFF6C8997}"/>
    <dgm:cxn modelId="{BFAD1BA6-4AD2-3E4D-845C-004F105811A1}" srcId="{78DC19DD-1AF6-F94F-ACEC-B8CB618F9709}" destId="{136E76D8-E94F-C84B-8E4B-34CEEE858676}" srcOrd="0" destOrd="0" parTransId="{83A212EE-974B-C440-8F67-7F435BB1B5CF}" sibTransId="{FFE29563-65DB-2842-ABE1-866CBE01BF41}"/>
    <dgm:cxn modelId="{66CFD4A6-F037-4385-8AAC-B5BD53D2A366}" type="presOf" srcId="{52E5187C-7DB0-004D-8B62-14A2BBC72FFA}" destId="{A5EAF76B-E5D7-0142-8DA7-79FD9F4A847C}" srcOrd="0" destOrd="0" presId="urn:microsoft.com/office/officeart/2005/8/layout/lProcess3"/>
    <dgm:cxn modelId="{6213ABA7-D3FE-408E-B4CD-258EB4A98EE2}" type="presOf" srcId="{CE9680AC-0664-A444-8A64-8F7988B6D8BB}" destId="{B867D13E-0234-B340-A5B7-9D68F4FF1155}" srcOrd="0" destOrd="0" presId="urn:microsoft.com/office/officeart/2005/8/layout/lProcess3"/>
    <dgm:cxn modelId="{6A0FEDAA-8F3C-40D1-B6AB-42BFF882F7A0}" type="presOf" srcId="{136E76D8-E94F-C84B-8E4B-34CEEE858676}" destId="{8B07A477-BC4E-C844-AFC7-CF54E44248A9}" srcOrd="0" destOrd="0" presId="urn:microsoft.com/office/officeart/2005/8/layout/lProcess3"/>
    <dgm:cxn modelId="{4602ADAC-2B35-AB45-87F8-ADDF504AF291}" srcId="{0C7E0C9D-EFB1-BA4E-881D-3E5EBB291E33}" destId="{D755D203-9C3F-4540-9977-91ED03E12BEF}" srcOrd="1" destOrd="0" parTransId="{66C44F58-99C1-CC4C-AC9C-F4AAC6A4288F}" sibTransId="{272590C2-EEC7-D545-9AAA-6799A1E5D8B3}"/>
    <dgm:cxn modelId="{309B07B7-F6D5-DA4F-8F36-845CAE40E7BE}" srcId="{78DC19DD-1AF6-F94F-ACEC-B8CB618F9709}" destId="{C91E38CC-3C25-6248-95A9-26BA4EB7F3DF}" srcOrd="2" destOrd="0" parTransId="{BD173DC4-611F-584E-B38C-2FB378C0A568}" sibTransId="{4BB7E49E-8689-4240-996A-14CBD6EA0D50}"/>
    <dgm:cxn modelId="{20732EC2-2BF0-40B4-AB10-CFCBACB791A6}" type="presOf" srcId="{4A18828A-8985-854C-BF23-F8D272034D96}" destId="{5E3E1445-EEE8-C24A-B49B-4304D38217ED}" srcOrd="0" destOrd="0" presId="urn:microsoft.com/office/officeart/2005/8/layout/lProcess3"/>
    <dgm:cxn modelId="{FAE3FDC6-11FB-4F9D-9F09-558B01668ADB}" type="presOf" srcId="{384A3C69-233D-A04D-82B3-107784394211}" destId="{692F18FA-5117-2044-A9CC-4D80F7015CA6}" srcOrd="0" destOrd="0" presId="urn:microsoft.com/office/officeart/2005/8/layout/lProcess3"/>
    <dgm:cxn modelId="{E37C0FD3-005D-4779-BE40-23F8AABDD835}" type="presOf" srcId="{F7008DDF-38B2-874D-A14B-3B043C2F4F13}" destId="{5FB1D12F-53F0-E745-BD91-60664E842384}" srcOrd="0" destOrd="0" presId="urn:microsoft.com/office/officeart/2005/8/layout/lProcess3"/>
    <dgm:cxn modelId="{E1444FDE-FD58-6449-B986-0073F733CFDE}" srcId="{78DC19DD-1AF6-F94F-ACEC-B8CB618F9709}" destId="{384A3C69-233D-A04D-82B3-107784394211}" srcOrd="3" destOrd="0" parTransId="{B15CFA8D-100A-6341-B2F7-58A61BE473F3}" sibTransId="{03F6C5C9-B091-6148-9CAB-BA33E2C56C24}"/>
    <dgm:cxn modelId="{A5061169-13B7-43E5-88F3-D86864C96865}" type="presParOf" srcId="{50299704-9E1D-0940-ACE5-B197CE4B98B4}" destId="{1767B80A-7A56-DF48-8E8A-3720DCC25B5B}" srcOrd="0" destOrd="0" presId="urn:microsoft.com/office/officeart/2005/8/layout/lProcess3"/>
    <dgm:cxn modelId="{7354B15F-8C91-4CF5-B558-6E4D8897DBDB}" type="presParOf" srcId="{1767B80A-7A56-DF48-8E8A-3720DCC25B5B}" destId="{8B07A477-BC4E-C844-AFC7-CF54E44248A9}" srcOrd="0" destOrd="0" presId="urn:microsoft.com/office/officeart/2005/8/layout/lProcess3"/>
    <dgm:cxn modelId="{420C1081-AE87-4B83-8697-EC7556483EB0}" type="presParOf" srcId="{1767B80A-7A56-DF48-8E8A-3720DCC25B5B}" destId="{A713F9A0-CDF3-0149-99AA-52E7FDB743DA}" srcOrd="1" destOrd="0" presId="urn:microsoft.com/office/officeart/2005/8/layout/lProcess3"/>
    <dgm:cxn modelId="{E3BABB0B-DAA3-476C-9825-BCFC020E4C76}" type="presParOf" srcId="{1767B80A-7A56-DF48-8E8A-3720DCC25B5B}" destId="{F7C1D303-DE0D-B34A-A6A4-A6B7F54C7BDF}" srcOrd="2" destOrd="0" presId="urn:microsoft.com/office/officeart/2005/8/layout/lProcess3"/>
    <dgm:cxn modelId="{6CCE90D2-AFF1-4A25-8800-5926B8AACE35}" type="presParOf" srcId="{1767B80A-7A56-DF48-8E8A-3720DCC25B5B}" destId="{BD49EA6E-63B5-0646-A3F5-CF85CA73255D}" srcOrd="3" destOrd="0" presId="urn:microsoft.com/office/officeart/2005/8/layout/lProcess3"/>
    <dgm:cxn modelId="{27412AC9-A691-4F8F-B485-C552CECA154B}" type="presParOf" srcId="{1767B80A-7A56-DF48-8E8A-3720DCC25B5B}" destId="{CEA04E3B-BCB8-EB4C-A8C3-E1BF4417B528}" srcOrd="4" destOrd="0" presId="urn:microsoft.com/office/officeart/2005/8/layout/lProcess3"/>
    <dgm:cxn modelId="{82669F5F-E5C3-4A9A-A760-4D6048A8B06D}" type="presParOf" srcId="{50299704-9E1D-0940-ACE5-B197CE4B98B4}" destId="{2DDE70EF-DFBF-C646-A24A-9FDA0947A423}" srcOrd="1" destOrd="0" presId="urn:microsoft.com/office/officeart/2005/8/layout/lProcess3"/>
    <dgm:cxn modelId="{78F38B1B-B00B-4243-977F-584362B841D3}" type="presParOf" srcId="{50299704-9E1D-0940-ACE5-B197CE4B98B4}" destId="{6CB11A82-7100-3D40-BBE1-DA0CAF036CEB}" srcOrd="2" destOrd="0" presId="urn:microsoft.com/office/officeart/2005/8/layout/lProcess3"/>
    <dgm:cxn modelId="{A3B991E6-60A0-49F5-AB52-43615845645D}" type="presParOf" srcId="{6CB11A82-7100-3D40-BBE1-DA0CAF036CEB}" destId="{F41F8DD7-69C8-664A-B4DA-E447AE2938F3}" srcOrd="0" destOrd="0" presId="urn:microsoft.com/office/officeart/2005/8/layout/lProcess3"/>
    <dgm:cxn modelId="{834752A0-531F-4A1C-BA97-D7308D055913}" type="presParOf" srcId="{6CB11A82-7100-3D40-BBE1-DA0CAF036CEB}" destId="{EBB0549E-B806-974D-8DFD-1A2935FE505B}" srcOrd="1" destOrd="0" presId="urn:microsoft.com/office/officeart/2005/8/layout/lProcess3"/>
    <dgm:cxn modelId="{3DB845AD-661F-4C56-AFFC-70EAACEBF3A4}" type="presParOf" srcId="{6CB11A82-7100-3D40-BBE1-DA0CAF036CEB}" destId="{5FB1D12F-53F0-E745-BD91-60664E842384}" srcOrd="2" destOrd="0" presId="urn:microsoft.com/office/officeart/2005/8/layout/lProcess3"/>
    <dgm:cxn modelId="{738E43CB-0776-4C41-AC04-7A8EFB321756}" type="presParOf" srcId="{6CB11A82-7100-3D40-BBE1-DA0CAF036CEB}" destId="{1326D324-D0BC-264A-BED6-003EA8B49564}" srcOrd="3" destOrd="0" presId="urn:microsoft.com/office/officeart/2005/8/layout/lProcess3"/>
    <dgm:cxn modelId="{77E6E8A6-4A8F-4189-BBEE-420A7F7B5AC0}" type="presParOf" srcId="{6CB11A82-7100-3D40-BBE1-DA0CAF036CEB}" destId="{6000F2E2-6CD3-CE48-87EF-5FF6005C005D}" srcOrd="4" destOrd="0" presId="urn:microsoft.com/office/officeart/2005/8/layout/lProcess3"/>
    <dgm:cxn modelId="{63F92829-DD70-4EF2-8514-9A6AA66BAA23}" type="presParOf" srcId="{50299704-9E1D-0940-ACE5-B197CE4B98B4}" destId="{AF710CBE-34B0-C04D-9A07-E9AED1D568E8}" srcOrd="3" destOrd="0" presId="urn:microsoft.com/office/officeart/2005/8/layout/lProcess3"/>
    <dgm:cxn modelId="{864861F6-CC7B-4401-A7D4-BCD0B06CCD45}" type="presParOf" srcId="{50299704-9E1D-0940-ACE5-B197CE4B98B4}" destId="{4CAE9956-216C-464E-B274-5A7E9EF5ED6C}" srcOrd="4" destOrd="0" presId="urn:microsoft.com/office/officeart/2005/8/layout/lProcess3"/>
    <dgm:cxn modelId="{B774158C-ED34-44EF-B63A-CFDC777546DA}" type="presParOf" srcId="{4CAE9956-216C-464E-B274-5A7E9EF5ED6C}" destId="{A3EFB43D-C493-2A46-B6CC-946EDDC7DC7F}" srcOrd="0" destOrd="0" presId="urn:microsoft.com/office/officeart/2005/8/layout/lProcess3"/>
    <dgm:cxn modelId="{C313FD0A-8557-4DE7-86FB-C98032173536}" type="presParOf" srcId="{4CAE9956-216C-464E-B274-5A7E9EF5ED6C}" destId="{895B6BE4-855D-5C4E-AA9C-4F957AC5DAE1}" srcOrd="1" destOrd="0" presId="urn:microsoft.com/office/officeart/2005/8/layout/lProcess3"/>
    <dgm:cxn modelId="{CEA15545-409C-41ED-9196-B5509EFF747B}" type="presParOf" srcId="{4CAE9956-216C-464E-B274-5A7E9EF5ED6C}" destId="{5E3E1445-EEE8-C24A-B49B-4304D38217ED}" srcOrd="2" destOrd="0" presId="urn:microsoft.com/office/officeart/2005/8/layout/lProcess3"/>
    <dgm:cxn modelId="{09072774-016F-4703-8D3B-9C843B445BFE}" type="presParOf" srcId="{4CAE9956-216C-464E-B274-5A7E9EF5ED6C}" destId="{97C96B1F-AAAE-544E-B2DC-E54E37571351}" srcOrd="3" destOrd="0" presId="urn:microsoft.com/office/officeart/2005/8/layout/lProcess3"/>
    <dgm:cxn modelId="{0255566C-0497-4C02-95C4-9A98E2459F07}" type="presParOf" srcId="{4CAE9956-216C-464E-B274-5A7E9EF5ED6C}" destId="{B867D13E-0234-B340-A5B7-9D68F4FF1155}" srcOrd="4" destOrd="0" presId="urn:microsoft.com/office/officeart/2005/8/layout/lProcess3"/>
    <dgm:cxn modelId="{BBC9FD63-2A77-4143-BD34-B0D7166FEF2D}" type="presParOf" srcId="{50299704-9E1D-0940-ACE5-B197CE4B98B4}" destId="{0ABABEC1-872A-CE49-A382-A1CCF05F5BDE}" srcOrd="5" destOrd="0" presId="urn:microsoft.com/office/officeart/2005/8/layout/lProcess3"/>
    <dgm:cxn modelId="{FE65D68B-121B-46D0-97B1-6237A118DEC9}" type="presParOf" srcId="{50299704-9E1D-0940-ACE5-B197CE4B98B4}" destId="{452B1A37-2B94-F34E-B6CD-E9973B0242BB}" srcOrd="6" destOrd="0" presId="urn:microsoft.com/office/officeart/2005/8/layout/lProcess3"/>
    <dgm:cxn modelId="{505C216D-42BE-476B-A99B-1E93BA84B94B}" type="presParOf" srcId="{452B1A37-2B94-F34E-B6CD-E9973B0242BB}" destId="{692F18FA-5117-2044-A9CC-4D80F7015CA6}" srcOrd="0" destOrd="0" presId="urn:microsoft.com/office/officeart/2005/8/layout/lProcess3"/>
    <dgm:cxn modelId="{F6AA406E-1F57-4CB9-AB34-9EE1AB71892C}" type="presParOf" srcId="{452B1A37-2B94-F34E-B6CD-E9973B0242BB}" destId="{E834671B-3BF2-144B-8EF1-E3BB2CE195D0}" srcOrd="1" destOrd="0" presId="urn:microsoft.com/office/officeart/2005/8/layout/lProcess3"/>
    <dgm:cxn modelId="{7A529815-7AE7-4FEF-B14C-1E5B6EA0DB2A}" type="presParOf" srcId="{452B1A37-2B94-F34E-B6CD-E9973B0242BB}" destId="{A5EAF76B-E5D7-0142-8DA7-79FD9F4A847C}" srcOrd="2" destOrd="0" presId="urn:microsoft.com/office/officeart/2005/8/layout/lProcess3"/>
    <dgm:cxn modelId="{649EE997-57B0-4F4B-A91B-3AD73D3F0FA4}" type="presParOf" srcId="{452B1A37-2B94-F34E-B6CD-E9973B0242BB}" destId="{258377FA-91A8-3C4D-BCDF-A977DA52DAA1}" srcOrd="3" destOrd="0" presId="urn:microsoft.com/office/officeart/2005/8/layout/lProcess3"/>
    <dgm:cxn modelId="{41B5EA46-9178-4162-8C90-DE4001F4CA56}" type="presParOf" srcId="{452B1A37-2B94-F34E-B6CD-E9973B0242BB}" destId="{3CCD6E8F-7BB8-8F43-9BA0-C0C28603577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C19DD-1AF6-F94F-ACEC-B8CB618F9709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AAF952-C1A2-2F4E-9497-90F2BF3F3CEA}">
      <dgm:prSet phldrT="[Text]"/>
      <dgm:spPr/>
      <dgm:t>
        <a:bodyPr/>
        <a:lstStyle/>
        <a:p>
          <a:pPr rtl="0"/>
          <a:r>
            <a:rPr lang="en-AU" dirty="0"/>
            <a:t>4.1.2  Benchmark (internally) costs against industry to ensure value for money</a:t>
          </a:r>
          <a:r>
            <a:rPr lang="en-AU" dirty="0">
              <a:latin typeface="Calibri"/>
            </a:rPr>
            <a:t>.</a:t>
          </a:r>
          <a:endParaRPr lang="en-US" dirty="0"/>
        </a:p>
      </dgm:t>
    </dgm:pt>
    <dgm:pt modelId="{7D9A0732-1255-184B-935D-89987663F3A7}" type="parTrans" cxnId="{0C86351B-13C7-A544-9AE1-5294353887C4}">
      <dgm:prSet/>
      <dgm:spPr/>
      <dgm:t>
        <a:bodyPr/>
        <a:lstStyle/>
        <a:p>
          <a:endParaRPr lang="en-US"/>
        </a:p>
      </dgm:t>
    </dgm:pt>
    <dgm:pt modelId="{8DCF23A3-0B1C-DB4E-89C2-C63ED1134E52}" type="sibTrans" cxnId="{0C86351B-13C7-A544-9AE1-5294353887C4}">
      <dgm:prSet/>
      <dgm:spPr/>
      <dgm:t>
        <a:bodyPr/>
        <a:lstStyle/>
        <a:p>
          <a:endParaRPr lang="en-US"/>
        </a:p>
      </dgm:t>
    </dgm:pt>
    <dgm:pt modelId="{D755D203-9C3F-4540-9977-91ED03E12BEF}">
      <dgm:prSet phldrT="[Text]"/>
      <dgm:spPr/>
      <dgm:t>
        <a:bodyPr/>
        <a:lstStyle/>
        <a:p>
          <a:pPr algn="l" rtl="0"/>
          <a:r>
            <a:rPr lang="en-AU" b="1" dirty="0">
              <a:latin typeface="Calibri"/>
            </a:rPr>
            <a:t>4.2.1</a:t>
          </a:r>
          <a:r>
            <a:rPr lang="en-AU" dirty="0"/>
            <a:t>  Provide transparency to internal shareholders and external customers in relation to fees and charges</a:t>
          </a:r>
          <a:r>
            <a:rPr lang="en-AU" dirty="0">
              <a:latin typeface="Calibri"/>
            </a:rPr>
            <a:t> and processes within the Philippines</a:t>
          </a:r>
          <a:r>
            <a:rPr lang="en-AU" dirty="0"/>
            <a:t>.</a:t>
          </a:r>
          <a:r>
            <a:rPr lang="en-AU" dirty="0">
              <a:latin typeface="Calibri"/>
            </a:rPr>
            <a:t> </a:t>
          </a:r>
          <a:endParaRPr lang="en-US" dirty="0"/>
        </a:p>
      </dgm:t>
    </dgm:pt>
    <dgm:pt modelId="{66C44F58-99C1-CC4C-AC9C-F4AAC6A4288F}" type="parTrans" cxnId="{4602ADAC-2B35-AB45-87F8-ADDF504AF291}">
      <dgm:prSet/>
      <dgm:spPr/>
      <dgm:t>
        <a:bodyPr/>
        <a:lstStyle/>
        <a:p>
          <a:endParaRPr lang="en-US"/>
        </a:p>
      </dgm:t>
    </dgm:pt>
    <dgm:pt modelId="{272590C2-EEC7-D545-9AAA-6799A1E5D8B3}" type="sibTrans" cxnId="{4602ADAC-2B35-AB45-87F8-ADDF504AF291}">
      <dgm:prSet/>
      <dgm:spPr/>
      <dgm:t>
        <a:bodyPr/>
        <a:lstStyle/>
        <a:p>
          <a:endParaRPr lang="en-US"/>
        </a:p>
      </dgm:t>
    </dgm:pt>
    <dgm:pt modelId="{4A18828A-8985-854C-BF23-F8D272034D96}">
      <dgm:prSet phldrT="[Text]"/>
      <dgm:spPr/>
      <dgm:t>
        <a:bodyPr/>
        <a:lstStyle/>
        <a:p>
          <a:pPr algn="l" rtl="0"/>
          <a:r>
            <a:rPr lang="en-AU" b="1" dirty="0">
              <a:latin typeface="Calibri"/>
            </a:rPr>
            <a:t>4.3.1</a:t>
          </a:r>
          <a:r>
            <a:rPr lang="en-AU" dirty="0"/>
            <a:t>  Maintain </a:t>
          </a:r>
          <a:r>
            <a:rPr lang="en-AU" dirty="0">
              <a:latin typeface="Calibri"/>
            </a:rPr>
            <a:t>good governance over the Philippine operation to ensure there are no gaps putting the brand at risk</a:t>
          </a:r>
          <a:r>
            <a:rPr lang="en-AU" dirty="0"/>
            <a:t>.</a:t>
          </a:r>
          <a:endParaRPr lang="en-US" dirty="0"/>
        </a:p>
      </dgm:t>
    </dgm:pt>
    <dgm:pt modelId="{BFD33BCF-50F3-E547-B80B-E4F5659C39AE}" type="parTrans" cxnId="{F4BAEE6C-15FE-3243-8603-A9E26FA99D29}">
      <dgm:prSet/>
      <dgm:spPr/>
      <dgm:t>
        <a:bodyPr/>
        <a:lstStyle/>
        <a:p>
          <a:endParaRPr lang="en-US"/>
        </a:p>
      </dgm:t>
    </dgm:pt>
    <dgm:pt modelId="{51E91AF1-C90A-7442-9638-D9D847E29FA2}" type="sibTrans" cxnId="{F4BAEE6C-15FE-3243-8603-A9E26FA99D29}">
      <dgm:prSet/>
      <dgm:spPr/>
      <dgm:t>
        <a:bodyPr/>
        <a:lstStyle/>
        <a:p>
          <a:endParaRPr lang="en-US"/>
        </a:p>
      </dgm:t>
    </dgm:pt>
    <dgm:pt modelId="{CE9680AC-0664-A444-8A64-8F7988B6D8BB}">
      <dgm:prSet phldrT="[Text]"/>
      <dgm:spPr/>
      <dgm:t>
        <a:bodyPr/>
        <a:lstStyle/>
        <a:p>
          <a:pPr algn="l" rtl="0"/>
          <a:r>
            <a:rPr lang="en-AU" b="1" dirty="0">
              <a:latin typeface="Calibri"/>
            </a:rPr>
            <a:t>4.3.1   </a:t>
          </a:r>
          <a:r>
            <a:rPr lang="en-AU" dirty="0"/>
            <a:t>Monitor and report </a:t>
          </a:r>
          <a:r>
            <a:rPr lang="en-AU" dirty="0">
              <a:latin typeface="Calibri"/>
            </a:rPr>
            <a:t>regularly on</a:t>
          </a:r>
          <a:r>
            <a:rPr lang="en-AU" dirty="0"/>
            <a:t> </a:t>
          </a:r>
          <a:r>
            <a:rPr lang="en-AU" dirty="0">
              <a:latin typeface="Calibri"/>
            </a:rPr>
            <a:t>the </a:t>
          </a:r>
          <a:r>
            <a:rPr lang="en-AU" dirty="0"/>
            <a:t>progress of </a:t>
          </a:r>
          <a:r>
            <a:rPr lang="en-AU" dirty="0">
              <a:latin typeface="Calibri"/>
            </a:rPr>
            <a:t>the</a:t>
          </a:r>
          <a:r>
            <a:rPr lang="en-AU" dirty="0"/>
            <a:t> </a:t>
          </a:r>
          <a:r>
            <a:rPr lang="en-AU" dirty="0">
              <a:latin typeface="Calibri"/>
            </a:rPr>
            <a:t>implementation to National</a:t>
          </a:r>
          <a:r>
            <a:rPr lang="en-AU" dirty="0"/>
            <a:t> Council</a:t>
          </a:r>
          <a:r>
            <a:rPr lang="en-AU" dirty="0">
              <a:latin typeface="Calibri"/>
            </a:rPr>
            <a:t> and IMC</a:t>
          </a:r>
          <a:r>
            <a:rPr lang="en-AU" dirty="0"/>
            <a:t>.</a:t>
          </a:r>
          <a:r>
            <a:rPr lang="en-AU" dirty="0">
              <a:latin typeface="Calibri"/>
            </a:rPr>
            <a:t> </a:t>
          </a:r>
          <a:endParaRPr lang="en-AU" dirty="0"/>
        </a:p>
      </dgm:t>
    </dgm:pt>
    <dgm:pt modelId="{C676681B-EBE6-9F4F-B6DD-C14A3E47C249}" type="parTrans" cxnId="{369D6B5A-8AC5-4F4F-A8A5-A5CAC93F4C8D}">
      <dgm:prSet/>
      <dgm:spPr/>
      <dgm:t>
        <a:bodyPr/>
        <a:lstStyle/>
        <a:p>
          <a:endParaRPr lang="en-US"/>
        </a:p>
      </dgm:t>
    </dgm:pt>
    <dgm:pt modelId="{BEC79748-5352-C842-B401-CBAE59EBE8AC}" type="sibTrans" cxnId="{369D6B5A-8AC5-4F4F-A8A5-A5CAC93F4C8D}">
      <dgm:prSet/>
      <dgm:spPr/>
      <dgm:t>
        <a:bodyPr/>
        <a:lstStyle/>
        <a:p>
          <a:pPr rtl="0"/>
          <a:endParaRPr lang="en-US"/>
        </a:p>
      </dgm:t>
    </dgm:pt>
    <dgm:pt modelId="{10AA764A-8632-4F2F-BA04-72196E41F6CC}">
      <dgm:prSet phldr="0"/>
      <dgm:spPr/>
      <dgm:t>
        <a:bodyPr/>
        <a:lstStyle/>
        <a:p>
          <a:pPr algn="l" rtl="0"/>
          <a:r>
            <a:rPr lang="en-AU" b="1" dirty="0">
              <a:latin typeface="Calibri"/>
            </a:rPr>
            <a:t>4.3.1</a:t>
          </a:r>
          <a:r>
            <a:rPr lang="en-AU" b="1" dirty="0"/>
            <a:t>   </a:t>
          </a:r>
          <a:r>
            <a:rPr lang="en-AU" dirty="0"/>
            <a:t>Establish common procedures and guidelines to meet the standards set out by both the</a:t>
          </a:r>
          <a:r>
            <a:rPr lang="en-AU" dirty="0">
              <a:latin typeface="Calibri"/>
            </a:rPr>
            <a:t> CILT International and</a:t>
          </a:r>
          <a:r>
            <a:rPr lang="en-AU" dirty="0"/>
            <a:t> Government Authorities.</a:t>
          </a:r>
        </a:p>
      </dgm:t>
    </dgm:pt>
    <dgm:pt modelId="{1195FFFE-0758-4568-8A39-CB89A0BA66BF}" type="parTrans" cxnId="{EC46CC4B-93F3-4F56-ADE1-6CE22AEC8F66}">
      <dgm:prSet/>
      <dgm:spPr/>
      <dgm:t>
        <a:bodyPr/>
        <a:lstStyle/>
        <a:p>
          <a:endParaRPr lang="en-US"/>
        </a:p>
      </dgm:t>
    </dgm:pt>
    <dgm:pt modelId="{FDEB3707-A49C-4601-BCB0-518BCC238A35}" type="sibTrans" cxnId="{EC46CC4B-93F3-4F56-ADE1-6CE22AEC8F66}">
      <dgm:prSet/>
      <dgm:spPr/>
      <dgm:t>
        <a:bodyPr/>
        <a:lstStyle/>
        <a:p>
          <a:endParaRPr lang="en-US"/>
        </a:p>
      </dgm:t>
    </dgm:pt>
    <dgm:pt modelId="{7FE0AA6A-CC5A-4DE9-8A8F-32603DE14EEF}">
      <dgm:prSet phldr="0"/>
      <dgm:spPr/>
      <dgm:t>
        <a:bodyPr/>
        <a:lstStyle/>
        <a:p>
          <a:pPr rtl="0"/>
          <a:r>
            <a:rPr lang="en-AU" dirty="0">
              <a:latin typeface="Calibri"/>
            </a:rPr>
            <a:t>4.3</a:t>
          </a:r>
          <a:r>
            <a:rPr lang="en-AU" dirty="0"/>
            <a:t> Manage the relationship and performance of </a:t>
          </a:r>
          <a:r>
            <a:rPr lang="en-AU" dirty="0">
              <a:latin typeface="Calibri"/>
            </a:rPr>
            <a:t>CILT Philippines</a:t>
          </a:r>
          <a:r>
            <a:rPr lang="en-AU" dirty="0"/>
            <a:t> to its customers</a:t>
          </a:r>
          <a:endParaRPr lang="en-US" dirty="0"/>
        </a:p>
      </dgm:t>
    </dgm:pt>
    <dgm:pt modelId="{DFB300CE-8E36-4710-A448-F1EDFF1B3EB9}" type="parTrans" cxnId="{B2544A86-0A83-4A0C-B81D-77F378F6BCC2}">
      <dgm:prSet/>
      <dgm:spPr/>
      <dgm:t>
        <a:bodyPr/>
        <a:lstStyle/>
        <a:p>
          <a:endParaRPr lang="en-US"/>
        </a:p>
      </dgm:t>
    </dgm:pt>
    <dgm:pt modelId="{4845FB76-A45F-4F8E-9DD5-3CBE05635D09}" type="sibTrans" cxnId="{B2544A86-0A83-4A0C-B81D-77F378F6BCC2}">
      <dgm:prSet/>
      <dgm:spPr/>
      <dgm:t>
        <a:bodyPr/>
        <a:lstStyle/>
        <a:p>
          <a:endParaRPr lang="en-US"/>
        </a:p>
      </dgm:t>
    </dgm:pt>
    <dgm:pt modelId="{D4557FD6-A8F0-4174-9A15-E1EE3DA03CDC}">
      <dgm:prSet phldr="0"/>
      <dgm:spPr/>
      <dgm:t>
        <a:bodyPr/>
        <a:lstStyle/>
        <a:p>
          <a:pPr rtl="0"/>
          <a:r>
            <a:rPr lang="en-AU" b="1" dirty="0">
              <a:latin typeface="Calibri"/>
            </a:rPr>
            <a:t>4.2</a:t>
          </a:r>
          <a:r>
            <a:rPr lang="en-AU" b="1" dirty="0"/>
            <a:t> Manage the design and functionality of the website</a:t>
          </a:r>
          <a:r>
            <a:rPr lang="en-AU" b="1" dirty="0">
              <a:latin typeface="Calibri"/>
            </a:rPr>
            <a:t> for the Philippines</a:t>
          </a:r>
          <a:endParaRPr lang="en-US" dirty="0">
            <a:latin typeface="Calibri"/>
          </a:endParaRPr>
        </a:p>
      </dgm:t>
    </dgm:pt>
    <dgm:pt modelId="{03632D6A-FD98-4149-A973-0B3E112A5FB2}" type="parTrans" cxnId="{290B3F21-9BA4-43C6-B7F4-4588B2C7663E}">
      <dgm:prSet/>
      <dgm:spPr/>
      <dgm:t>
        <a:bodyPr/>
        <a:lstStyle/>
        <a:p>
          <a:endParaRPr lang="en-US"/>
        </a:p>
      </dgm:t>
    </dgm:pt>
    <dgm:pt modelId="{6BB7B381-8CF7-4CEC-89F0-40FA79EC56C9}" type="sibTrans" cxnId="{290B3F21-9BA4-43C6-B7F4-4588B2C7663E}">
      <dgm:prSet/>
      <dgm:spPr/>
      <dgm:t>
        <a:bodyPr/>
        <a:lstStyle/>
        <a:p>
          <a:endParaRPr lang="en-US"/>
        </a:p>
      </dgm:t>
    </dgm:pt>
    <dgm:pt modelId="{5612C541-F678-46F8-A50A-505FFA4C59C9}">
      <dgm:prSet phldr="0"/>
      <dgm:spPr/>
      <dgm:t>
        <a:bodyPr/>
        <a:lstStyle/>
        <a:p>
          <a:pPr rtl="0"/>
          <a:r>
            <a:rPr lang="en-AU" dirty="0"/>
            <a:t>4.1 Manage business operations and contain operational costs </a:t>
          </a:r>
          <a:endParaRPr lang="en-US" dirty="0"/>
        </a:p>
      </dgm:t>
    </dgm:pt>
    <dgm:pt modelId="{8C567C8A-045F-4E5C-BB49-E093530E52DB}" type="parTrans" cxnId="{30C31C26-4BCB-493E-A562-57D436D21BCD}">
      <dgm:prSet/>
      <dgm:spPr/>
      <dgm:t>
        <a:bodyPr/>
        <a:lstStyle/>
        <a:p>
          <a:endParaRPr lang="en-US"/>
        </a:p>
      </dgm:t>
    </dgm:pt>
    <dgm:pt modelId="{203B3B04-379D-466C-A235-1768C244D3AE}" type="sibTrans" cxnId="{30C31C26-4BCB-493E-A562-57D436D21BCD}">
      <dgm:prSet/>
      <dgm:spPr/>
      <dgm:t>
        <a:bodyPr/>
        <a:lstStyle/>
        <a:p>
          <a:endParaRPr lang="en-US"/>
        </a:p>
      </dgm:t>
    </dgm:pt>
    <dgm:pt modelId="{CF31D846-368B-482B-A258-F5B59193C160}">
      <dgm:prSet phldr="0"/>
      <dgm:spPr/>
      <dgm:t>
        <a:bodyPr/>
        <a:lstStyle/>
        <a:p>
          <a:pPr rtl="0"/>
          <a:r>
            <a:rPr lang="en-AU" dirty="0"/>
            <a:t>4.1.1  Monitor and Review Terms and conditions of CILTAs agreements to ensure business / operational continuity whilst managing costs</a:t>
          </a:r>
          <a:r>
            <a:rPr lang="en-AU" dirty="0">
              <a:latin typeface="Calibri"/>
            </a:rPr>
            <a:t> and budget</a:t>
          </a:r>
          <a:r>
            <a:rPr lang="en-AU" dirty="0"/>
            <a:t>. </a:t>
          </a:r>
          <a:endParaRPr lang="en-US" dirty="0"/>
        </a:p>
      </dgm:t>
    </dgm:pt>
    <dgm:pt modelId="{1A9E3C12-EF7C-4C8F-9BE8-21D1441AF85D}" type="parTrans" cxnId="{37AFC71E-C499-40A1-8464-50340E57E408}">
      <dgm:prSet/>
      <dgm:spPr/>
    </dgm:pt>
    <dgm:pt modelId="{6B961ED7-70BE-4F92-A34E-2FBC7EE58BB4}" type="sibTrans" cxnId="{37AFC71E-C499-40A1-8464-50340E57E408}">
      <dgm:prSet/>
      <dgm:spPr/>
    </dgm:pt>
    <dgm:pt modelId="{9BB35DF2-32CF-4253-9437-CF54D277D6FA}">
      <dgm:prSet phldr="0"/>
      <dgm:spPr/>
      <dgm:t>
        <a:bodyPr/>
        <a:lstStyle/>
        <a:p>
          <a:pPr rtl="0"/>
          <a:r>
            <a:rPr lang="en-AU" altLang="en-US" dirty="0">
              <a:latin typeface="Calibri"/>
            </a:rPr>
            <a:t>Conduct survey annually on CILT performance against expection</a:t>
          </a:r>
          <a:endParaRPr lang="en-AU" altLang="en-US" dirty="0"/>
        </a:p>
      </dgm:t>
    </dgm:pt>
    <dgm:pt modelId="{4B142711-882A-44DF-85F2-AE8BDA9465A2}" type="parTrans" cxnId="{E43AE23C-594C-42F7-BFE4-813952D4B721}">
      <dgm:prSet/>
      <dgm:spPr/>
    </dgm:pt>
    <dgm:pt modelId="{CB04057E-0562-47AE-B1A8-13393DD37413}" type="sibTrans" cxnId="{E43AE23C-594C-42F7-BFE4-813952D4B721}">
      <dgm:prSet/>
      <dgm:spPr/>
    </dgm:pt>
    <dgm:pt modelId="{1FDB6A30-2A5A-4EEB-B85E-F89BB1776551}">
      <dgm:prSet phldr="0"/>
      <dgm:spPr/>
      <dgm:t>
        <a:bodyPr/>
        <a:lstStyle/>
        <a:p>
          <a:pPr rtl="0"/>
          <a:r>
            <a:rPr lang="en-AU" b="1" dirty="0">
              <a:latin typeface="Calibri"/>
            </a:rPr>
            <a:t>4.4</a:t>
          </a:r>
          <a:r>
            <a:rPr lang="en-AU" b="1" dirty="0"/>
            <a:t> Manage the relationship and performance of CILTA to its customers</a:t>
          </a:r>
          <a:endParaRPr lang="en-AU" altLang="en-US" dirty="0">
            <a:latin typeface="Calibri"/>
          </a:endParaRPr>
        </a:p>
      </dgm:t>
    </dgm:pt>
    <dgm:pt modelId="{100F3410-E2E9-4F81-9424-F10E561154E1}" type="parTrans" cxnId="{2C0689B4-B175-440C-A8E8-CDF0F6BBC595}">
      <dgm:prSet/>
      <dgm:spPr/>
    </dgm:pt>
    <dgm:pt modelId="{EAFF09AE-B4AE-42FF-9E4C-B83D06007F37}" type="sibTrans" cxnId="{2C0689B4-B175-440C-A8E8-CDF0F6BBC595}">
      <dgm:prSet/>
      <dgm:spPr/>
    </dgm:pt>
    <dgm:pt modelId="{0DC325D5-A132-4B8D-B244-8F22A0584543}">
      <dgm:prSet phldr="0"/>
      <dgm:spPr/>
      <dgm:t>
        <a:bodyPr/>
        <a:lstStyle/>
        <a:p>
          <a:pPr rtl="0"/>
          <a:r>
            <a:rPr lang="en-AU" altLang="en-US" dirty="0">
              <a:latin typeface="Calibri"/>
            </a:rPr>
            <a:t>Report back to National Council on gaps identified in the survey results</a:t>
          </a:r>
        </a:p>
      </dgm:t>
    </dgm:pt>
    <dgm:pt modelId="{A6E5CBD5-E692-4D34-B8F8-AFE4942C831C}" type="parTrans" cxnId="{4CBD166C-CD46-45AA-9F49-C21C0A959D92}">
      <dgm:prSet/>
      <dgm:spPr/>
    </dgm:pt>
    <dgm:pt modelId="{363BF978-8B77-436E-B30A-888BF5E15182}" type="sibTrans" cxnId="{4CBD166C-CD46-45AA-9F49-C21C0A959D92}">
      <dgm:prSet/>
      <dgm:spPr/>
    </dgm:pt>
    <dgm:pt modelId="{50299704-9E1D-0940-ACE5-B197CE4B98B4}" type="pres">
      <dgm:prSet presAssocID="{78DC19DD-1AF6-F94F-ACEC-B8CB618F970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E19A1C8-FE86-43AE-B9BC-760676DF702D}" type="pres">
      <dgm:prSet presAssocID="{5612C541-F678-46F8-A50A-505FFA4C59C9}" presName="horFlow" presStyleCnt="0"/>
      <dgm:spPr/>
    </dgm:pt>
    <dgm:pt modelId="{6F7E5BC5-2ACF-4B30-BFC6-0B173CB0BAB4}" type="pres">
      <dgm:prSet presAssocID="{5612C541-F678-46F8-A50A-505FFA4C59C9}" presName="bigChev" presStyleLbl="node1" presStyleIdx="0" presStyleCnt="4"/>
      <dgm:spPr/>
    </dgm:pt>
    <dgm:pt modelId="{B72D03F0-EC14-405F-BE67-9EA7671F9B78}" type="pres">
      <dgm:prSet presAssocID="{1A9E3C12-EF7C-4C8F-9BE8-21D1441AF85D}" presName="parTrans" presStyleCnt="0"/>
      <dgm:spPr/>
    </dgm:pt>
    <dgm:pt modelId="{25CBD867-AE6F-4F47-83DB-3F6B76C932E1}" type="pres">
      <dgm:prSet presAssocID="{CF31D846-368B-482B-A258-F5B59193C160}" presName="node" presStyleLbl="alignAccFollowNode1" presStyleIdx="0" presStyleCnt="8">
        <dgm:presLayoutVars>
          <dgm:bulletEnabled val="1"/>
        </dgm:presLayoutVars>
      </dgm:prSet>
      <dgm:spPr/>
    </dgm:pt>
    <dgm:pt modelId="{4543D9BC-E0F9-47E5-95EC-B6A838D5CADE}" type="pres">
      <dgm:prSet presAssocID="{6B961ED7-70BE-4F92-A34E-2FBC7EE58BB4}" presName="sibTrans" presStyleCnt="0"/>
      <dgm:spPr/>
    </dgm:pt>
    <dgm:pt modelId="{25ADCEB5-444A-4C25-A2D9-C5B15DFAE14A}" type="pres">
      <dgm:prSet presAssocID="{DDAAF952-C1A2-2F4E-9497-90F2BF3F3CEA}" presName="node" presStyleLbl="alignAccFollowNode1" presStyleIdx="1" presStyleCnt="8">
        <dgm:presLayoutVars>
          <dgm:bulletEnabled val="1"/>
        </dgm:presLayoutVars>
      </dgm:prSet>
      <dgm:spPr/>
    </dgm:pt>
    <dgm:pt modelId="{96AB3164-AC89-4457-8592-65978EF2E4A3}" type="pres">
      <dgm:prSet presAssocID="{5612C541-F678-46F8-A50A-505FFA4C59C9}" presName="vSp" presStyleCnt="0"/>
      <dgm:spPr/>
    </dgm:pt>
    <dgm:pt modelId="{47164EA4-72C4-40B4-AABC-802AAF8CDDE0}" type="pres">
      <dgm:prSet presAssocID="{D4557FD6-A8F0-4174-9A15-E1EE3DA03CDC}" presName="horFlow" presStyleCnt="0"/>
      <dgm:spPr/>
    </dgm:pt>
    <dgm:pt modelId="{396C972B-7491-452F-80BD-F4D857B887DE}" type="pres">
      <dgm:prSet presAssocID="{D4557FD6-A8F0-4174-9A15-E1EE3DA03CDC}" presName="bigChev" presStyleLbl="node1" presStyleIdx="1" presStyleCnt="4"/>
      <dgm:spPr/>
    </dgm:pt>
    <dgm:pt modelId="{FA457020-C176-4BC8-869B-A72264084192}" type="pres">
      <dgm:prSet presAssocID="{66C44F58-99C1-CC4C-AC9C-F4AAC6A4288F}" presName="parTrans" presStyleCnt="0"/>
      <dgm:spPr/>
    </dgm:pt>
    <dgm:pt modelId="{51BBB3AA-E268-4F41-8549-2D44415138E2}" type="pres">
      <dgm:prSet presAssocID="{D755D203-9C3F-4540-9977-91ED03E12BEF}" presName="node" presStyleLbl="alignAccFollowNode1" presStyleIdx="2" presStyleCnt="8">
        <dgm:presLayoutVars>
          <dgm:bulletEnabled val="1"/>
        </dgm:presLayoutVars>
      </dgm:prSet>
      <dgm:spPr/>
    </dgm:pt>
    <dgm:pt modelId="{AE39E56D-A18C-497D-80D8-CD238AB76DA5}" type="pres">
      <dgm:prSet presAssocID="{272590C2-EEC7-D545-9AAA-6799A1E5D8B3}" presName="sibTrans" presStyleCnt="0"/>
      <dgm:spPr/>
    </dgm:pt>
    <dgm:pt modelId="{15395284-2D7A-457D-A69B-D375561CCD57}" type="pres">
      <dgm:prSet presAssocID="{10AA764A-8632-4F2F-BA04-72196E41F6CC}" presName="node" presStyleLbl="alignAccFollowNode1" presStyleIdx="3" presStyleCnt="8">
        <dgm:presLayoutVars>
          <dgm:bulletEnabled val="1"/>
        </dgm:presLayoutVars>
      </dgm:prSet>
      <dgm:spPr/>
    </dgm:pt>
    <dgm:pt modelId="{451F7609-EF44-4AF7-B1D5-515323B6DAA4}" type="pres">
      <dgm:prSet presAssocID="{D4557FD6-A8F0-4174-9A15-E1EE3DA03CDC}" presName="vSp" presStyleCnt="0"/>
      <dgm:spPr/>
    </dgm:pt>
    <dgm:pt modelId="{AC4A06BD-3ECC-4076-A506-1DE79603F218}" type="pres">
      <dgm:prSet presAssocID="{7FE0AA6A-CC5A-4DE9-8A8F-32603DE14EEF}" presName="horFlow" presStyleCnt="0"/>
      <dgm:spPr/>
    </dgm:pt>
    <dgm:pt modelId="{89243B96-A914-49E2-982A-D36F3D8F369E}" type="pres">
      <dgm:prSet presAssocID="{7FE0AA6A-CC5A-4DE9-8A8F-32603DE14EEF}" presName="bigChev" presStyleLbl="node1" presStyleIdx="2" presStyleCnt="4"/>
      <dgm:spPr/>
    </dgm:pt>
    <dgm:pt modelId="{E53C1B0F-9FDC-4927-8184-AB8D9D6B4733}" type="pres">
      <dgm:prSet presAssocID="{BFD33BCF-50F3-E547-B80B-E4F5659C39AE}" presName="parTrans" presStyleCnt="0"/>
      <dgm:spPr/>
    </dgm:pt>
    <dgm:pt modelId="{696AAF10-841C-41D8-B49D-58BF54DE1971}" type="pres">
      <dgm:prSet presAssocID="{4A18828A-8985-854C-BF23-F8D272034D96}" presName="node" presStyleLbl="alignAccFollowNode1" presStyleIdx="4" presStyleCnt="8">
        <dgm:presLayoutVars>
          <dgm:bulletEnabled val="1"/>
        </dgm:presLayoutVars>
      </dgm:prSet>
      <dgm:spPr/>
    </dgm:pt>
    <dgm:pt modelId="{3875C478-5B94-4393-B22B-FC44BCE1ED8A}" type="pres">
      <dgm:prSet presAssocID="{51E91AF1-C90A-7442-9638-D9D847E29FA2}" presName="sibTrans" presStyleCnt="0"/>
      <dgm:spPr/>
    </dgm:pt>
    <dgm:pt modelId="{B867D13E-0234-B340-A5B7-9D68F4FF1155}" type="pres">
      <dgm:prSet presAssocID="{CE9680AC-0664-A444-8A64-8F7988B6D8BB}" presName="node" presStyleLbl="alignAccFollowNode1" presStyleIdx="5" presStyleCnt="8" custLinFactNeighborX="-27550" custLinFactNeighborY="0">
        <dgm:presLayoutVars>
          <dgm:bulletEnabled val="1"/>
        </dgm:presLayoutVars>
      </dgm:prSet>
      <dgm:spPr/>
    </dgm:pt>
    <dgm:pt modelId="{329075F0-3609-40AF-8A89-B00AB773EBDF}" type="pres">
      <dgm:prSet presAssocID="{7FE0AA6A-CC5A-4DE9-8A8F-32603DE14EEF}" presName="vSp" presStyleCnt="0"/>
      <dgm:spPr/>
    </dgm:pt>
    <dgm:pt modelId="{C8F3F009-D05E-40C4-96B5-2676619AD788}" type="pres">
      <dgm:prSet presAssocID="{1FDB6A30-2A5A-4EEB-B85E-F89BB1776551}" presName="horFlow" presStyleCnt="0"/>
      <dgm:spPr/>
    </dgm:pt>
    <dgm:pt modelId="{62428328-CFB0-4904-BF97-131A67209FE9}" type="pres">
      <dgm:prSet presAssocID="{1FDB6A30-2A5A-4EEB-B85E-F89BB1776551}" presName="bigChev" presStyleLbl="node1" presStyleIdx="3" presStyleCnt="4"/>
      <dgm:spPr/>
    </dgm:pt>
    <dgm:pt modelId="{2C3B0C33-739D-4B81-9DA8-FDA363F80F15}" type="pres">
      <dgm:prSet presAssocID="{4B142711-882A-44DF-85F2-AE8BDA9465A2}" presName="parTrans" presStyleCnt="0"/>
      <dgm:spPr/>
    </dgm:pt>
    <dgm:pt modelId="{6F5E13F0-3DA2-44BA-8B8B-70BDE921FCDC}" type="pres">
      <dgm:prSet presAssocID="{9BB35DF2-32CF-4253-9437-CF54D277D6FA}" presName="node" presStyleLbl="alignAccFollowNode1" presStyleIdx="6" presStyleCnt="8">
        <dgm:presLayoutVars>
          <dgm:bulletEnabled val="1"/>
        </dgm:presLayoutVars>
      </dgm:prSet>
      <dgm:spPr/>
    </dgm:pt>
    <dgm:pt modelId="{7D288C36-162F-4A0D-91D5-BEA7A548F9E1}" type="pres">
      <dgm:prSet presAssocID="{CB04057E-0562-47AE-B1A8-13393DD37413}" presName="sibTrans" presStyleCnt="0"/>
      <dgm:spPr/>
    </dgm:pt>
    <dgm:pt modelId="{9BA0A504-4381-4DB7-96C8-76A63844473A}" type="pres">
      <dgm:prSet presAssocID="{0DC325D5-A132-4B8D-B244-8F22A0584543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0C86351B-13C7-A544-9AE1-5294353887C4}" srcId="{5612C541-F678-46F8-A50A-505FFA4C59C9}" destId="{DDAAF952-C1A2-2F4E-9497-90F2BF3F3CEA}" srcOrd="1" destOrd="0" parTransId="{7D9A0732-1255-184B-935D-89987663F3A7}" sibTransId="{8DCF23A3-0B1C-DB4E-89C2-C63ED1134E52}"/>
    <dgm:cxn modelId="{37AFC71E-C499-40A1-8464-50340E57E408}" srcId="{5612C541-F678-46F8-A50A-505FFA4C59C9}" destId="{CF31D846-368B-482B-A258-F5B59193C160}" srcOrd="0" destOrd="0" parTransId="{1A9E3C12-EF7C-4C8F-9BE8-21D1441AF85D}" sibTransId="{6B961ED7-70BE-4F92-A34E-2FBC7EE58BB4}"/>
    <dgm:cxn modelId="{290B3F21-9BA4-43C6-B7F4-4588B2C7663E}" srcId="{78DC19DD-1AF6-F94F-ACEC-B8CB618F9709}" destId="{D4557FD6-A8F0-4174-9A15-E1EE3DA03CDC}" srcOrd="1" destOrd="0" parTransId="{03632D6A-FD98-4149-A973-0B3E112A5FB2}" sibTransId="{6BB7B381-8CF7-4CEC-89F0-40FA79EC56C9}"/>
    <dgm:cxn modelId="{30C31C26-4BCB-493E-A562-57D436D21BCD}" srcId="{78DC19DD-1AF6-F94F-ACEC-B8CB618F9709}" destId="{5612C541-F678-46F8-A50A-505FFA4C59C9}" srcOrd="0" destOrd="0" parTransId="{8C567C8A-045F-4E5C-BB49-E093530E52DB}" sibTransId="{203B3B04-379D-466C-A235-1768C244D3AE}"/>
    <dgm:cxn modelId="{0E099631-4625-4BA1-970E-CA6CE61A3B50}" type="presOf" srcId="{D4557FD6-A8F0-4174-9A15-E1EE3DA03CDC}" destId="{396C972B-7491-452F-80BD-F4D857B887DE}" srcOrd="0" destOrd="0" presId="urn:microsoft.com/office/officeart/2005/8/layout/lProcess3"/>
    <dgm:cxn modelId="{E43AE23C-594C-42F7-BFE4-813952D4B721}" srcId="{1FDB6A30-2A5A-4EEB-B85E-F89BB1776551}" destId="{9BB35DF2-32CF-4253-9437-CF54D277D6FA}" srcOrd="0" destOrd="0" parTransId="{4B142711-882A-44DF-85F2-AE8BDA9465A2}" sibTransId="{CB04057E-0562-47AE-B1A8-13393DD37413}"/>
    <dgm:cxn modelId="{8D906B5B-75F8-4807-898D-3F9238BCFE9B}" type="presOf" srcId="{1FDB6A30-2A5A-4EEB-B85E-F89BB1776551}" destId="{62428328-CFB0-4904-BF97-131A67209FE9}" srcOrd="0" destOrd="0" presId="urn:microsoft.com/office/officeart/2005/8/layout/lProcess3"/>
    <dgm:cxn modelId="{9ADA0A5F-BACE-43D6-A77F-7D8783BDD6C5}" type="presOf" srcId="{10AA764A-8632-4F2F-BA04-72196E41F6CC}" destId="{15395284-2D7A-457D-A69B-D375561CCD57}" srcOrd="0" destOrd="0" presId="urn:microsoft.com/office/officeart/2005/8/layout/lProcess3"/>
    <dgm:cxn modelId="{52079B47-C981-48BA-8D77-7A015F2726F0}" type="presOf" srcId="{DDAAF952-C1A2-2F4E-9497-90F2BF3F3CEA}" destId="{25ADCEB5-444A-4C25-A2D9-C5B15DFAE14A}" srcOrd="0" destOrd="0" presId="urn:microsoft.com/office/officeart/2005/8/layout/lProcess3"/>
    <dgm:cxn modelId="{EA82C667-73C0-4AF2-937C-F5DE6A336E17}" type="presOf" srcId="{D755D203-9C3F-4540-9977-91ED03E12BEF}" destId="{51BBB3AA-E268-4F41-8549-2D44415138E2}" srcOrd="0" destOrd="0" presId="urn:microsoft.com/office/officeart/2005/8/layout/lProcess3"/>
    <dgm:cxn modelId="{EC46CC4B-93F3-4F56-ADE1-6CE22AEC8F66}" srcId="{D4557FD6-A8F0-4174-9A15-E1EE3DA03CDC}" destId="{10AA764A-8632-4F2F-BA04-72196E41F6CC}" srcOrd="1" destOrd="0" parTransId="{1195FFFE-0758-4568-8A39-CB89A0BA66BF}" sibTransId="{FDEB3707-A49C-4601-BCB0-518BCC238A35}"/>
    <dgm:cxn modelId="{4CBD166C-CD46-45AA-9F49-C21C0A959D92}" srcId="{1FDB6A30-2A5A-4EEB-B85E-F89BB1776551}" destId="{0DC325D5-A132-4B8D-B244-8F22A0584543}" srcOrd="1" destOrd="0" parTransId="{A6E5CBD5-E692-4D34-B8F8-AFE4942C831C}" sibTransId="{363BF978-8B77-436E-B30A-888BF5E15182}"/>
    <dgm:cxn modelId="{F4BAEE6C-15FE-3243-8603-A9E26FA99D29}" srcId="{7FE0AA6A-CC5A-4DE9-8A8F-32603DE14EEF}" destId="{4A18828A-8985-854C-BF23-F8D272034D96}" srcOrd="0" destOrd="0" parTransId="{BFD33BCF-50F3-E547-B80B-E4F5659C39AE}" sibTransId="{51E91AF1-C90A-7442-9638-D9D847E29FA2}"/>
    <dgm:cxn modelId="{369D6B5A-8AC5-4F4F-A8A5-A5CAC93F4C8D}" srcId="{7FE0AA6A-CC5A-4DE9-8A8F-32603DE14EEF}" destId="{CE9680AC-0664-A444-8A64-8F7988B6D8BB}" srcOrd="1" destOrd="0" parTransId="{C676681B-EBE6-9F4F-B6DD-C14A3E47C249}" sibTransId="{BEC79748-5352-C842-B401-CBAE59EBE8AC}"/>
    <dgm:cxn modelId="{B2544A86-0A83-4A0C-B81D-77F378F6BCC2}" srcId="{78DC19DD-1AF6-F94F-ACEC-B8CB618F9709}" destId="{7FE0AA6A-CC5A-4DE9-8A8F-32603DE14EEF}" srcOrd="2" destOrd="0" parTransId="{DFB300CE-8E36-4710-A448-F1EDFF1B3EB9}" sibTransId="{4845FB76-A45F-4F8E-9DD5-3CBE05635D09}"/>
    <dgm:cxn modelId="{F8D3DF8A-E8A0-4AD4-B861-54FDE4F21A79}" type="presOf" srcId="{0DC325D5-A132-4B8D-B244-8F22A0584543}" destId="{9BA0A504-4381-4DB7-96C8-76A63844473A}" srcOrd="0" destOrd="0" presId="urn:microsoft.com/office/officeart/2005/8/layout/lProcess3"/>
    <dgm:cxn modelId="{2D55959E-1FA6-464D-8A35-F5E14A547F59}" type="presOf" srcId="{CF31D846-368B-482B-A258-F5B59193C160}" destId="{25CBD867-AE6F-4F47-83DB-3F6B76C932E1}" srcOrd="0" destOrd="0" presId="urn:microsoft.com/office/officeart/2005/8/layout/lProcess3"/>
    <dgm:cxn modelId="{4602ADAC-2B35-AB45-87F8-ADDF504AF291}" srcId="{D4557FD6-A8F0-4174-9A15-E1EE3DA03CDC}" destId="{D755D203-9C3F-4540-9977-91ED03E12BEF}" srcOrd="0" destOrd="0" parTransId="{66C44F58-99C1-CC4C-AC9C-F4AAC6A4288F}" sibTransId="{272590C2-EEC7-D545-9AAA-6799A1E5D8B3}"/>
    <dgm:cxn modelId="{A7FBE9AE-7681-416A-9206-379C0A64FA3B}" type="presOf" srcId="{CE9680AC-0664-A444-8A64-8F7988B6D8BB}" destId="{B867D13E-0234-B340-A5B7-9D68F4FF1155}" srcOrd="0" destOrd="0" presId="urn:microsoft.com/office/officeart/2005/8/layout/lProcess3"/>
    <dgm:cxn modelId="{2C0689B4-B175-440C-A8E8-CDF0F6BBC595}" srcId="{78DC19DD-1AF6-F94F-ACEC-B8CB618F9709}" destId="{1FDB6A30-2A5A-4EEB-B85E-F89BB1776551}" srcOrd="3" destOrd="0" parTransId="{100F3410-E2E9-4F81-9424-F10E561154E1}" sibTransId="{EAFF09AE-B4AE-42FF-9E4C-B83D06007F37}"/>
    <dgm:cxn modelId="{748279B9-8D29-4EFA-8755-86A0792AA036}" type="presOf" srcId="{4A18828A-8985-854C-BF23-F8D272034D96}" destId="{696AAF10-841C-41D8-B49D-58BF54DE1971}" srcOrd="0" destOrd="0" presId="urn:microsoft.com/office/officeart/2005/8/layout/lProcess3"/>
    <dgm:cxn modelId="{6A70FBBA-C17D-A642-81E4-E6310D19F736}" type="presOf" srcId="{78DC19DD-1AF6-F94F-ACEC-B8CB618F9709}" destId="{50299704-9E1D-0940-ACE5-B197CE4B98B4}" srcOrd="0" destOrd="0" presId="urn:microsoft.com/office/officeart/2005/8/layout/lProcess3"/>
    <dgm:cxn modelId="{2B1E3AD1-7AA5-420E-8AB0-3046280B16A3}" type="presOf" srcId="{9BB35DF2-32CF-4253-9437-CF54D277D6FA}" destId="{6F5E13F0-3DA2-44BA-8B8B-70BDE921FCDC}" srcOrd="0" destOrd="0" presId="urn:microsoft.com/office/officeart/2005/8/layout/lProcess3"/>
    <dgm:cxn modelId="{81D5ACE1-3420-4209-AC12-31FDDBA5B5F9}" type="presOf" srcId="{7FE0AA6A-CC5A-4DE9-8A8F-32603DE14EEF}" destId="{89243B96-A914-49E2-982A-D36F3D8F369E}" srcOrd="0" destOrd="0" presId="urn:microsoft.com/office/officeart/2005/8/layout/lProcess3"/>
    <dgm:cxn modelId="{E097FEF5-ECB9-4A37-AB9D-569D99166633}" type="presOf" srcId="{5612C541-F678-46F8-A50A-505FFA4C59C9}" destId="{6F7E5BC5-2ACF-4B30-BFC6-0B173CB0BAB4}" srcOrd="0" destOrd="0" presId="urn:microsoft.com/office/officeart/2005/8/layout/lProcess3"/>
    <dgm:cxn modelId="{5B29E6F1-B26C-46A2-86BC-F26835CD16BE}" type="presParOf" srcId="{50299704-9E1D-0940-ACE5-B197CE4B98B4}" destId="{CE19A1C8-FE86-43AE-B9BC-760676DF702D}" srcOrd="0" destOrd="0" presId="urn:microsoft.com/office/officeart/2005/8/layout/lProcess3"/>
    <dgm:cxn modelId="{6D65E555-9508-4365-BA55-DC95EE2CB5CB}" type="presParOf" srcId="{CE19A1C8-FE86-43AE-B9BC-760676DF702D}" destId="{6F7E5BC5-2ACF-4B30-BFC6-0B173CB0BAB4}" srcOrd="0" destOrd="0" presId="urn:microsoft.com/office/officeart/2005/8/layout/lProcess3"/>
    <dgm:cxn modelId="{12003CDA-93B8-42D3-A1A4-E8F04A7B9A40}" type="presParOf" srcId="{CE19A1C8-FE86-43AE-B9BC-760676DF702D}" destId="{B72D03F0-EC14-405F-BE67-9EA7671F9B78}" srcOrd="1" destOrd="0" presId="urn:microsoft.com/office/officeart/2005/8/layout/lProcess3"/>
    <dgm:cxn modelId="{143E0602-8D5E-4448-AFD3-E59AD79F731E}" type="presParOf" srcId="{CE19A1C8-FE86-43AE-B9BC-760676DF702D}" destId="{25CBD867-AE6F-4F47-83DB-3F6B76C932E1}" srcOrd="2" destOrd="0" presId="urn:microsoft.com/office/officeart/2005/8/layout/lProcess3"/>
    <dgm:cxn modelId="{84B11861-9BDE-47BD-8655-7C51ED3B4E27}" type="presParOf" srcId="{CE19A1C8-FE86-43AE-B9BC-760676DF702D}" destId="{4543D9BC-E0F9-47E5-95EC-B6A838D5CADE}" srcOrd="3" destOrd="0" presId="urn:microsoft.com/office/officeart/2005/8/layout/lProcess3"/>
    <dgm:cxn modelId="{427AB598-9CDA-4C05-967D-292B3DE8174B}" type="presParOf" srcId="{CE19A1C8-FE86-43AE-B9BC-760676DF702D}" destId="{25ADCEB5-444A-4C25-A2D9-C5B15DFAE14A}" srcOrd="4" destOrd="0" presId="urn:microsoft.com/office/officeart/2005/8/layout/lProcess3"/>
    <dgm:cxn modelId="{EE849E76-9FD6-4002-810A-E2846713ACCC}" type="presParOf" srcId="{50299704-9E1D-0940-ACE5-B197CE4B98B4}" destId="{96AB3164-AC89-4457-8592-65978EF2E4A3}" srcOrd="1" destOrd="0" presId="urn:microsoft.com/office/officeart/2005/8/layout/lProcess3"/>
    <dgm:cxn modelId="{1AEBAACA-9C51-496C-9A63-08E99BF7016A}" type="presParOf" srcId="{50299704-9E1D-0940-ACE5-B197CE4B98B4}" destId="{47164EA4-72C4-40B4-AABC-802AAF8CDDE0}" srcOrd="2" destOrd="0" presId="urn:microsoft.com/office/officeart/2005/8/layout/lProcess3"/>
    <dgm:cxn modelId="{69CFCFDB-EC6C-4AC4-B7AB-AF3F0AF95A9B}" type="presParOf" srcId="{47164EA4-72C4-40B4-AABC-802AAF8CDDE0}" destId="{396C972B-7491-452F-80BD-F4D857B887DE}" srcOrd="0" destOrd="0" presId="urn:microsoft.com/office/officeart/2005/8/layout/lProcess3"/>
    <dgm:cxn modelId="{1286644A-B7D0-40AC-9236-E39C63A97383}" type="presParOf" srcId="{47164EA4-72C4-40B4-AABC-802AAF8CDDE0}" destId="{FA457020-C176-4BC8-869B-A72264084192}" srcOrd="1" destOrd="0" presId="urn:microsoft.com/office/officeart/2005/8/layout/lProcess3"/>
    <dgm:cxn modelId="{86A35B9A-E695-45A4-BC0C-61EE6F00D8E2}" type="presParOf" srcId="{47164EA4-72C4-40B4-AABC-802AAF8CDDE0}" destId="{51BBB3AA-E268-4F41-8549-2D44415138E2}" srcOrd="2" destOrd="0" presId="urn:microsoft.com/office/officeart/2005/8/layout/lProcess3"/>
    <dgm:cxn modelId="{F1CD2E79-F868-420E-A38D-032F0F289739}" type="presParOf" srcId="{47164EA4-72C4-40B4-AABC-802AAF8CDDE0}" destId="{AE39E56D-A18C-497D-80D8-CD238AB76DA5}" srcOrd="3" destOrd="0" presId="urn:microsoft.com/office/officeart/2005/8/layout/lProcess3"/>
    <dgm:cxn modelId="{4D01BC83-0788-451A-8F1F-3E8523A41878}" type="presParOf" srcId="{47164EA4-72C4-40B4-AABC-802AAF8CDDE0}" destId="{15395284-2D7A-457D-A69B-D375561CCD57}" srcOrd="4" destOrd="0" presId="urn:microsoft.com/office/officeart/2005/8/layout/lProcess3"/>
    <dgm:cxn modelId="{DC7EB4C1-876A-4BE4-A12F-2A3D7A1F2C0F}" type="presParOf" srcId="{50299704-9E1D-0940-ACE5-B197CE4B98B4}" destId="{451F7609-EF44-4AF7-B1D5-515323B6DAA4}" srcOrd="3" destOrd="0" presId="urn:microsoft.com/office/officeart/2005/8/layout/lProcess3"/>
    <dgm:cxn modelId="{6F3688EE-679D-4A46-B9A4-04FBBD020E40}" type="presParOf" srcId="{50299704-9E1D-0940-ACE5-B197CE4B98B4}" destId="{AC4A06BD-3ECC-4076-A506-1DE79603F218}" srcOrd="4" destOrd="0" presId="urn:microsoft.com/office/officeart/2005/8/layout/lProcess3"/>
    <dgm:cxn modelId="{4EA0FFA5-C490-4ABE-AAF8-79CB393C5103}" type="presParOf" srcId="{AC4A06BD-3ECC-4076-A506-1DE79603F218}" destId="{89243B96-A914-49E2-982A-D36F3D8F369E}" srcOrd="0" destOrd="0" presId="urn:microsoft.com/office/officeart/2005/8/layout/lProcess3"/>
    <dgm:cxn modelId="{F603FA7C-BD07-422D-888D-BC071E826F2C}" type="presParOf" srcId="{AC4A06BD-3ECC-4076-A506-1DE79603F218}" destId="{E53C1B0F-9FDC-4927-8184-AB8D9D6B4733}" srcOrd="1" destOrd="0" presId="urn:microsoft.com/office/officeart/2005/8/layout/lProcess3"/>
    <dgm:cxn modelId="{4F67F195-A5D1-44CE-8D6C-727FA3E5BB7B}" type="presParOf" srcId="{AC4A06BD-3ECC-4076-A506-1DE79603F218}" destId="{696AAF10-841C-41D8-B49D-58BF54DE1971}" srcOrd="2" destOrd="0" presId="urn:microsoft.com/office/officeart/2005/8/layout/lProcess3"/>
    <dgm:cxn modelId="{D0C2D3FA-2E59-41BE-B027-FBD096346D92}" type="presParOf" srcId="{AC4A06BD-3ECC-4076-A506-1DE79603F218}" destId="{3875C478-5B94-4393-B22B-FC44BCE1ED8A}" srcOrd="3" destOrd="0" presId="urn:microsoft.com/office/officeart/2005/8/layout/lProcess3"/>
    <dgm:cxn modelId="{D09B8FA2-E171-4B0B-BDDD-55DA5FF23590}" type="presParOf" srcId="{AC4A06BD-3ECC-4076-A506-1DE79603F218}" destId="{B867D13E-0234-B340-A5B7-9D68F4FF1155}" srcOrd="4" destOrd="0" presId="urn:microsoft.com/office/officeart/2005/8/layout/lProcess3"/>
    <dgm:cxn modelId="{7EBE681A-860B-41EA-9125-C000EB857BD9}" type="presParOf" srcId="{50299704-9E1D-0940-ACE5-B197CE4B98B4}" destId="{329075F0-3609-40AF-8A89-B00AB773EBDF}" srcOrd="5" destOrd="0" presId="urn:microsoft.com/office/officeart/2005/8/layout/lProcess3"/>
    <dgm:cxn modelId="{10F8933B-147F-431B-ADC8-B9C9921800E5}" type="presParOf" srcId="{50299704-9E1D-0940-ACE5-B197CE4B98B4}" destId="{C8F3F009-D05E-40C4-96B5-2676619AD788}" srcOrd="6" destOrd="0" presId="urn:microsoft.com/office/officeart/2005/8/layout/lProcess3"/>
    <dgm:cxn modelId="{A75AC06A-0AA8-40D6-9575-C2234BA4094B}" type="presParOf" srcId="{C8F3F009-D05E-40C4-96B5-2676619AD788}" destId="{62428328-CFB0-4904-BF97-131A67209FE9}" srcOrd="0" destOrd="0" presId="urn:microsoft.com/office/officeart/2005/8/layout/lProcess3"/>
    <dgm:cxn modelId="{22285F74-CD77-4363-9411-996482AEC5CE}" type="presParOf" srcId="{C8F3F009-D05E-40C4-96B5-2676619AD788}" destId="{2C3B0C33-739D-4B81-9DA8-FDA363F80F15}" srcOrd="1" destOrd="0" presId="urn:microsoft.com/office/officeart/2005/8/layout/lProcess3"/>
    <dgm:cxn modelId="{4D8B4243-D714-4AC1-B689-974024C7BBD4}" type="presParOf" srcId="{C8F3F009-D05E-40C4-96B5-2676619AD788}" destId="{6F5E13F0-3DA2-44BA-8B8B-70BDE921FCDC}" srcOrd="2" destOrd="0" presId="urn:microsoft.com/office/officeart/2005/8/layout/lProcess3"/>
    <dgm:cxn modelId="{61DD0E09-8AD3-4A8E-923A-5C1FB38AA1FD}" type="presParOf" srcId="{C8F3F009-D05E-40C4-96B5-2676619AD788}" destId="{7D288C36-162F-4A0D-91D5-BEA7A548F9E1}" srcOrd="3" destOrd="0" presId="urn:microsoft.com/office/officeart/2005/8/layout/lProcess3"/>
    <dgm:cxn modelId="{E8581ED7-948F-4AB2-B84E-A247F55FBF54}" type="presParOf" srcId="{C8F3F009-D05E-40C4-96B5-2676619AD788}" destId="{9BA0A504-4381-4DB7-96C8-76A63844473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1EB74-1B98-4E4A-BB07-14EAD67C3AEB}">
      <dsp:nvSpPr>
        <dsp:cNvPr id="0" name=""/>
        <dsp:cNvSpPr/>
      </dsp:nvSpPr>
      <dsp:spPr>
        <a:xfrm rot="5400000">
          <a:off x="-203339" y="206927"/>
          <a:ext cx="1355593" cy="9489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600" b="1" kern="1200" dirty="0">
              <a:solidFill>
                <a:srgbClr val="CF9F39"/>
              </a:solidFill>
              <a:latin typeface="+mn-lt"/>
            </a:rPr>
            <a:t>Strategy 1 </a:t>
          </a:r>
          <a:r>
            <a:rPr lang="en-AU" altLang="en-US" sz="600" b="0" kern="1200" dirty="0">
              <a:solidFill>
                <a:srgbClr val="CF9F39"/>
              </a:solidFill>
              <a:latin typeface="+mn-lt"/>
            </a:rPr>
            <a:t> </a:t>
          </a:r>
          <a:r>
            <a:rPr lang="en-AU" altLang="en-US" sz="600" kern="1200" dirty="0">
              <a:solidFill>
                <a:srgbClr val="CF9F39"/>
              </a:solidFill>
              <a:latin typeface="+mn-lt"/>
            </a:rPr>
            <a:t>-</a:t>
          </a:r>
          <a:r>
            <a:rPr lang="en-AU" altLang="en-US" sz="600" kern="1200" dirty="0">
              <a:latin typeface="+mn-lt"/>
            </a:rPr>
            <a:t> Focus activities on</a:t>
          </a:r>
          <a:r>
            <a:rPr lang="en-AU" sz="600" b="1" kern="1200" dirty="0"/>
            <a:t> Membership Attraction</a:t>
          </a:r>
          <a:r>
            <a:rPr lang="en-AU" sz="600" b="1" kern="1200" dirty="0">
              <a:latin typeface="Calibri"/>
            </a:rPr>
            <a:t>,</a:t>
          </a:r>
          <a:r>
            <a:rPr lang="en-AU" sz="600" b="1" kern="1200" dirty="0"/>
            <a:t> </a:t>
          </a:r>
          <a:r>
            <a:rPr lang="en-AU" sz="600" b="1" kern="1200" dirty="0">
              <a:latin typeface="Calibri"/>
            </a:rPr>
            <a:t>the value proposition </a:t>
          </a:r>
          <a:r>
            <a:rPr lang="en-AU" sz="600" b="1" kern="1200" dirty="0"/>
            <a:t>and </a:t>
          </a:r>
          <a:r>
            <a:rPr lang="en-AU" sz="600" b="1" kern="1200" dirty="0">
              <a:latin typeface="Calibri"/>
            </a:rPr>
            <a:t>membership Retention</a:t>
          </a:r>
          <a:endParaRPr lang="en-US" sz="600" b="0" kern="1200" dirty="0">
            <a:latin typeface="Calibri"/>
            <a:ea typeface="Batang" charset="-127"/>
            <a:cs typeface="Calibri"/>
          </a:endParaRPr>
        </a:p>
      </dsp:txBody>
      <dsp:txXfrm rot="-5400000">
        <a:off x="1" y="478046"/>
        <a:ext cx="948915" cy="406678"/>
      </dsp:txXfrm>
    </dsp:sp>
    <dsp:sp modelId="{BF2F5FE4-C74F-407A-8F03-E206EC992B57}">
      <dsp:nvSpPr>
        <dsp:cNvPr id="0" name=""/>
        <dsp:cNvSpPr/>
      </dsp:nvSpPr>
      <dsp:spPr>
        <a:xfrm rot="5400000">
          <a:off x="3997218" y="-3044714"/>
          <a:ext cx="881136" cy="6977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821D0-4761-44E1-9678-4006603884AE}">
      <dsp:nvSpPr>
        <dsp:cNvPr id="0" name=""/>
        <dsp:cNvSpPr/>
      </dsp:nvSpPr>
      <dsp:spPr>
        <a:xfrm rot="5400000">
          <a:off x="-203339" y="1417092"/>
          <a:ext cx="1355593" cy="9489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600" b="1" kern="1200" dirty="0">
              <a:solidFill>
                <a:srgbClr val="CF9F39"/>
              </a:solidFill>
              <a:latin typeface="+mn-lt"/>
            </a:rPr>
            <a:t>Strategy 2</a:t>
          </a:r>
          <a:r>
            <a:rPr lang="en-AU" altLang="en-US" sz="600" kern="1200" dirty="0">
              <a:solidFill>
                <a:srgbClr val="CF9F39"/>
              </a:solidFill>
              <a:latin typeface="+mn-lt"/>
            </a:rPr>
            <a:t>  -</a:t>
          </a:r>
          <a:r>
            <a:rPr lang="en-AU" altLang="en-US" sz="600" b="0" kern="1200" dirty="0">
              <a:latin typeface="+mn-lt"/>
              <a:ea typeface="+mn-lt"/>
              <a:cs typeface="+mn-lt"/>
            </a:rPr>
            <a:t> </a:t>
          </a:r>
          <a:r>
            <a:rPr lang="en-AU" sz="600" b="1" kern="1200" dirty="0">
              <a:latin typeface="Calibri"/>
            </a:rPr>
            <a:t>Establish the Education</a:t>
          </a:r>
          <a:r>
            <a:rPr lang="en-AU" sz="600" b="1" kern="1200" dirty="0"/>
            <a:t> </a:t>
          </a:r>
          <a:r>
            <a:rPr lang="en-AU" sz="600" b="1" kern="1200" dirty="0">
              <a:latin typeface="Calibri"/>
            </a:rPr>
            <a:t>Directory as the</a:t>
          </a:r>
          <a:r>
            <a:rPr lang="en-AU" sz="600" b="1" kern="1200" dirty="0"/>
            <a:t> Cornerstone of CILT Australia</a:t>
          </a:r>
          <a:endParaRPr lang="en-AU" altLang="en-US" sz="600" b="1" kern="1200" dirty="0">
            <a:latin typeface="Batang"/>
            <a:ea typeface="Batang"/>
            <a:cs typeface="+mn-lt"/>
          </a:endParaRPr>
        </a:p>
      </dsp:txBody>
      <dsp:txXfrm rot="-5400000">
        <a:off x="1" y="1688211"/>
        <a:ext cx="948915" cy="406678"/>
      </dsp:txXfrm>
    </dsp:sp>
    <dsp:sp modelId="{5C0913FD-09F8-46B8-AD38-35D44C92B6C0}">
      <dsp:nvSpPr>
        <dsp:cNvPr id="0" name=""/>
        <dsp:cNvSpPr/>
      </dsp:nvSpPr>
      <dsp:spPr>
        <a:xfrm rot="5400000">
          <a:off x="3997218" y="-1834549"/>
          <a:ext cx="881136" cy="6977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6FBAF-0442-46C0-AE4B-F09FB05AB798}">
      <dsp:nvSpPr>
        <dsp:cNvPr id="0" name=""/>
        <dsp:cNvSpPr/>
      </dsp:nvSpPr>
      <dsp:spPr>
        <a:xfrm rot="5400000">
          <a:off x="-203339" y="2627258"/>
          <a:ext cx="1355593" cy="9489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600" b="1" kern="1200" dirty="0">
              <a:solidFill>
                <a:srgbClr val="CF9F39"/>
              </a:solidFill>
              <a:latin typeface="+mn-lt"/>
              <a:ea typeface="Batang"/>
            </a:rPr>
            <a:t>Strategy 3 – Engage with other </a:t>
          </a:r>
          <a:r>
            <a:rPr lang="en-AU" altLang="en-US" sz="600" b="1" kern="1200" dirty="0">
              <a:latin typeface="+mn-lt"/>
              <a:ea typeface="Batang"/>
            </a:rPr>
            <a:t>Corporate Partners and</a:t>
          </a:r>
          <a:r>
            <a:rPr lang="en-AU" altLang="en-US" sz="600" b="1" kern="1200" dirty="0">
              <a:latin typeface="+mn-lt"/>
              <a:ea typeface="Batang"/>
              <a:cs typeface="+mn-lt"/>
            </a:rPr>
            <a:t> Sponsors when planning activities</a:t>
          </a:r>
          <a:endParaRPr lang="en-US" sz="600" kern="1200" dirty="0"/>
        </a:p>
      </dsp:txBody>
      <dsp:txXfrm rot="-5400000">
        <a:off x="1" y="2898377"/>
        <a:ext cx="948915" cy="406678"/>
      </dsp:txXfrm>
    </dsp:sp>
    <dsp:sp modelId="{28D6825B-FB3A-469A-A189-06900C19E587}">
      <dsp:nvSpPr>
        <dsp:cNvPr id="0" name=""/>
        <dsp:cNvSpPr/>
      </dsp:nvSpPr>
      <dsp:spPr>
        <a:xfrm rot="5400000">
          <a:off x="3997218" y="-624383"/>
          <a:ext cx="881136" cy="6977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EB8AF-11CE-4790-8DDF-DAB3F043C0EA}">
      <dsp:nvSpPr>
        <dsp:cNvPr id="0" name=""/>
        <dsp:cNvSpPr/>
      </dsp:nvSpPr>
      <dsp:spPr>
        <a:xfrm rot="5400000">
          <a:off x="-203339" y="3837423"/>
          <a:ext cx="1355593" cy="9489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b="1" kern="1200" dirty="0">
              <a:solidFill>
                <a:srgbClr val="FFC000"/>
              </a:solidFill>
            </a:rPr>
            <a:t>Strategy</a:t>
          </a:r>
          <a:r>
            <a:rPr lang="en-AU" sz="600" b="1" kern="1200" dirty="0">
              <a:solidFill>
                <a:srgbClr val="FFC000"/>
              </a:solidFill>
              <a:latin typeface="Calibri"/>
            </a:rPr>
            <a:t> 4</a:t>
          </a:r>
          <a:r>
            <a:rPr lang="en-AU" sz="600" b="1" kern="1200" dirty="0">
              <a:solidFill>
                <a:srgbClr val="FFC000"/>
              </a:solidFill>
            </a:rPr>
            <a:t> </a:t>
          </a:r>
          <a:r>
            <a:rPr lang="en-AU" sz="600" b="1" kern="1200" dirty="0">
              <a:latin typeface="Calibri"/>
            </a:rPr>
            <a:t> </a:t>
          </a:r>
          <a:r>
            <a:rPr lang="en-AU" sz="600" b="1" kern="1200" dirty="0"/>
            <a:t>– Financial – Identify alternative revenue streams to Membership</a:t>
          </a:r>
          <a:r>
            <a:rPr lang="en-AU" sz="600" b="1" kern="1200" dirty="0">
              <a:latin typeface="Calibri"/>
              <a:ea typeface="Batang"/>
              <a:cs typeface="Calibri"/>
            </a:rPr>
            <a:t> for CILT Australia</a:t>
          </a:r>
          <a:endParaRPr lang="en-AU" altLang="en-US" sz="600" b="1" kern="1200" dirty="0">
            <a:latin typeface="+mn-lt"/>
            <a:ea typeface="Batang"/>
            <a:cs typeface="+mn-lt"/>
          </a:endParaRPr>
        </a:p>
      </dsp:txBody>
      <dsp:txXfrm rot="-5400000">
        <a:off x="1" y="4108542"/>
        <a:ext cx="948915" cy="406678"/>
      </dsp:txXfrm>
    </dsp:sp>
    <dsp:sp modelId="{6DF7F8E0-033C-4F03-ABA2-C304B95A6A6A}">
      <dsp:nvSpPr>
        <dsp:cNvPr id="0" name=""/>
        <dsp:cNvSpPr/>
      </dsp:nvSpPr>
      <dsp:spPr>
        <a:xfrm rot="5400000">
          <a:off x="3997218" y="585781"/>
          <a:ext cx="881136" cy="6977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7A477-BC4E-C844-AFC7-CF54E44248A9}">
      <dsp:nvSpPr>
        <dsp:cNvPr id="0" name=""/>
        <dsp:cNvSpPr/>
      </dsp:nvSpPr>
      <dsp:spPr>
        <a:xfrm>
          <a:off x="2853" y="1272284"/>
          <a:ext cx="2158124" cy="7984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/>
            <a:t>1.1 Build and sustainable valued Memberships for CILT Australia and Philippines.</a:t>
          </a:r>
          <a:r>
            <a:rPr lang="en-AU" sz="1100" b="1" kern="1200" dirty="0">
              <a:latin typeface="Calibri"/>
            </a:rPr>
            <a:t> </a:t>
          </a:r>
          <a:endParaRPr lang="en-US" sz="1100" b="0" kern="1200" dirty="0">
            <a:cs typeface="Calibri"/>
          </a:endParaRPr>
        </a:p>
      </dsp:txBody>
      <dsp:txXfrm>
        <a:off x="402074" y="1272284"/>
        <a:ext cx="1359683" cy="798441"/>
      </dsp:txXfrm>
    </dsp:sp>
    <dsp:sp modelId="{A28DA40F-A707-4443-A169-89466956289D}">
      <dsp:nvSpPr>
        <dsp:cNvPr id="0" name=""/>
        <dsp:cNvSpPr/>
      </dsp:nvSpPr>
      <dsp:spPr>
        <a:xfrm>
          <a:off x="1906747" y="1265965"/>
          <a:ext cx="1807464" cy="8110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 dirty="0"/>
            <a:t>1.1.1 </a:t>
          </a:r>
          <a:r>
            <a:rPr lang="en-AU" sz="700" b="0" kern="1200" dirty="0"/>
            <a:t>Survey Past </a:t>
          </a:r>
          <a:r>
            <a:rPr lang="en-AU" sz="700" kern="1200" dirty="0"/>
            <a:t>and Present Members</a:t>
          </a:r>
          <a:r>
            <a:rPr lang="en-AU" sz="700" kern="1200" dirty="0">
              <a:latin typeface="Calibri"/>
            </a:rPr>
            <a:t> </a:t>
          </a:r>
          <a:r>
            <a:rPr lang="en-AU" sz="700" kern="1200" dirty="0"/>
            <a:t> in regards to the</a:t>
          </a:r>
          <a:r>
            <a:rPr lang="en-AU" sz="700" kern="1200" dirty="0">
              <a:latin typeface="Calibri"/>
            </a:rPr>
            <a:t> gaps in</a:t>
          </a:r>
          <a:r>
            <a:rPr lang="en-AU" sz="700" kern="1200" dirty="0"/>
            <a:t> CILTA’s services.</a:t>
          </a:r>
          <a:r>
            <a:rPr lang="en-AU" sz="700" kern="1200" dirty="0">
              <a:latin typeface="Calibri"/>
            </a:rPr>
            <a:t> </a:t>
          </a:r>
          <a:endParaRPr lang="en-US" sz="700" kern="1200" dirty="0">
            <a:latin typeface="Calibri"/>
            <a:ea typeface="ＭＳ Ｐゴシック"/>
            <a:cs typeface="Calibri"/>
          </a:endParaRPr>
        </a:p>
      </dsp:txBody>
      <dsp:txXfrm>
        <a:off x="2312287" y="1265965"/>
        <a:ext cx="996384" cy="811080"/>
      </dsp:txXfrm>
    </dsp:sp>
    <dsp:sp modelId="{F7C1D303-DE0D-B34A-A6A4-A6B7F54C7BDF}">
      <dsp:nvSpPr>
        <dsp:cNvPr id="0" name=""/>
        <dsp:cNvSpPr/>
      </dsp:nvSpPr>
      <dsp:spPr>
        <a:xfrm>
          <a:off x="3452296" y="1264862"/>
          <a:ext cx="1558718" cy="7820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 dirty="0"/>
            <a:t>1.1.2 </a:t>
          </a:r>
          <a:r>
            <a:rPr lang="en-AU" sz="700" kern="1200" dirty="0"/>
            <a:t>Consult with business clients on their future needs in regards to the services offered by CILTA</a:t>
          </a:r>
          <a:r>
            <a:rPr lang="en-AU" sz="700" kern="1200" dirty="0">
              <a:latin typeface="Calibri"/>
            </a:rPr>
            <a:t> with a view to growing our Corporate Membership</a:t>
          </a:r>
          <a:r>
            <a:rPr lang="en-AU" sz="700" kern="1200" dirty="0"/>
            <a:t>.</a:t>
          </a:r>
          <a:r>
            <a:rPr lang="en-AU" sz="700" kern="1200" dirty="0">
              <a:latin typeface="Calibri"/>
            </a:rPr>
            <a:t> </a:t>
          </a:r>
          <a:endParaRPr lang="en-US" sz="700" kern="1200" dirty="0">
            <a:latin typeface="Calibri"/>
          </a:endParaRPr>
        </a:p>
      </dsp:txBody>
      <dsp:txXfrm>
        <a:off x="3843343" y="1264862"/>
        <a:ext cx="776624" cy="782094"/>
      </dsp:txXfrm>
    </dsp:sp>
    <dsp:sp modelId="{CEA04E3B-BCB8-EB4C-A8C3-E1BF4417B528}">
      <dsp:nvSpPr>
        <dsp:cNvPr id="0" name=""/>
        <dsp:cNvSpPr/>
      </dsp:nvSpPr>
      <dsp:spPr>
        <a:xfrm>
          <a:off x="4789670" y="1292657"/>
          <a:ext cx="1578192" cy="75770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ko-KR" sz="700" kern="1200" dirty="0">
              <a:ea typeface="굴림"/>
            </a:rPr>
            <a:t>1.1.3 Be clear in communicating the value proposition that answers</a:t>
          </a:r>
          <a:r>
            <a:rPr lang="en-AU" altLang="ko-KR" sz="700" kern="1200" dirty="0">
              <a:latin typeface="Calibri"/>
              <a:ea typeface="굴림"/>
            </a:rPr>
            <a:t> the question</a:t>
          </a:r>
          <a:r>
            <a:rPr lang="en-AU" altLang="ko-KR" sz="700" kern="1200" dirty="0">
              <a:ea typeface="굴림"/>
            </a:rPr>
            <a:t> - why Join?</a:t>
          </a:r>
          <a:endParaRPr lang="en-US" sz="700" kern="1200" dirty="0">
            <a:ea typeface="굴림"/>
          </a:endParaRPr>
        </a:p>
      </dsp:txBody>
      <dsp:txXfrm>
        <a:off x="5168524" y="1292657"/>
        <a:ext cx="820485" cy="757707"/>
      </dsp:txXfrm>
    </dsp:sp>
    <dsp:sp modelId="{529E6616-21D5-AA4C-B807-434863779690}">
      <dsp:nvSpPr>
        <dsp:cNvPr id="0" name=""/>
        <dsp:cNvSpPr/>
      </dsp:nvSpPr>
      <dsp:spPr>
        <a:xfrm>
          <a:off x="6137146" y="1307065"/>
          <a:ext cx="1540107" cy="7288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600" b="1" kern="1200" dirty="0"/>
            <a:t>1.1.4</a:t>
          </a:r>
          <a:r>
            <a:rPr lang="en-AU" altLang="en-US" sz="600" b="1" kern="1200" dirty="0">
              <a:latin typeface="Calibri"/>
            </a:rPr>
            <a:t> </a:t>
          </a:r>
          <a:r>
            <a:rPr lang="en-AU" altLang="ko-KR" sz="600" b="1" kern="1200" dirty="0">
              <a:ea typeface="굴림"/>
            </a:rPr>
            <a:t> Promote the tangible benefits of the Membership i.e. Member Benefit program</a:t>
          </a:r>
          <a:r>
            <a:rPr lang="en-AU" altLang="ko-KR" sz="600" b="1" kern="1200" dirty="0">
              <a:latin typeface="Calibri"/>
              <a:ea typeface="굴림"/>
            </a:rPr>
            <a:t> in Australia and Philippines</a:t>
          </a:r>
          <a:endParaRPr lang="en-US" sz="600" b="1" kern="1200" dirty="0"/>
        </a:p>
      </dsp:txBody>
      <dsp:txXfrm>
        <a:off x="6501586" y="1307065"/>
        <a:ext cx="811227" cy="728880"/>
      </dsp:txXfrm>
    </dsp:sp>
    <dsp:sp modelId="{F41F8DD7-69C8-664A-B4DA-E447AE2938F3}">
      <dsp:nvSpPr>
        <dsp:cNvPr id="0" name=""/>
        <dsp:cNvSpPr/>
      </dsp:nvSpPr>
      <dsp:spPr>
        <a:xfrm>
          <a:off x="2853" y="2172462"/>
          <a:ext cx="1703872" cy="681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ea typeface="ＭＳ Ｐゴシック"/>
              <a:cs typeface="Arial"/>
            </a:rPr>
            <a:t>1.2 Provide regular Industry updates</a:t>
          </a:r>
          <a:endParaRPr lang="en-US" sz="1100" kern="1200" dirty="0">
            <a:ea typeface="ＭＳ Ｐゴシック"/>
            <a:cs typeface="Arial"/>
          </a:endParaRPr>
        </a:p>
      </dsp:txBody>
      <dsp:txXfrm>
        <a:off x="343627" y="2172462"/>
        <a:ext cx="1022324" cy="681548"/>
      </dsp:txXfrm>
    </dsp:sp>
    <dsp:sp modelId="{6000F2E2-6CD3-CE48-87EF-5FF6005C005D}">
      <dsp:nvSpPr>
        <dsp:cNvPr id="0" name=""/>
        <dsp:cNvSpPr/>
      </dsp:nvSpPr>
      <dsp:spPr>
        <a:xfrm>
          <a:off x="1408857" y="2230393"/>
          <a:ext cx="1414214" cy="565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" b="1" kern="1200" dirty="0">
              <a:latin typeface="Calibri"/>
            </a:rPr>
            <a:t>1.2.1</a:t>
          </a:r>
          <a:r>
            <a:rPr lang="en-AU" sz="500" b="1" kern="1200" dirty="0"/>
            <a:t>  Provide transparency to shareholders by continually providing </a:t>
          </a:r>
          <a:r>
            <a:rPr lang="en-AU" sz="500" b="1" kern="1200" dirty="0">
              <a:latin typeface="Calibri"/>
            </a:rPr>
            <a:t>up to date meaningful</a:t>
          </a:r>
          <a:r>
            <a:rPr lang="en-AU" sz="500" b="1" kern="1200" dirty="0"/>
            <a:t> reliable information, at National Board meetings.</a:t>
          </a:r>
          <a:endParaRPr lang="en-US" sz="500" b="1" kern="1200" dirty="0"/>
        </a:p>
      </dsp:txBody>
      <dsp:txXfrm>
        <a:off x="1691700" y="2230393"/>
        <a:ext cx="848529" cy="565685"/>
      </dsp:txXfrm>
    </dsp:sp>
    <dsp:sp modelId="{15395284-2D7A-457D-A69B-D375561CCD57}">
      <dsp:nvSpPr>
        <dsp:cNvPr id="0" name=""/>
        <dsp:cNvSpPr/>
      </dsp:nvSpPr>
      <dsp:spPr>
        <a:xfrm>
          <a:off x="2701446" y="2230393"/>
          <a:ext cx="1414214" cy="565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500" b="1" kern="1200" dirty="0">
              <a:latin typeface="Calibri"/>
            </a:rPr>
            <a:t>1.2.2</a:t>
          </a:r>
          <a:r>
            <a:rPr lang="en-AU" sz="500" b="1" kern="1200" dirty="0"/>
            <a:t> Provide a consistent  </a:t>
          </a:r>
          <a:r>
            <a:rPr lang="en-AU" sz="500" b="1" kern="1200" dirty="0">
              <a:latin typeface="Calibri"/>
            </a:rPr>
            <a:t>regular approach</a:t>
          </a:r>
          <a:r>
            <a:rPr lang="en-AU" sz="500" b="1" kern="1200" dirty="0"/>
            <a:t> to the management of CILTA’s </a:t>
          </a:r>
          <a:r>
            <a:rPr lang="en-AU" sz="500" b="1" kern="1200" dirty="0">
              <a:latin typeface="Calibri"/>
            </a:rPr>
            <a:t>Industry</a:t>
          </a:r>
          <a:r>
            <a:rPr lang="en-AU" sz="500" b="1" kern="1200" dirty="0"/>
            <a:t> </a:t>
          </a:r>
          <a:r>
            <a:rPr lang="en-AU" sz="500" b="1" kern="1200" dirty="0">
              <a:latin typeface="Calibri"/>
            </a:rPr>
            <a:t>Update</a:t>
          </a:r>
          <a:r>
            <a:rPr lang="en-AU" sz="500" b="1" kern="1200" dirty="0"/>
            <a:t> </a:t>
          </a:r>
          <a:r>
            <a:rPr lang="en-AU" sz="500" b="1" kern="1200" dirty="0">
              <a:latin typeface="Calibri"/>
            </a:rPr>
            <a:t>weekly and</a:t>
          </a:r>
          <a:r>
            <a:rPr lang="en-AU" sz="500" b="1" kern="1200" dirty="0"/>
            <a:t> 1/4ly Chairman’s newsletter.</a:t>
          </a:r>
          <a:endParaRPr lang="en-AU" altLang="ko-KR" sz="500" b="1" kern="1200" dirty="0">
            <a:ea typeface="굴림"/>
          </a:endParaRPr>
        </a:p>
      </dsp:txBody>
      <dsp:txXfrm>
        <a:off x="2984289" y="2230393"/>
        <a:ext cx="848529" cy="565685"/>
      </dsp:txXfrm>
    </dsp:sp>
    <dsp:sp modelId="{A3EFB43D-C493-2A46-B6CC-946EDDC7DC7F}">
      <dsp:nvSpPr>
        <dsp:cNvPr id="0" name=""/>
        <dsp:cNvSpPr/>
      </dsp:nvSpPr>
      <dsp:spPr>
        <a:xfrm>
          <a:off x="2853" y="2949427"/>
          <a:ext cx="1703872" cy="681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ea typeface="ＭＳ Ｐゴシック"/>
              <a:cs typeface="Arial"/>
            </a:rPr>
            <a:t>1.3 Conduct industry events in all States</a:t>
          </a:r>
          <a:endParaRPr lang="en-US" sz="1100" kern="1200" dirty="0">
            <a:ea typeface="ＭＳ Ｐゴシック"/>
            <a:cs typeface="Arial"/>
          </a:endParaRPr>
        </a:p>
      </dsp:txBody>
      <dsp:txXfrm>
        <a:off x="343627" y="2949427"/>
        <a:ext cx="1022324" cy="681548"/>
      </dsp:txXfrm>
    </dsp:sp>
    <dsp:sp modelId="{5E3E1445-EEE8-C24A-B49B-4304D38217ED}">
      <dsp:nvSpPr>
        <dsp:cNvPr id="0" name=""/>
        <dsp:cNvSpPr/>
      </dsp:nvSpPr>
      <dsp:spPr>
        <a:xfrm>
          <a:off x="1463403" y="3007359"/>
          <a:ext cx="1414214" cy="565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500" b="1" kern="1200" dirty="0"/>
            <a:t>1.3.1	Manage member expectations on industry events whilst providing meaningful professional exchange via networking events</a:t>
          </a:r>
          <a:r>
            <a:rPr lang="en-AU" altLang="en-US" sz="500" b="1" kern="1200" dirty="0">
              <a:latin typeface="Calibri"/>
            </a:rPr>
            <a:t> via survey feedback</a:t>
          </a:r>
          <a:r>
            <a:rPr lang="en-AU" altLang="en-US" sz="500" b="1" kern="1200" dirty="0"/>
            <a:t>.</a:t>
          </a:r>
          <a:endParaRPr lang="en-US" sz="500" b="1" kern="1200" dirty="0"/>
        </a:p>
      </dsp:txBody>
      <dsp:txXfrm>
        <a:off x="1746246" y="3007359"/>
        <a:ext cx="848529" cy="565685"/>
      </dsp:txXfrm>
    </dsp:sp>
    <dsp:sp modelId="{B867D13E-0234-B340-A5B7-9D68F4FF1155}">
      <dsp:nvSpPr>
        <dsp:cNvPr id="0" name=""/>
        <dsp:cNvSpPr/>
      </dsp:nvSpPr>
      <dsp:spPr>
        <a:xfrm>
          <a:off x="2646900" y="3007359"/>
          <a:ext cx="1414214" cy="56568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marL="0" lvl="0" indent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500" b="1" kern="1200" dirty="0"/>
            <a:t>1.3.2</a:t>
          </a:r>
          <a:r>
            <a:rPr lang="en-AU" altLang="en-US" sz="500" b="1" kern="1200" dirty="0">
              <a:latin typeface="Calibri"/>
            </a:rPr>
            <a:t> </a:t>
          </a:r>
          <a:r>
            <a:rPr lang="en-AU" altLang="en-US" sz="500" b="1" kern="1200" dirty="0"/>
            <a:t> CILTA be known as a regular contributor on LinkedIn and Facebook weekly/monthly </a:t>
          </a:r>
          <a:r>
            <a:rPr lang="en-AU" altLang="en-US" sz="500" b="1" kern="1200" dirty="0">
              <a:latin typeface="Calibri"/>
            </a:rPr>
            <a:t>contributions and event advertising</a:t>
          </a:r>
          <a:endParaRPr lang="en-US" sz="500" b="1" kern="1200" dirty="0"/>
        </a:p>
      </dsp:txBody>
      <dsp:txXfrm>
        <a:off x="2929743" y="3007359"/>
        <a:ext cx="848529" cy="565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7A477-BC4E-C844-AFC7-CF54E44248A9}">
      <dsp:nvSpPr>
        <dsp:cNvPr id="0" name=""/>
        <dsp:cNvSpPr/>
      </dsp:nvSpPr>
      <dsp:spPr>
        <a:xfrm>
          <a:off x="4702" y="218907"/>
          <a:ext cx="2412345" cy="9649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1100" b="1" kern="1200" dirty="0"/>
            <a:t>2.1 </a:t>
          </a:r>
          <a:r>
            <a:rPr lang="en-AU" altLang="en-US" sz="1100" b="1" kern="1200" dirty="0">
              <a:ea typeface="Batang" charset="-127"/>
            </a:rPr>
            <a:t>Work on making the Centre of Professional Development  a profit centre not just a cost centre</a:t>
          </a:r>
          <a:endParaRPr lang="en-US" sz="1100" kern="1200" dirty="0"/>
        </a:p>
      </dsp:txBody>
      <dsp:txXfrm>
        <a:off x="487171" y="218907"/>
        <a:ext cx="1447407" cy="964938"/>
      </dsp:txXfrm>
    </dsp:sp>
    <dsp:sp modelId="{A28DA40F-A707-4443-A169-89466956289D}">
      <dsp:nvSpPr>
        <dsp:cNvPr id="0" name=""/>
        <dsp:cNvSpPr/>
      </dsp:nvSpPr>
      <dsp:spPr>
        <a:xfrm>
          <a:off x="2103442" y="300927"/>
          <a:ext cx="2002246" cy="800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>
              <a:ea typeface="ＭＳ Ｐゴシック"/>
              <a:cs typeface="Arial"/>
            </a:rPr>
            <a:t>2.1.1 Benchmark CILTA against other industry players in regards to values, returns and processes</a:t>
          </a:r>
          <a:r>
            <a:rPr lang="en-AU" sz="900" kern="1200" dirty="0">
              <a:latin typeface="Calibri"/>
              <a:ea typeface="ＭＳ Ｐゴシック"/>
              <a:cs typeface="Arial"/>
            </a:rPr>
            <a:t> for education</a:t>
          </a:r>
          <a:r>
            <a:rPr lang="en-AU" sz="900" kern="1200" dirty="0">
              <a:ea typeface="ＭＳ Ｐゴシック"/>
              <a:cs typeface="Arial"/>
            </a:rPr>
            <a:t>.</a:t>
          </a:r>
          <a:endParaRPr lang="en-US" sz="900" kern="1200" dirty="0">
            <a:ea typeface="ＭＳ Ｐゴシック"/>
            <a:cs typeface="Arial"/>
          </a:endParaRPr>
        </a:p>
      </dsp:txBody>
      <dsp:txXfrm>
        <a:off x="2503891" y="300927"/>
        <a:ext cx="1201348" cy="800898"/>
      </dsp:txXfrm>
    </dsp:sp>
    <dsp:sp modelId="{F7C1D303-DE0D-B34A-A6A4-A6B7F54C7BDF}">
      <dsp:nvSpPr>
        <dsp:cNvPr id="0" name=""/>
        <dsp:cNvSpPr/>
      </dsp:nvSpPr>
      <dsp:spPr>
        <a:xfrm>
          <a:off x="3825374" y="300927"/>
          <a:ext cx="2002246" cy="800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>
              <a:ea typeface="ＭＳ Ｐゴシック"/>
              <a:cs typeface="Arial"/>
            </a:rPr>
            <a:t>2.1.2</a:t>
          </a:r>
          <a:r>
            <a:rPr lang="en-AU" sz="900" kern="1200" dirty="0">
              <a:ea typeface="ＭＳ Ｐゴシック"/>
              <a:cs typeface="Arial"/>
            </a:rPr>
            <a:t> Selectively invest to ensure alignment with CILT International and their Key Knowledge Area (KKA) requirements.</a:t>
          </a:r>
          <a:endParaRPr lang="en-US" sz="900" kern="1200" dirty="0">
            <a:ea typeface="ＭＳ Ｐゴシック"/>
            <a:cs typeface="Arial"/>
          </a:endParaRPr>
        </a:p>
      </dsp:txBody>
      <dsp:txXfrm>
        <a:off x="4225823" y="300927"/>
        <a:ext cx="1201348" cy="800898"/>
      </dsp:txXfrm>
    </dsp:sp>
    <dsp:sp modelId="{F41F8DD7-69C8-664A-B4DA-E447AE2938F3}">
      <dsp:nvSpPr>
        <dsp:cNvPr id="0" name=""/>
        <dsp:cNvSpPr/>
      </dsp:nvSpPr>
      <dsp:spPr>
        <a:xfrm>
          <a:off x="4702" y="1318936"/>
          <a:ext cx="2412345" cy="9649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1100" b="1" kern="1200" dirty="0"/>
            <a:t>2.2  Establish </a:t>
          </a:r>
          <a:r>
            <a:rPr lang="en-AU" altLang="en-US" sz="1100" b="1" kern="1200" dirty="0">
              <a:ea typeface="Batang" charset="-127"/>
            </a:rPr>
            <a:t>an office front facility, resourced to meet the demands of CILT-A</a:t>
          </a:r>
          <a:endParaRPr lang="en-US" sz="1100" kern="1200" dirty="0"/>
        </a:p>
      </dsp:txBody>
      <dsp:txXfrm>
        <a:off x="487171" y="1318936"/>
        <a:ext cx="1447407" cy="964938"/>
      </dsp:txXfrm>
    </dsp:sp>
    <dsp:sp modelId="{5FB1D12F-53F0-E745-BD91-60664E842384}">
      <dsp:nvSpPr>
        <dsp:cNvPr id="0" name=""/>
        <dsp:cNvSpPr/>
      </dsp:nvSpPr>
      <dsp:spPr>
        <a:xfrm>
          <a:off x="2022793" y="1428067"/>
          <a:ext cx="2002246" cy="800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ko-KR" sz="900" b="1" kern="1200" dirty="0">
              <a:ea typeface="굴림"/>
              <a:cs typeface="Arial"/>
            </a:rPr>
            <a:t>2.2.1</a:t>
          </a:r>
          <a:r>
            <a:rPr lang="en-AU" altLang="ko-KR" sz="900" kern="1200" dirty="0">
              <a:ea typeface="굴림"/>
              <a:cs typeface="Arial"/>
            </a:rPr>
            <a:t> Investigate alternate strategies to raise capital for CILTA</a:t>
          </a:r>
          <a:r>
            <a:rPr lang="en-AU" altLang="ko-KR" sz="900" kern="1200" dirty="0">
              <a:latin typeface="Calibri"/>
              <a:ea typeface="굴림"/>
              <a:cs typeface="Arial"/>
            </a:rPr>
            <a:t> for Education</a:t>
          </a:r>
          <a:endParaRPr lang="en-US" sz="900" kern="1200" dirty="0"/>
        </a:p>
      </dsp:txBody>
      <dsp:txXfrm>
        <a:off x="2423242" y="1428067"/>
        <a:ext cx="1201348" cy="800898"/>
      </dsp:txXfrm>
    </dsp:sp>
    <dsp:sp modelId="{6000F2E2-6CD3-CE48-87EF-5FF6005C005D}">
      <dsp:nvSpPr>
        <dsp:cNvPr id="0" name=""/>
        <dsp:cNvSpPr/>
      </dsp:nvSpPr>
      <dsp:spPr>
        <a:xfrm>
          <a:off x="3825374" y="1400956"/>
          <a:ext cx="2002246" cy="800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ko-KR" sz="900" b="1" kern="1200" dirty="0">
              <a:ea typeface="굴림" charset="0"/>
              <a:cs typeface="Arial" charset="0"/>
            </a:rPr>
            <a:t>2.2.2</a:t>
          </a:r>
          <a:r>
            <a:rPr lang="en-AU" altLang="ko-KR" sz="900" kern="1200" dirty="0">
              <a:ea typeface="굴림" charset="0"/>
              <a:cs typeface="Arial" charset="0"/>
            </a:rPr>
            <a:t> Identify</a:t>
          </a:r>
          <a:r>
            <a:rPr lang="en-AU" altLang="ko-KR" sz="900" kern="1200" baseline="0" dirty="0">
              <a:ea typeface="굴림" charset="0"/>
              <a:cs typeface="Arial" charset="0"/>
            </a:rPr>
            <a:t> business models of sustainability that will generate enough capital to invest in a shop front.</a:t>
          </a:r>
          <a:endParaRPr lang="en-US" sz="900" kern="1200" dirty="0"/>
        </a:p>
      </dsp:txBody>
      <dsp:txXfrm>
        <a:off x="4225823" y="1400956"/>
        <a:ext cx="1201348" cy="800898"/>
      </dsp:txXfrm>
    </dsp:sp>
    <dsp:sp modelId="{8DB89A53-C59D-2149-BA1B-A09826B8D319}">
      <dsp:nvSpPr>
        <dsp:cNvPr id="0" name=""/>
        <dsp:cNvSpPr/>
      </dsp:nvSpPr>
      <dsp:spPr>
        <a:xfrm>
          <a:off x="5547306" y="1400956"/>
          <a:ext cx="2002246" cy="800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ko-KR" sz="900" b="1" kern="1200" dirty="0">
              <a:ea typeface="굴림"/>
              <a:cs typeface="굴림" charset="0"/>
            </a:rPr>
            <a:t>2.3.1</a:t>
          </a:r>
          <a:r>
            <a:rPr lang="en-AU" altLang="ko-KR" sz="900" kern="1200" dirty="0">
              <a:ea typeface="굴림"/>
              <a:cs typeface="굴림" charset="0"/>
            </a:rPr>
            <a:t> </a:t>
          </a:r>
          <a:r>
            <a:rPr lang="en-AU" sz="900" b="1" kern="1200" dirty="0">
              <a:ea typeface="ＭＳ Ｐゴシック"/>
              <a:cs typeface="Arial"/>
            </a:rPr>
            <a:t>	</a:t>
          </a:r>
          <a:r>
            <a:rPr lang="en-AU" altLang="ko-KR" sz="900" kern="1200" dirty="0">
              <a:ea typeface="굴림"/>
              <a:cs typeface="굴림" charset="0"/>
            </a:rPr>
            <a:t>Explore further options</a:t>
          </a:r>
          <a:r>
            <a:rPr lang="en-AU" altLang="ko-KR" sz="900" kern="1200" dirty="0">
              <a:latin typeface="Calibri"/>
              <a:ea typeface="굴림"/>
            </a:rPr>
            <a:t> that may include virtual office resources off shore and at low cost pending on funds being available</a:t>
          </a:r>
          <a:endParaRPr lang="en-US" sz="900" kern="1200" dirty="0"/>
        </a:p>
      </dsp:txBody>
      <dsp:txXfrm>
        <a:off x="5947755" y="1400956"/>
        <a:ext cx="1201348" cy="800898"/>
      </dsp:txXfrm>
    </dsp:sp>
    <dsp:sp modelId="{A3EFB43D-C493-2A46-B6CC-946EDDC7DC7F}">
      <dsp:nvSpPr>
        <dsp:cNvPr id="0" name=""/>
        <dsp:cNvSpPr/>
      </dsp:nvSpPr>
      <dsp:spPr>
        <a:xfrm>
          <a:off x="4702" y="2418966"/>
          <a:ext cx="2412345" cy="9649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1100" kern="1200" dirty="0"/>
            <a:t>2.3 </a:t>
          </a:r>
          <a:r>
            <a:rPr lang="en-AU" altLang="en-US" sz="1100" b="1" kern="1200" dirty="0">
              <a:ea typeface="Batang" charset="-127"/>
            </a:rPr>
            <a:t>Target High value Logistics organisations for professional development  (i.e. Defence)</a:t>
          </a:r>
          <a:endParaRPr lang="en-US" sz="1100" kern="1200" dirty="0"/>
        </a:p>
      </dsp:txBody>
      <dsp:txXfrm>
        <a:off x="487171" y="2418966"/>
        <a:ext cx="1447407" cy="964938"/>
      </dsp:txXfrm>
    </dsp:sp>
    <dsp:sp modelId="{5E3E1445-EEE8-C24A-B49B-4304D38217ED}">
      <dsp:nvSpPr>
        <dsp:cNvPr id="0" name=""/>
        <dsp:cNvSpPr/>
      </dsp:nvSpPr>
      <dsp:spPr>
        <a:xfrm>
          <a:off x="2103442" y="2500986"/>
          <a:ext cx="2002246" cy="800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ko-KR" sz="900" b="1" kern="1200" dirty="0">
              <a:ea typeface="굴림" charset="0"/>
              <a:cs typeface="굴림" charset="0"/>
            </a:rPr>
            <a:t>2.3.1</a:t>
          </a:r>
          <a:r>
            <a:rPr lang="en-AU" altLang="ko-KR" sz="900" b="0" kern="1200" baseline="0" dirty="0">
              <a:ea typeface="굴림" charset="0"/>
              <a:cs typeface="굴림" charset="0"/>
            </a:rPr>
            <a:t> Identify opportunities within Defence that will benefit from the services offered within CPD</a:t>
          </a:r>
          <a:r>
            <a:rPr lang="en-AU" altLang="en-US" sz="900" kern="1200" dirty="0"/>
            <a:t>.</a:t>
          </a:r>
          <a:endParaRPr lang="en-US" sz="900" kern="1200" dirty="0"/>
        </a:p>
      </dsp:txBody>
      <dsp:txXfrm>
        <a:off x="2503891" y="2500986"/>
        <a:ext cx="1201348" cy="800898"/>
      </dsp:txXfrm>
    </dsp:sp>
    <dsp:sp modelId="{B867D13E-0234-B340-A5B7-9D68F4FF1155}">
      <dsp:nvSpPr>
        <dsp:cNvPr id="0" name=""/>
        <dsp:cNvSpPr/>
      </dsp:nvSpPr>
      <dsp:spPr>
        <a:xfrm>
          <a:off x="3825374" y="2500986"/>
          <a:ext cx="2002246" cy="80089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ko-KR" sz="900" b="1" kern="1200" dirty="0">
              <a:ea typeface="굴림" charset="0"/>
              <a:cs typeface="굴림" charset="0"/>
            </a:rPr>
            <a:t>2.3.2</a:t>
          </a:r>
          <a:r>
            <a:rPr lang="en-AU" altLang="ko-KR" sz="900" kern="1200" dirty="0">
              <a:ea typeface="굴림" charset="0"/>
              <a:cs typeface="굴림" charset="0"/>
            </a:rPr>
            <a:t> Seek to identify topics of interest to both Defence and Industry and run a forum on a Defence premise.</a:t>
          </a:r>
          <a:endParaRPr lang="en-US" sz="900" kern="1200" dirty="0"/>
        </a:p>
      </dsp:txBody>
      <dsp:txXfrm>
        <a:off x="4225823" y="2500986"/>
        <a:ext cx="1201348" cy="800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7A477-BC4E-C844-AFC7-CF54E44248A9}">
      <dsp:nvSpPr>
        <dsp:cNvPr id="0" name=""/>
        <dsp:cNvSpPr/>
      </dsp:nvSpPr>
      <dsp:spPr>
        <a:xfrm>
          <a:off x="1117710" y="296"/>
          <a:ext cx="2211210" cy="884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ea typeface="ＭＳ Ｐゴシック" charset="0"/>
              <a:cs typeface="Arial" charset="0"/>
            </a:rPr>
            <a:t>3.1 </a:t>
          </a:r>
          <a:r>
            <a:rPr lang="en-AU" altLang="ko-KR" sz="1200" b="1" kern="1200" dirty="0">
              <a:ea typeface="굴림" charset="0"/>
              <a:cs typeface="Arial" charset="0"/>
            </a:rPr>
            <a:t>Manage business operations and contain operational costs </a:t>
          </a:r>
          <a:endParaRPr lang="en-US" sz="1200" kern="1200" dirty="0"/>
        </a:p>
      </dsp:txBody>
      <dsp:txXfrm>
        <a:off x="1559952" y="296"/>
        <a:ext cx="1326726" cy="884484"/>
      </dsp:txXfrm>
    </dsp:sp>
    <dsp:sp modelId="{F7C1D303-DE0D-B34A-A6A4-A6B7F54C7BDF}">
      <dsp:nvSpPr>
        <dsp:cNvPr id="0" name=""/>
        <dsp:cNvSpPr/>
      </dsp:nvSpPr>
      <dsp:spPr>
        <a:xfrm>
          <a:off x="3041463" y="75477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700" b="1" kern="1200" dirty="0"/>
            <a:t>3.1.1</a:t>
          </a:r>
          <a:r>
            <a:rPr lang="en-AU" altLang="en-US" sz="700" kern="1200" dirty="0"/>
            <a:t>	Monitor and Review Terms and conditions of CILTAs agreements to ensure business / operational continuity and manage costs.</a:t>
          </a:r>
          <a:endParaRPr lang="en-US" sz="700" kern="1200" dirty="0"/>
        </a:p>
      </dsp:txBody>
      <dsp:txXfrm>
        <a:off x="3408524" y="75477"/>
        <a:ext cx="1101183" cy="734121"/>
      </dsp:txXfrm>
    </dsp:sp>
    <dsp:sp modelId="{CEA04E3B-BCB8-EB4C-A8C3-E1BF4417B528}">
      <dsp:nvSpPr>
        <dsp:cNvPr id="0" name=""/>
        <dsp:cNvSpPr/>
      </dsp:nvSpPr>
      <dsp:spPr>
        <a:xfrm>
          <a:off x="4599282" y="75477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700" b="1" kern="1200" dirty="0"/>
            <a:t>3.1.2</a:t>
          </a:r>
          <a:r>
            <a:rPr lang="en-AU" altLang="en-US" sz="700" kern="1200" dirty="0"/>
            <a:t>	Benchmark </a:t>
          </a:r>
          <a:r>
            <a:rPr lang="en-AU" altLang="en-US" sz="700" kern="1200" dirty="0">
              <a:latin typeface="Calibri"/>
            </a:rPr>
            <a:t>corporate</a:t>
          </a:r>
          <a:r>
            <a:rPr lang="en-AU" altLang="en-US" sz="700" kern="1200" dirty="0"/>
            <a:t> </a:t>
          </a:r>
          <a:r>
            <a:rPr lang="en-AU" altLang="en-US" sz="700" kern="1200" dirty="0">
              <a:latin typeface="Calibri"/>
            </a:rPr>
            <a:t>members and sponsor offering </a:t>
          </a:r>
          <a:r>
            <a:rPr lang="en-AU" altLang="en-US" sz="700" kern="1200" dirty="0"/>
            <a:t>against industry to ensure value for money.</a:t>
          </a:r>
          <a:endParaRPr lang="en-US" sz="700" kern="1200" dirty="0"/>
        </a:p>
      </dsp:txBody>
      <dsp:txXfrm>
        <a:off x="4966343" y="75477"/>
        <a:ext cx="1101183" cy="734121"/>
      </dsp:txXfrm>
    </dsp:sp>
    <dsp:sp modelId="{F41F8DD7-69C8-664A-B4DA-E447AE2938F3}">
      <dsp:nvSpPr>
        <dsp:cNvPr id="0" name=""/>
        <dsp:cNvSpPr/>
      </dsp:nvSpPr>
      <dsp:spPr>
        <a:xfrm>
          <a:off x="1117710" y="1008608"/>
          <a:ext cx="2211210" cy="884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ea typeface="ＭＳ Ｐゴシック" charset="0"/>
              <a:cs typeface="Arial" charset="0"/>
            </a:rPr>
            <a:t>3.2 Manage the design and functionality of the website</a:t>
          </a:r>
          <a:endParaRPr lang="en-US" sz="1200" kern="1200" dirty="0"/>
        </a:p>
      </dsp:txBody>
      <dsp:txXfrm>
        <a:off x="1559952" y="1008608"/>
        <a:ext cx="1326726" cy="884484"/>
      </dsp:txXfrm>
    </dsp:sp>
    <dsp:sp modelId="{5FB1D12F-53F0-E745-BD91-60664E842384}">
      <dsp:nvSpPr>
        <dsp:cNvPr id="0" name=""/>
        <dsp:cNvSpPr/>
      </dsp:nvSpPr>
      <dsp:spPr>
        <a:xfrm>
          <a:off x="2967538" y="1108639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700" b="1" kern="1200" dirty="0"/>
            <a:t>3.2.1</a:t>
          </a:r>
          <a:r>
            <a:rPr lang="en-AU" altLang="en-US" sz="700" kern="1200" dirty="0"/>
            <a:t>	</a:t>
          </a:r>
          <a:r>
            <a:rPr lang="en-AU" altLang="ko-KR" sz="700" kern="1200" dirty="0">
              <a:ea typeface="굴림" charset="-127"/>
            </a:rPr>
            <a:t>Review governance structure of the website regularly in relation to CILTA’s Management to ensure relevance as growth occurs.</a:t>
          </a:r>
          <a:endParaRPr lang="en-US" sz="700" kern="1200" dirty="0"/>
        </a:p>
      </dsp:txBody>
      <dsp:txXfrm>
        <a:off x="3334599" y="1108639"/>
        <a:ext cx="1101183" cy="734121"/>
      </dsp:txXfrm>
    </dsp:sp>
    <dsp:sp modelId="{6000F2E2-6CD3-CE48-87EF-5FF6005C005D}">
      <dsp:nvSpPr>
        <dsp:cNvPr id="0" name=""/>
        <dsp:cNvSpPr/>
      </dsp:nvSpPr>
      <dsp:spPr>
        <a:xfrm>
          <a:off x="4619825" y="1083789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700" b="1" kern="1200" dirty="0"/>
            <a:t>3.2.2	</a:t>
          </a:r>
          <a:r>
            <a:rPr lang="en-AU" altLang="ko-KR" sz="700" kern="1200" dirty="0">
              <a:ea typeface="굴림"/>
            </a:rPr>
            <a:t>Provide transparency to internal shareholders and external customers in relation to fees and charges</a:t>
          </a:r>
          <a:r>
            <a:rPr lang="en-AU" altLang="en-US" sz="700" kern="1200" dirty="0"/>
            <a:t>.</a:t>
          </a:r>
          <a:r>
            <a:rPr lang="en-AU" altLang="en-US" sz="700" kern="1200" dirty="0">
              <a:latin typeface="Calibri"/>
            </a:rPr>
            <a:t> </a:t>
          </a:r>
          <a:endParaRPr lang="en-US" sz="700" kern="1200" dirty="0"/>
        </a:p>
      </dsp:txBody>
      <dsp:txXfrm>
        <a:off x="4986886" y="1083789"/>
        <a:ext cx="1101183" cy="734121"/>
      </dsp:txXfrm>
    </dsp:sp>
    <dsp:sp modelId="{A3EFB43D-C493-2A46-B6CC-946EDDC7DC7F}">
      <dsp:nvSpPr>
        <dsp:cNvPr id="0" name=""/>
        <dsp:cNvSpPr/>
      </dsp:nvSpPr>
      <dsp:spPr>
        <a:xfrm>
          <a:off x="1117710" y="2016919"/>
          <a:ext cx="2211210" cy="884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ea typeface="ＭＳ Ｐゴシック" charset="0"/>
              <a:cs typeface="Arial" charset="0"/>
            </a:rPr>
            <a:t>3.3 Continue to improve functionality</a:t>
          </a:r>
          <a:endParaRPr lang="en-US" sz="1200" kern="1200" dirty="0"/>
        </a:p>
      </dsp:txBody>
      <dsp:txXfrm>
        <a:off x="1559952" y="2016919"/>
        <a:ext cx="1326726" cy="884484"/>
      </dsp:txXfrm>
    </dsp:sp>
    <dsp:sp modelId="{5E3E1445-EEE8-C24A-B49B-4304D38217ED}">
      <dsp:nvSpPr>
        <dsp:cNvPr id="0" name=""/>
        <dsp:cNvSpPr/>
      </dsp:nvSpPr>
      <dsp:spPr>
        <a:xfrm>
          <a:off x="3041463" y="2092101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700" b="1" kern="1200" dirty="0"/>
            <a:t>3.3.1</a:t>
          </a:r>
          <a:r>
            <a:rPr lang="en-AU" altLang="en-US" sz="700" kern="1200" dirty="0"/>
            <a:t> </a:t>
          </a:r>
          <a:r>
            <a:rPr lang="en-AU" altLang="ko-KR" sz="700" kern="1200" dirty="0">
              <a:ea typeface="굴림" charset="-127"/>
            </a:rPr>
            <a:t>Provide meaningful reliable information, to both National Council and State Chapters. </a:t>
          </a:r>
          <a:endParaRPr lang="en-US" sz="700" kern="1200" dirty="0"/>
        </a:p>
      </dsp:txBody>
      <dsp:txXfrm>
        <a:off x="3408524" y="2092101"/>
        <a:ext cx="1101183" cy="734121"/>
      </dsp:txXfrm>
    </dsp:sp>
    <dsp:sp modelId="{B867D13E-0234-B340-A5B7-9D68F4FF1155}">
      <dsp:nvSpPr>
        <dsp:cNvPr id="0" name=""/>
        <dsp:cNvSpPr/>
      </dsp:nvSpPr>
      <dsp:spPr>
        <a:xfrm>
          <a:off x="4619825" y="2092101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ko-KR" sz="700" b="1" kern="1200" dirty="0">
              <a:ea typeface="굴림" charset="-127"/>
            </a:rPr>
            <a:t>3.3.2</a:t>
          </a:r>
          <a:r>
            <a:rPr lang="en-AU" altLang="ko-KR" sz="700" kern="1200" dirty="0">
              <a:ea typeface="굴림" charset="-127"/>
            </a:rPr>
            <a:t> E</a:t>
          </a:r>
          <a:r>
            <a:rPr lang="en-US" altLang="ko-KR" sz="700" kern="1200" dirty="0">
              <a:ea typeface="굴림" charset="-127"/>
            </a:rPr>
            <a:t>stablish common procedures and guidelines to meet the standards set out by both </a:t>
          </a:r>
          <a:r>
            <a:rPr lang="en-AU" altLang="ko-KR" sz="700" kern="1200" dirty="0">
              <a:ea typeface="굴림" charset="-127"/>
            </a:rPr>
            <a:t>the Government Authorities.</a:t>
          </a:r>
          <a:endParaRPr lang="en-US" sz="700" kern="1200" dirty="0"/>
        </a:p>
      </dsp:txBody>
      <dsp:txXfrm>
        <a:off x="4986886" y="2092101"/>
        <a:ext cx="1101183" cy="734121"/>
      </dsp:txXfrm>
    </dsp:sp>
    <dsp:sp modelId="{692F18FA-5117-2044-A9CC-4D80F7015CA6}">
      <dsp:nvSpPr>
        <dsp:cNvPr id="0" name=""/>
        <dsp:cNvSpPr/>
      </dsp:nvSpPr>
      <dsp:spPr>
        <a:xfrm>
          <a:off x="1117710" y="3025231"/>
          <a:ext cx="2211210" cy="8844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ea typeface="ＭＳ Ｐゴシック" charset="0"/>
              <a:cs typeface="Arial" charset="0"/>
            </a:rPr>
            <a:t>3.4 Manage the relationship and performance of CILTA to its customers</a:t>
          </a:r>
          <a:endParaRPr lang="en-US" sz="1200" kern="1200" dirty="0"/>
        </a:p>
      </dsp:txBody>
      <dsp:txXfrm>
        <a:off x="1559952" y="3025231"/>
        <a:ext cx="1326726" cy="884484"/>
      </dsp:txXfrm>
    </dsp:sp>
    <dsp:sp modelId="{A5EAF76B-E5D7-0142-8DA7-79FD9F4A847C}">
      <dsp:nvSpPr>
        <dsp:cNvPr id="0" name=""/>
        <dsp:cNvSpPr/>
      </dsp:nvSpPr>
      <dsp:spPr>
        <a:xfrm>
          <a:off x="3041463" y="3100412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700" b="1" kern="1200" dirty="0"/>
            <a:t>3.4.1</a:t>
          </a:r>
          <a:r>
            <a:rPr lang="en-AU" altLang="en-US" sz="700" kern="1200" dirty="0"/>
            <a:t>	</a:t>
          </a:r>
          <a:r>
            <a:rPr lang="en-AU" altLang="ko-KR" sz="700" kern="1200" dirty="0">
              <a:ea typeface="굴림"/>
            </a:rPr>
            <a:t>Maintain Contract Documentation to ensure the best interest of CILTA</a:t>
          </a:r>
          <a:r>
            <a:rPr lang="en-AU" altLang="ko-KR" sz="700" kern="1200" dirty="0">
              <a:latin typeface="Calibri"/>
              <a:ea typeface="굴림"/>
            </a:rPr>
            <a:t> and its partners</a:t>
          </a:r>
          <a:r>
            <a:rPr lang="en-AU" altLang="ko-KR" sz="700" kern="1200" dirty="0">
              <a:ea typeface="굴림"/>
            </a:rPr>
            <a:t>.</a:t>
          </a:r>
          <a:endParaRPr lang="en-US" sz="700" kern="1200" dirty="0">
            <a:ea typeface="굴림"/>
          </a:endParaRPr>
        </a:p>
      </dsp:txBody>
      <dsp:txXfrm>
        <a:off x="3408524" y="3100412"/>
        <a:ext cx="1101183" cy="734121"/>
      </dsp:txXfrm>
    </dsp:sp>
    <dsp:sp modelId="{3CCD6E8F-7BB8-8F43-9BA0-C0C28603577F}">
      <dsp:nvSpPr>
        <dsp:cNvPr id="0" name=""/>
        <dsp:cNvSpPr/>
      </dsp:nvSpPr>
      <dsp:spPr>
        <a:xfrm>
          <a:off x="4619825" y="3100412"/>
          <a:ext cx="1835304" cy="7341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700" b="1" kern="1200" dirty="0"/>
            <a:t>3.4.2 	</a:t>
          </a:r>
          <a:r>
            <a:rPr lang="en-AU" altLang="ko-KR" sz="700" kern="1200" dirty="0">
              <a:ea typeface="굴림" charset="-127"/>
            </a:rPr>
            <a:t>Monitor and report on progress of KPI’s to the National Council. </a:t>
          </a:r>
          <a:endParaRPr lang="en-US" sz="700" kern="1200" dirty="0"/>
        </a:p>
      </dsp:txBody>
      <dsp:txXfrm>
        <a:off x="4986886" y="3100412"/>
        <a:ext cx="1101183" cy="734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E5BC5-2ACF-4B30-BFC6-0B173CB0BAB4}">
      <dsp:nvSpPr>
        <dsp:cNvPr id="0" name=""/>
        <dsp:cNvSpPr/>
      </dsp:nvSpPr>
      <dsp:spPr>
        <a:xfrm>
          <a:off x="719757" y="1679"/>
          <a:ext cx="2005737" cy="8022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4.1 Manage business operations and contain operational costs </a:t>
          </a:r>
          <a:endParaRPr lang="en-US" sz="1100" kern="1200" dirty="0"/>
        </a:p>
      </dsp:txBody>
      <dsp:txXfrm>
        <a:off x="1120905" y="1679"/>
        <a:ext cx="1203442" cy="802295"/>
      </dsp:txXfrm>
    </dsp:sp>
    <dsp:sp modelId="{25CBD867-AE6F-4F47-83DB-3F6B76C932E1}">
      <dsp:nvSpPr>
        <dsp:cNvPr id="0" name=""/>
        <dsp:cNvSpPr/>
      </dsp:nvSpPr>
      <dsp:spPr>
        <a:xfrm>
          <a:off x="2464749" y="69874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4.1.1  Monitor and Review Terms and conditions of CILTAs agreements to ensure business / operational continuity whilst managing costs</a:t>
          </a:r>
          <a:r>
            <a:rPr lang="en-AU" sz="600" kern="1200" dirty="0">
              <a:latin typeface="Calibri"/>
            </a:rPr>
            <a:t> and budget</a:t>
          </a:r>
          <a:r>
            <a:rPr lang="en-AU" sz="600" kern="1200" dirty="0"/>
            <a:t>. </a:t>
          </a:r>
          <a:endParaRPr lang="en-US" sz="600" kern="1200" dirty="0"/>
        </a:p>
      </dsp:txBody>
      <dsp:txXfrm>
        <a:off x="2797701" y="69874"/>
        <a:ext cx="998858" cy="665904"/>
      </dsp:txXfrm>
    </dsp:sp>
    <dsp:sp modelId="{25ADCEB5-444A-4C25-A2D9-C5B15DFAE14A}">
      <dsp:nvSpPr>
        <dsp:cNvPr id="0" name=""/>
        <dsp:cNvSpPr/>
      </dsp:nvSpPr>
      <dsp:spPr>
        <a:xfrm>
          <a:off x="3896444" y="69874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4.1.2  Benchmark (internally) costs against industry to ensure value for money</a:t>
          </a:r>
          <a:r>
            <a:rPr lang="en-AU" sz="600" kern="1200" dirty="0">
              <a:latin typeface="Calibri"/>
            </a:rPr>
            <a:t>.</a:t>
          </a:r>
          <a:endParaRPr lang="en-US" sz="600" kern="1200" dirty="0"/>
        </a:p>
      </dsp:txBody>
      <dsp:txXfrm>
        <a:off x="4229396" y="69874"/>
        <a:ext cx="998858" cy="665904"/>
      </dsp:txXfrm>
    </dsp:sp>
    <dsp:sp modelId="{396C972B-7491-452F-80BD-F4D857B887DE}">
      <dsp:nvSpPr>
        <dsp:cNvPr id="0" name=""/>
        <dsp:cNvSpPr/>
      </dsp:nvSpPr>
      <dsp:spPr>
        <a:xfrm>
          <a:off x="719757" y="916295"/>
          <a:ext cx="2005737" cy="8022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latin typeface="Calibri"/>
            </a:rPr>
            <a:t>4.2</a:t>
          </a:r>
          <a:r>
            <a:rPr lang="en-AU" sz="1100" b="1" kern="1200" dirty="0"/>
            <a:t> Manage the design and functionality of the website</a:t>
          </a:r>
          <a:r>
            <a:rPr lang="en-AU" sz="1100" b="1" kern="1200" dirty="0">
              <a:latin typeface="Calibri"/>
            </a:rPr>
            <a:t> for the Philippines</a:t>
          </a:r>
          <a:endParaRPr lang="en-US" sz="1100" kern="1200" dirty="0">
            <a:latin typeface="Calibri"/>
          </a:endParaRPr>
        </a:p>
      </dsp:txBody>
      <dsp:txXfrm>
        <a:off x="1120905" y="916295"/>
        <a:ext cx="1203442" cy="802295"/>
      </dsp:txXfrm>
    </dsp:sp>
    <dsp:sp modelId="{51BBB3AA-E268-4F41-8549-2D44415138E2}">
      <dsp:nvSpPr>
        <dsp:cNvPr id="0" name=""/>
        <dsp:cNvSpPr/>
      </dsp:nvSpPr>
      <dsp:spPr>
        <a:xfrm>
          <a:off x="2464749" y="984490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b="1" kern="1200" dirty="0">
              <a:latin typeface="Calibri"/>
            </a:rPr>
            <a:t>4.2.1</a:t>
          </a:r>
          <a:r>
            <a:rPr lang="en-AU" sz="600" kern="1200" dirty="0"/>
            <a:t>  Provide transparency to internal shareholders and external customers in relation to fees and charges</a:t>
          </a:r>
          <a:r>
            <a:rPr lang="en-AU" sz="600" kern="1200" dirty="0">
              <a:latin typeface="Calibri"/>
            </a:rPr>
            <a:t> and processes within the Philippines</a:t>
          </a:r>
          <a:r>
            <a:rPr lang="en-AU" sz="600" kern="1200" dirty="0"/>
            <a:t>.</a:t>
          </a:r>
          <a:r>
            <a:rPr lang="en-AU" sz="600" kern="1200" dirty="0">
              <a:latin typeface="Calibri"/>
            </a:rPr>
            <a:t> </a:t>
          </a:r>
          <a:endParaRPr lang="en-US" sz="600" kern="1200" dirty="0"/>
        </a:p>
      </dsp:txBody>
      <dsp:txXfrm>
        <a:off x="2797701" y="984490"/>
        <a:ext cx="998858" cy="665904"/>
      </dsp:txXfrm>
    </dsp:sp>
    <dsp:sp modelId="{15395284-2D7A-457D-A69B-D375561CCD57}">
      <dsp:nvSpPr>
        <dsp:cNvPr id="0" name=""/>
        <dsp:cNvSpPr/>
      </dsp:nvSpPr>
      <dsp:spPr>
        <a:xfrm>
          <a:off x="3896444" y="984490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b="1" kern="1200" dirty="0">
              <a:latin typeface="Calibri"/>
            </a:rPr>
            <a:t>4.3.1</a:t>
          </a:r>
          <a:r>
            <a:rPr lang="en-AU" sz="600" b="1" kern="1200" dirty="0"/>
            <a:t>   </a:t>
          </a:r>
          <a:r>
            <a:rPr lang="en-AU" sz="600" kern="1200" dirty="0"/>
            <a:t>Establish common procedures and guidelines to meet the standards set out by both the</a:t>
          </a:r>
          <a:r>
            <a:rPr lang="en-AU" sz="600" kern="1200" dirty="0">
              <a:latin typeface="Calibri"/>
            </a:rPr>
            <a:t> CILT International and</a:t>
          </a:r>
          <a:r>
            <a:rPr lang="en-AU" sz="600" kern="1200" dirty="0"/>
            <a:t> Government Authorities.</a:t>
          </a:r>
        </a:p>
      </dsp:txBody>
      <dsp:txXfrm>
        <a:off x="4229396" y="984490"/>
        <a:ext cx="998858" cy="665904"/>
      </dsp:txXfrm>
    </dsp:sp>
    <dsp:sp modelId="{89243B96-A914-49E2-982A-D36F3D8F369E}">
      <dsp:nvSpPr>
        <dsp:cNvPr id="0" name=""/>
        <dsp:cNvSpPr/>
      </dsp:nvSpPr>
      <dsp:spPr>
        <a:xfrm>
          <a:off x="719757" y="1830912"/>
          <a:ext cx="2005737" cy="8022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>
              <a:latin typeface="Calibri"/>
            </a:rPr>
            <a:t>4.3</a:t>
          </a:r>
          <a:r>
            <a:rPr lang="en-AU" sz="1100" kern="1200" dirty="0"/>
            <a:t> Manage the relationship and performance of </a:t>
          </a:r>
          <a:r>
            <a:rPr lang="en-AU" sz="1100" kern="1200" dirty="0">
              <a:latin typeface="Calibri"/>
            </a:rPr>
            <a:t>CILT Philippines</a:t>
          </a:r>
          <a:r>
            <a:rPr lang="en-AU" sz="1100" kern="1200" dirty="0"/>
            <a:t> to its customers</a:t>
          </a:r>
          <a:endParaRPr lang="en-US" sz="1100" kern="1200" dirty="0"/>
        </a:p>
      </dsp:txBody>
      <dsp:txXfrm>
        <a:off x="1120905" y="1830912"/>
        <a:ext cx="1203442" cy="802295"/>
      </dsp:txXfrm>
    </dsp:sp>
    <dsp:sp modelId="{696AAF10-841C-41D8-B49D-58BF54DE1971}">
      <dsp:nvSpPr>
        <dsp:cNvPr id="0" name=""/>
        <dsp:cNvSpPr/>
      </dsp:nvSpPr>
      <dsp:spPr>
        <a:xfrm>
          <a:off x="2464749" y="1899107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b="1" kern="1200" dirty="0">
              <a:latin typeface="Calibri"/>
            </a:rPr>
            <a:t>4.3.1</a:t>
          </a:r>
          <a:r>
            <a:rPr lang="en-AU" sz="600" kern="1200" dirty="0"/>
            <a:t>  Maintain </a:t>
          </a:r>
          <a:r>
            <a:rPr lang="en-AU" sz="600" kern="1200" dirty="0">
              <a:latin typeface="Calibri"/>
            </a:rPr>
            <a:t>good governance over the Philippine operation to ensure there are no gaps putting the brand at risk</a:t>
          </a:r>
          <a:r>
            <a:rPr lang="en-AU" sz="600" kern="1200" dirty="0"/>
            <a:t>.</a:t>
          </a:r>
          <a:endParaRPr lang="en-US" sz="600" kern="1200" dirty="0"/>
        </a:p>
      </dsp:txBody>
      <dsp:txXfrm>
        <a:off x="2797701" y="1899107"/>
        <a:ext cx="998858" cy="665904"/>
      </dsp:txXfrm>
    </dsp:sp>
    <dsp:sp modelId="{B867D13E-0234-B340-A5B7-9D68F4FF1155}">
      <dsp:nvSpPr>
        <dsp:cNvPr id="0" name=""/>
        <dsp:cNvSpPr/>
      </dsp:nvSpPr>
      <dsp:spPr>
        <a:xfrm>
          <a:off x="3832234" y="1899107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b="1" kern="1200" dirty="0">
              <a:latin typeface="Calibri"/>
            </a:rPr>
            <a:t>4.3.1   </a:t>
          </a:r>
          <a:r>
            <a:rPr lang="en-AU" sz="600" kern="1200" dirty="0"/>
            <a:t>Monitor and report </a:t>
          </a:r>
          <a:r>
            <a:rPr lang="en-AU" sz="600" kern="1200" dirty="0">
              <a:latin typeface="Calibri"/>
            </a:rPr>
            <a:t>regularly on</a:t>
          </a:r>
          <a:r>
            <a:rPr lang="en-AU" sz="600" kern="1200" dirty="0"/>
            <a:t> </a:t>
          </a:r>
          <a:r>
            <a:rPr lang="en-AU" sz="600" kern="1200" dirty="0">
              <a:latin typeface="Calibri"/>
            </a:rPr>
            <a:t>the </a:t>
          </a:r>
          <a:r>
            <a:rPr lang="en-AU" sz="600" kern="1200" dirty="0"/>
            <a:t>progress of </a:t>
          </a:r>
          <a:r>
            <a:rPr lang="en-AU" sz="600" kern="1200" dirty="0">
              <a:latin typeface="Calibri"/>
            </a:rPr>
            <a:t>the</a:t>
          </a:r>
          <a:r>
            <a:rPr lang="en-AU" sz="600" kern="1200" dirty="0"/>
            <a:t> </a:t>
          </a:r>
          <a:r>
            <a:rPr lang="en-AU" sz="600" kern="1200" dirty="0">
              <a:latin typeface="Calibri"/>
            </a:rPr>
            <a:t>implementation to National</a:t>
          </a:r>
          <a:r>
            <a:rPr lang="en-AU" sz="600" kern="1200" dirty="0"/>
            <a:t> Council</a:t>
          </a:r>
          <a:r>
            <a:rPr lang="en-AU" sz="600" kern="1200" dirty="0">
              <a:latin typeface="Calibri"/>
            </a:rPr>
            <a:t> and IMC</a:t>
          </a:r>
          <a:r>
            <a:rPr lang="en-AU" sz="600" kern="1200" dirty="0"/>
            <a:t>.</a:t>
          </a:r>
          <a:r>
            <a:rPr lang="en-AU" sz="600" kern="1200" dirty="0">
              <a:latin typeface="Calibri"/>
            </a:rPr>
            <a:t> </a:t>
          </a:r>
          <a:endParaRPr lang="en-AU" sz="600" kern="1200" dirty="0"/>
        </a:p>
      </dsp:txBody>
      <dsp:txXfrm>
        <a:off x="4165186" y="1899107"/>
        <a:ext cx="998858" cy="665904"/>
      </dsp:txXfrm>
    </dsp:sp>
    <dsp:sp modelId="{62428328-CFB0-4904-BF97-131A67209FE9}">
      <dsp:nvSpPr>
        <dsp:cNvPr id="0" name=""/>
        <dsp:cNvSpPr/>
      </dsp:nvSpPr>
      <dsp:spPr>
        <a:xfrm>
          <a:off x="719757" y="2745528"/>
          <a:ext cx="2005737" cy="8022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>
              <a:latin typeface="Calibri"/>
            </a:rPr>
            <a:t>4.4</a:t>
          </a:r>
          <a:r>
            <a:rPr lang="en-AU" sz="1100" b="1" kern="1200" dirty="0"/>
            <a:t> Manage the relationship and performance of CILTA to its customers</a:t>
          </a:r>
          <a:endParaRPr lang="en-AU" altLang="en-US" sz="1100" kern="1200" dirty="0">
            <a:latin typeface="Calibri"/>
          </a:endParaRPr>
        </a:p>
      </dsp:txBody>
      <dsp:txXfrm>
        <a:off x="1120905" y="2745528"/>
        <a:ext cx="1203442" cy="802295"/>
      </dsp:txXfrm>
    </dsp:sp>
    <dsp:sp modelId="{6F5E13F0-3DA2-44BA-8B8B-70BDE921FCDC}">
      <dsp:nvSpPr>
        <dsp:cNvPr id="0" name=""/>
        <dsp:cNvSpPr/>
      </dsp:nvSpPr>
      <dsp:spPr>
        <a:xfrm>
          <a:off x="2464749" y="2813723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600" kern="1200" dirty="0">
              <a:latin typeface="Calibri"/>
            </a:rPr>
            <a:t>Conduct survey annually on CILT performance against expection</a:t>
          </a:r>
          <a:endParaRPr lang="en-AU" altLang="en-US" sz="600" kern="1200" dirty="0"/>
        </a:p>
      </dsp:txBody>
      <dsp:txXfrm>
        <a:off x="2797701" y="2813723"/>
        <a:ext cx="998858" cy="665904"/>
      </dsp:txXfrm>
    </dsp:sp>
    <dsp:sp modelId="{9BA0A504-4381-4DB7-96C8-76A63844473A}">
      <dsp:nvSpPr>
        <dsp:cNvPr id="0" name=""/>
        <dsp:cNvSpPr/>
      </dsp:nvSpPr>
      <dsp:spPr>
        <a:xfrm>
          <a:off x="3896444" y="2813723"/>
          <a:ext cx="1664762" cy="6659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altLang="en-US" sz="600" kern="1200" dirty="0">
              <a:latin typeface="Calibri"/>
            </a:rPr>
            <a:t>Report back to National Council on gaps identified in the survey results</a:t>
          </a:r>
        </a:p>
      </dsp:txBody>
      <dsp:txXfrm>
        <a:off x="4229396" y="2813723"/>
        <a:ext cx="998858" cy="66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79CD1BC-BF4C-4D43-8ECB-C4A0944BBFFE}" type="datetimeFigureOut">
              <a:rPr lang="en-US" altLang="en-US"/>
              <a:pPr>
                <a:defRPr/>
              </a:pPr>
              <a:t>12/1/2020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9E237F-540B-4240-842F-7E0B13A81A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613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B660FE-F059-41B0-A149-74B171A772B9}" type="datetimeFigureOut">
              <a:rPr lang="en-US" altLang="en-US"/>
              <a:pPr>
                <a:defRPr/>
              </a:pPr>
              <a:t>12/1/2020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CD4313D-44CF-4120-813B-4C0CE23DB5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170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ILT_Brand_Guidelines_v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r="18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83" y="752245"/>
            <a:ext cx="4757082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482" y="4105473"/>
            <a:ext cx="4202745" cy="6545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92813" y="6346825"/>
            <a:ext cx="2895600" cy="365125"/>
          </a:xfrm>
        </p:spPr>
        <p:txBody>
          <a:bodyPr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675" y="6356350"/>
            <a:ext cx="4357688" cy="365125"/>
          </a:xfrm>
        </p:spPr>
        <p:txBody>
          <a:bodyPr/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8DBD2B-7569-414A-A92C-85324524CE84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Optional presentation title (can be removed in page master)</a:t>
            </a:r>
          </a:p>
        </p:txBody>
      </p:sp>
    </p:spTree>
    <p:extLst>
      <p:ext uri="{BB962C8B-B14F-4D97-AF65-F5344CB8AC3E}">
        <p14:creationId xmlns:p14="http://schemas.microsoft.com/office/powerpoint/2010/main" val="7631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82" y="684213"/>
            <a:ext cx="8229600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82" y="2065338"/>
            <a:ext cx="8229600" cy="40608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D5A7-613B-4517-9195-7B7D1F047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09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47675" y="39893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45332" r="16541" b="12361"/>
          <a:stretch>
            <a:fillRect/>
          </a:stretch>
        </p:blipFill>
        <p:spPr bwMode="auto">
          <a:xfrm>
            <a:off x="292100" y="5106988"/>
            <a:ext cx="27654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rr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4" t="17445" r="3973" b="53882"/>
          <a:stretch>
            <a:fillRect/>
          </a:stretch>
        </p:blipFill>
        <p:spPr bwMode="auto">
          <a:xfrm>
            <a:off x="6940550" y="1201738"/>
            <a:ext cx="21018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60" y="596654"/>
            <a:ext cx="4873354" cy="1362075"/>
          </a:xfrm>
        </p:spPr>
        <p:txBody>
          <a:bodyPr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648" y="4024743"/>
            <a:ext cx="7672788" cy="108249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13438" y="6357938"/>
            <a:ext cx="2895600" cy="365125"/>
          </a:xfrm>
        </p:spPr>
        <p:txBody>
          <a:bodyPr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675" y="634682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EC68D7-5E59-437E-BA47-50E1D5C89B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625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82" y="683439"/>
            <a:ext cx="8352522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482" y="2066118"/>
            <a:ext cx="4038600" cy="41405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6118"/>
            <a:ext cx="4038600" cy="41405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8644-06F6-44AB-A618-87CDD4B165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8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5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Untitled-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3238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4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5338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2B0B4B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2B0B4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DB10B1-632A-45D6-A0C5-3B70463155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6" r:id="rId3"/>
    <p:sldLayoutId id="2147483694" r:id="rId4"/>
    <p:sldLayoutId id="2147483697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377825" y="742950"/>
            <a:ext cx="4757738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dirty="0">
                <a:latin typeface="Arail"/>
                <a:ea typeface="MS PGothic"/>
              </a:rPr>
              <a:t>Business Plan</a:t>
            </a:r>
            <a:br>
              <a:rPr lang="en-US" altLang="en-US" sz="3200" dirty="0">
                <a:latin typeface="Arail" charset="0"/>
              </a:rPr>
            </a:br>
            <a:r>
              <a:rPr lang="en-US" altLang="en-US" sz="3200" dirty="0">
                <a:latin typeface="Arail"/>
                <a:ea typeface="MS PGothic"/>
              </a:rPr>
              <a:t>2020 – 2022</a:t>
            </a:r>
            <a:br>
              <a:rPr lang="en-US" altLang="en-US" sz="3200" dirty="0">
                <a:latin typeface="Arail" charset="0"/>
              </a:rPr>
            </a:br>
            <a:endParaRPr lang="en-US" altLang="en-US" sz="3200" dirty="0">
              <a:latin typeface="Arial" pitchFamily="34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77825" y="4095750"/>
            <a:ext cx="4202113" cy="9842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>
                <a:latin typeface="Arial" pitchFamily="34" charset="0"/>
                <a:cs typeface="Arial" pitchFamily="34" charset="0"/>
              </a:rPr>
              <a:t>Australia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dirty="0">
                <a:solidFill>
                  <a:srgbClr val="FFFFFF"/>
                </a:solidFill>
              </a:rPr>
              <a:t>www.ciltinternational.org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a typeface="MS PGothic"/>
              </a:rPr>
              <a:t>CILT </a:t>
            </a: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ea typeface="MS PGothic"/>
              </a:rPr>
              <a:t>Australia’s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a typeface="MS PGothic"/>
              </a:rPr>
              <a:t>Business Plan: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AU" altLang="en-US" sz="2000" b="1" dirty="0">
                <a:solidFill>
                  <a:srgbClr val="CF9F39"/>
                </a:solidFill>
                <a:ea typeface="MS PGothic"/>
              </a:rPr>
              <a:t>Strategy 1 </a:t>
            </a:r>
            <a:r>
              <a:rPr lang="en-AU" altLang="en-US" sz="2000" dirty="0">
                <a:solidFill>
                  <a:srgbClr val="CF9F39"/>
                </a:solidFill>
                <a:ea typeface="MS PGothic"/>
              </a:rPr>
              <a:t> - </a:t>
            </a:r>
            <a:r>
              <a:rPr lang="en-AU" altLang="en-US" sz="2000" b="1" dirty="0">
                <a:solidFill>
                  <a:srgbClr val="CF9F39"/>
                </a:solidFill>
                <a:ea typeface="Batang"/>
              </a:rPr>
              <a:t>Membership Attraction and Retention</a:t>
            </a:r>
            <a:br>
              <a:rPr lang="en-AU" altLang="en-US" sz="8800" b="1" dirty="0">
                <a:ea typeface="Batang" charset="-127"/>
              </a:rPr>
            </a:b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1581331"/>
              </p:ext>
            </p:extLst>
          </p:nvPr>
        </p:nvGraphicFramePr>
        <p:xfrm>
          <a:off x="521280" y="1517876"/>
          <a:ext cx="7832841" cy="489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/>
              </a:rPr>
              <a:t>Key Focus </a:t>
            </a:r>
            <a:r>
              <a:rPr lang="en-US" b="1" dirty="0">
                <a:ea typeface="ＭＳ Ｐゴシック"/>
              </a:rPr>
              <a:t>Strategy 2 – Education - Cornerstone of CILT Australia</a:t>
            </a:r>
            <a:endParaRPr lang="en-GB" b="1" dirty="0">
              <a:solidFill>
                <a:schemeClr val="accent6">
                  <a:lumMod val="75000"/>
                </a:schemeClr>
              </a:solidFill>
              <a:ea typeface="ＭＳ Ｐゴシック"/>
            </a:endParaRPr>
          </a:p>
          <a:p>
            <a:endParaRPr lang="en-US" altLang="en-US" dirty="0">
              <a:solidFill>
                <a:srgbClr val="2B0B4B"/>
              </a:solidFill>
              <a:ea typeface="ＭＳ Ｐゴシック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ISSUES 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Centre for Continued Professional Development now unstaffed.</a:t>
            </a: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Other Industry Associations(SCLAA) approaching committee members, members and are establishing CPD in opposition to CILTA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STRATEGIES</a:t>
            </a:r>
          </a:p>
          <a:p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Work on making CPD a Profit Centre</a:t>
            </a:r>
          </a:p>
          <a:p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Direct emailing</a:t>
            </a:r>
          </a:p>
          <a:p>
            <a:pPr marL="179070" indent="-179070"/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Increased CILT presence at industry events and on social media</a:t>
            </a:r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Increased CILT Events in all States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89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/>
              </a:rPr>
              <a:t>CILT </a:t>
            </a:r>
            <a:r>
              <a:rPr lang="en-US" altLang="en-US" i="1" dirty="0">
                <a:ea typeface="MS PGothic"/>
              </a:rPr>
              <a:t>Australia’s </a:t>
            </a:r>
            <a:r>
              <a:rPr lang="en-US" altLang="en-US" dirty="0">
                <a:ea typeface="MS PGothic"/>
              </a:rPr>
              <a:t>Business Plan: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ea typeface="Batang"/>
              </a:rPr>
              <a:t>Strategy 2 – Education</a:t>
            </a:r>
            <a:r>
              <a:rPr lang="en-US" b="1" dirty="0">
                <a:ea typeface="MS PGothic"/>
              </a:rPr>
              <a:t> – </a:t>
            </a:r>
            <a:r>
              <a:rPr lang="en-US" b="1" dirty="0">
                <a:ea typeface="Batang"/>
              </a:rPr>
              <a:t>the Cornerstone of CILT Australia</a:t>
            </a:r>
            <a:endParaRPr lang="en-US" altLang="en-US" dirty="0">
              <a:latin typeface="Arial" pitchFamily="34" charset="0"/>
              <a:ea typeface="Batang"/>
              <a:cs typeface="Arial" pitchFamily="34" charset="0"/>
            </a:endParaRPr>
          </a:p>
          <a:p>
            <a:endParaRPr lang="en-US" b="1" dirty="0">
              <a:solidFill>
                <a:srgbClr val="2B0B4B"/>
              </a:solidFill>
              <a:latin typeface="Arial" pitchFamily="34" charset="0"/>
              <a:ea typeface="Batang"/>
              <a:cs typeface="Arial" pitchFamily="34" charset="0"/>
            </a:endParaRPr>
          </a:p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1805899"/>
              </p:ext>
            </p:extLst>
          </p:nvPr>
        </p:nvGraphicFramePr>
        <p:xfrm>
          <a:off x="530574" y="2232606"/>
          <a:ext cx="7554255" cy="360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/>
              </a:rPr>
              <a:t>Key Focus </a:t>
            </a:r>
            <a:br>
              <a:rPr lang="en-US" altLang="en-US" dirty="0">
                <a:ea typeface="ＭＳ Ｐゴシック"/>
              </a:rPr>
            </a:br>
            <a:r>
              <a:rPr lang="en-AU" b="1" dirty="0">
                <a:ea typeface="ＭＳ Ｐゴシック"/>
              </a:rPr>
              <a:t>Strategy 3 – Grow Corporate Partnering /Sponsorship</a:t>
            </a:r>
            <a:endParaRPr lang="en-GB" b="1" dirty="0">
              <a:solidFill>
                <a:schemeClr val="accent6">
                  <a:lumMod val="75000"/>
                </a:schemeClr>
              </a:solidFill>
              <a:ea typeface="ＭＳ Ｐゴシック"/>
            </a:endParaRPr>
          </a:p>
          <a:p>
            <a:endParaRPr lang="en-US" altLang="en-US" dirty="0">
              <a:solidFill>
                <a:srgbClr val="2B0B4B"/>
              </a:solidFill>
              <a:ea typeface="ＭＳ Ｐゴシック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ISSUES </a:t>
            </a: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Coronavirus and Bushfire impacts on the economy limiting the amount of discretionary spend.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Sponsorship for the CILT International Convention may limit the amount of Sponsorship available for CILT Australia.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STRATEGIES</a:t>
            </a:r>
          </a:p>
          <a:p>
            <a:pPr marL="179070" indent="-179070"/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Early drive for Sponsorship and Corporate Membership before Financial Year concludes</a:t>
            </a:r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179070" indent="-179070"/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Try to contain costs to International Convention in order to return a break even or small profit from the event</a:t>
            </a:r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179070" indent="-179070"/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68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/>
              </a:rPr>
              <a:t>CILT </a:t>
            </a:r>
            <a:r>
              <a:rPr lang="en-US" altLang="en-US" i="1" dirty="0">
                <a:ea typeface="MS PGothic"/>
              </a:rPr>
              <a:t>Australia’s </a:t>
            </a:r>
            <a:r>
              <a:rPr lang="en-US" altLang="en-US" dirty="0">
                <a:ea typeface="MS PGothic"/>
              </a:rPr>
              <a:t>Business Plan: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AU" sz="2400" b="1" dirty="0">
                <a:solidFill>
                  <a:srgbClr val="2B0B4B"/>
                </a:solidFill>
                <a:ea typeface="Batang"/>
              </a:rPr>
              <a:t>Strategy 3 – </a:t>
            </a:r>
            <a:r>
              <a:rPr lang="en-AU" sz="2400" b="1" dirty="0">
                <a:ea typeface="Batang"/>
              </a:rPr>
              <a:t>Grow Corporate Partnering /Sponsorship</a:t>
            </a:r>
            <a:endParaRPr lang="en-US" altLang="en-US" dirty="0">
              <a:solidFill>
                <a:srgbClr val="2B0B4B"/>
              </a:solidFill>
              <a:latin typeface="Arial" pitchFamily="34" charset="0"/>
              <a:ea typeface="Batang"/>
              <a:cs typeface="Arial" pitchFamily="34" charset="0"/>
            </a:endParaRPr>
          </a:p>
          <a:p>
            <a:br>
              <a:rPr lang="en-AU" altLang="en-US" sz="2400" dirty="0">
                <a:ea typeface="Batang" charset="-127"/>
              </a:rPr>
            </a:b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812072"/>
              </p:ext>
            </p:extLst>
          </p:nvPr>
        </p:nvGraphicFramePr>
        <p:xfrm>
          <a:off x="549159" y="2009582"/>
          <a:ext cx="7572840" cy="391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/>
              </a:rPr>
              <a:t>Key Focus </a:t>
            </a:r>
            <a:br>
              <a:rPr lang="en-US" altLang="en-US" dirty="0">
                <a:ea typeface="ＭＳ Ｐゴシック"/>
              </a:rPr>
            </a:br>
            <a:r>
              <a:rPr lang="en-AU" b="1" dirty="0">
                <a:ea typeface="ＭＳ Ｐゴシック"/>
              </a:rPr>
              <a:t>Strategy 3 – Grow Corporate Partnering /Sponsorship</a:t>
            </a:r>
            <a:endParaRPr lang="en-GB" b="1" dirty="0">
              <a:solidFill>
                <a:schemeClr val="accent6">
                  <a:lumMod val="75000"/>
                </a:schemeClr>
              </a:solidFill>
              <a:ea typeface="ＭＳ Ｐゴシック"/>
            </a:endParaRPr>
          </a:p>
          <a:p>
            <a:endParaRPr lang="en-US" altLang="en-US" dirty="0">
              <a:solidFill>
                <a:srgbClr val="2B0B4B"/>
              </a:solidFill>
              <a:ea typeface="ＭＳ Ｐゴシック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ISSUES </a:t>
            </a: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Coronavirus and Bushfire impacts on the economy limiting the amount of discretionary spend.</a:t>
            </a:r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Sponsorship for the CILT International Convention may limit the amount of Sponsorship available for CILT Australia.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STRATEGIES</a:t>
            </a:r>
          </a:p>
          <a:p>
            <a:pPr marL="179070" indent="-179070"/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Early drive for Sponsorship and Corporate Membership before Financial Year concludes</a:t>
            </a:r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179070" indent="-179070"/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Try to contain costs to International Convention in order to return a break even or small profit from the event</a:t>
            </a:r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179070" indent="-179070"/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712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a typeface="MS PGothic"/>
              </a:rPr>
              <a:t>CILT </a:t>
            </a:r>
            <a:r>
              <a:rPr lang="en-US" altLang="en-US" i="1" dirty="0">
                <a:solidFill>
                  <a:schemeClr val="accent6">
                    <a:lumMod val="75000"/>
                  </a:schemeClr>
                </a:solidFill>
                <a:ea typeface="MS PGothic"/>
              </a:rPr>
              <a:t>Australia’s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a typeface="MS PGothic"/>
              </a:rPr>
              <a:t>Business Plan: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ea typeface="MS PGothic"/>
              </a:rPr>
              <a:t>Strategy 4 – Financial – Identify </a:t>
            </a:r>
            <a:r>
              <a:rPr lang="en-US" b="1" dirty="0">
                <a:ea typeface="Batang"/>
              </a:rPr>
              <a:t>alternative revenue streams to Membership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br>
              <a:rPr lang="en-AU" altLang="en-US" sz="8800" b="1" dirty="0">
                <a:ea typeface="Batang" charset="-127"/>
              </a:rPr>
            </a:b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386253"/>
              </p:ext>
            </p:extLst>
          </p:nvPr>
        </p:nvGraphicFramePr>
        <p:xfrm>
          <a:off x="865108" y="2205534"/>
          <a:ext cx="6280964" cy="3549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9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Transportation and Logistics in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Australia’s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573968"/>
            <a:ext cx="8353425" cy="463315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Australia’s Logistics industry was estimated to account for 8.6 per cent of GDP, adding $131.6 billion to Australia’s economy in 2013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Transport, Postal and Warehousing contributed $15.3 billion (4.7%) to overall industry Gross Value Added (GVA) in 2014 – 15.</a:t>
            </a:r>
            <a:endParaRPr lang="en-GB" dirty="0"/>
          </a:p>
          <a:p>
            <a:r>
              <a:rPr lang="en-GB" dirty="0"/>
              <a:t>There are an estimated 42,000 operators in the road freight transport sector, ranging from </a:t>
            </a:r>
            <a:r>
              <a:rPr lang="en-GB" dirty="0" err="1"/>
              <a:t>singletruck</a:t>
            </a:r>
            <a:r>
              <a:rPr lang="en-GB" dirty="0"/>
              <a:t> operators to large multi-national corporations. </a:t>
            </a:r>
          </a:p>
          <a:p>
            <a:r>
              <a:rPr lang="en-GB" dirty="0"/>
              <a:t>The Logistics industry is estimated to employ 1.2 million people.</a:t>
            </a:r>
          </a:p>
          <a:p>
            <a:r>
              <a:rPr lang="en-GB" dirty="0"/>
              <a:t>The ABS reports that there were 48,747 registered businesses in the road freight transport sector (ABS, 2016c).</a:t>
            </a:r>
          </a:p>
          <a:p>
            <a:r>
              <a:rPr lang="en-GB" dirty="0"/>
              <a:t>The major operators and their share of Australia’s road transport market are Toll IPEC (8.3%), Linfox (4%), K&amp;S (1.6%), Border Express (0.3%), Kings Group (0.25%) and Allied Express (0.16%)</a:t>
            </a:r>
          </a:p>
          <a:p>
            <a:endParaRPr lang="en-GB" dirty="0"/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4D66FF1-9189-4CFF-96A0-4AF7B473D552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17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9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dirty="0">
                <a:ea typeface="MS PGothic"/>
              </a:rPr>
              <a:t>TRANSPORT AND LOGISTICS INDUSTRY OVERVIEW - Australia</a:t>
            </a:r>
            <a:endParaRPr lang="en-US" dirty="0">
              <a:ea typeface="MS PGothic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26135" y="3133997"/>
            <a:ext cx="8353425" cy="1976592"/>
          </a:xfrm>
        </p:spPr>
        <p:txBody>
          <a:bodyPr>
            <a:normAutofit/>
          </a:bodyPr>
          <a:lstStyle/>
          <a:p>
            <a:pPr marL="179070" indent="-179070"/>
            <a:r>
              <a:rPr lang="en-US" dirty="0">
                <a:ea typeface="MS PGothic"/>
              </a:rPr>
              <a:t>The Transport and Logistics industry in Australia has an estimated annual revenue of $102.87 billion with an operating profit of $10.14 billion. 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The industry employs more than 1.2 million people across its major subsectors: road transport, logistics, warehousing and stevedoring.</a:t>
            </a:r>
            <a:endParaRPr lang="en-US" dirty="0"/>
          </a:p>
          <a:p>
            <a:pPr marL="179070" indent="-179070"/>
            <a:endParaRPr lang="en-US" dirty="0"/>
          </a:p>
          <a:p>
            <a:pPr marL="179070" indent="-179070"/>
            <a:endParaRPr lang="en-US" dirty="0"/>
          </a:p>
          <a:p>
            <a:pPr marL="179070" indent="-179070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4D66FF1-9189-4CFF-96A0-4AF7B473D552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18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ircuit board&#10;&#10;Description generated with high confidence">
            <a:extLst>
              <a:ext uri="{FF2B5EF4-FFF2-40B4-BE49-F238E27FC236}">
                <a16:creationId xmlns:a16="http://schemas.microsoft.com/office/drawing/2014/main" id="{4029760A-9169-49DE-B939-EE8D5327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2" y="600243"/>
            <a:ext cx="8151539" cy="57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latin typeface="Arial" pitchFamily="34" charset="0"/>
                <a:cs typeface="Arial" pitchFamily="34" charset="0"/>
              </a:rPr>
              <a:t>Our International Priorities for 2016 – 2017</a:t>
            </a:r>
            <a:br>
              <a:rPr lang="en-GB" altLang="en-US" b="1" dirty="0">
                <a:latin typeface="Arial" pitchFamily="34" charset="0"/>
                <a:cs typeface="Arial" pitchFamily="34" charset="0"/>
              </a:rPr>
            </a:br>
            <a:br>
              <a:rPr lang="en-GB" altLang="en-US" b="1" dirty="0">
                <a:latin typeface="Arial" pitchFamily="34" charset="0"/>
                <a:cs typeface="Arial" pitchFamily="34" charset="0"/>
              </a:rPr>
            </a:b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pPr marL="179070" indent="-179070"/>
            <a:r>
              <a:rPr lang="en-GB" dirty="0">
                <a:ea typeface="MS PGothic"/>
              </a:rPr>
              <a:t>CILT is the leading professional body for Logistics and Transport specialists the world over. A family of over 35,000 members, the Institute seeks to promote excellence and understanding through education, supporting industry professionals and providing opportunities for continuous career development.</a:t>
            </a:r>
          </a:p>
          <a:p>
            <a:pPr marL="179070" indent="-179070"/>
            <a:r>
              <a:rPr lang="en-GB" dirty="0">
                <a:ea typeface="MS PGothic"/>
              </a:rPr>
              <a:t>This Plan is set in line with the Growth Strategy set out by CILT International in Montreal 2016</a:t>
            </a:r>
            <a:endParaRPr lang="en-GB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Transportation and Logistics in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Australia’s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424066"/>
            <a:ext cx="8353425" cy="4783059"/>
          </a:xfrm>
        </p:spPr>
        <p:txBody>
          <a:bodyPr>
            <a:normAutofit/>
          </a:bodyPr>
          <a:lstStyle/>
          <a:p>
            <a:r>
              <a:rPr lang="en-US" dirty="0"/>
              <a:t>Table 1 presents the number of employees in freight sector,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4D66FF1-9189-4CFF-96A0-4AF7B473D552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20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93" y="2241394"/>
            <a:ext cx="5515937" cy="40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7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A8C9-54FD-4698-B667-A8997FD5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TRANSPORT AND LOGISTICS INDUSTRY SKILL SHORTAGES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49C1-F75A-441D-A890-37D30E4F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070" indent="-179070"/>
            <a:r>
              <a:rPr lang="en-US" dirty="0">
                <a:ea typeface="MS PGothic"/>
              </a:rPr>
              <a:t>On behalf of the Transport and Logistics Industry Review Committee (IRC), Australian Industry Standards conducted an online survey for stakeholders, between 11 September 2018 and 14 January 2019. 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The IRC sought feedback on the current skill shortages and the reasons for the shortages, as perceived by industry stakeholders.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TRANSPORT AND LOGISTICS SKILL SHORTAGES - Over 80 per cent of employers reported experiencing a skills shortage in the last 12 months. </a:t>
            </a:r>
            <a:endParaRPr lang="en-US" dirty="0"/>
          </a:p>
          <a:p>
            <a:pPr marL="179070" indent="-17907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02397-3E42-44F1-9A32-70DBF4AA4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3A789-280E-4746-BEAA-DEFE51C98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E5D5A7-613B-4517-9195-7B7D1F04701E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2702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FBF1-E3F4-4762-ADE8-A63EDD1A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The occupations reported as being in shortage were: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21A9E-DE03-41C4-B815-9F4018064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070" indent="-179070"/>
            <a:r>
              <a:rPr lang="en-US" dirty="0">
                <a:ea typeface="MS PGothic"/>
              </a:rPr>
              <a:t>HEAVY VEHICLE DRIVERS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DRIVERS (GENERAL)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EDUCATORS, 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TRAINERS AND ASSESSORS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WAREHOUSING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SUPERVISORS/MANAGERS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816FB-29D0-4A20-801D-5F2D30ABB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04D6F-1274-46AD-B68C-961D049721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E5D5A7-613B-4517-9195-7B7D1F04701E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596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5B19-4AB3-4AAF-B63D-AADA4258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/>
              </a:rPr>
              <a:t>Reason for the Shortage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D155-5116-429B-BFBC-6EB14DADD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070" indent="-179070">
              <a:buFont typeface="Wingdings" pitchFamily="34" charset="0"/>
              <a:buChar char="v"/>
            </a:pPr>
            <a:r>
              <a:rPr lang="en-US" dirty="0">
                <a:ea typeface="MS PGothic"/>
              </a:rPr>
              <a:t>Employers identified the following reasons for the shortage with the most frequent response listed:</a:t>
            </a:r>
            <a:endParaRPr lang="en-US" dirty="0"/>
          </a:p>
          <a:p>
            <a:pPr lvl="5"/>
            <a:r>
              <a:rPr lang="en-US" dirty="0">
                <a:ea typeface="MS PGothic"/>
              </a:rPr>
              <a:t> AGEING WORKFORCE / CURRENT STAFF RETIRING</a:t>
            </a:r>
            <a:endParaRPr lang="en-US" dirty="0">
              <a:ea typeface="MS PGothic" pitchFamily="34" charset="-128"/>
              <a:cs typeface="Calibri"/>
            </a:endParaRPr>
          </a:p>
          <a:p>
            <a:pPr lvl="5"/>
            <a:r>
              <a:rPr lang="en-US" dirty="0">
                <a:ea typeface="MS PGothic"/>
              </a:rPr>
              <a:t>UNATTRACTIVE JOB / POOR INDUSTRY IMAGE</a:t>
            </a:r>
            <a:endParaRPr lang="en-US" dirty="0">
              <a:ea typeface="MS PGothic" pitchFamily="34" charset="-128"/>
              <a:cs typeface="Calibri"/>
            </a:endParaRPr>
          </a:p>
          <a:p>
            <a:pPr lvl="5"/>
            <a:r>
              <a:rPr lang="en-US" dirty="0">
                <a:ea typeface="MS PGothic"/>
              </a:rPr>
              <a:t>COST/TIME TO ACHIEVE THE REQUIRED QUALIFICATION</a:t>
            </a:r>
            <a:endParaRPr lang="en-US" dirty="0">
              <a:ea typeface="MS PGothic" pitchFamily="34" charset="-128"/>
              <a:cs typeface="Calibri"/>
            </a:endParaRPr>
          </a:p>
          <a:p>
            <a:pPr lvl="5"/>
            <a:r>
              <a:rPr lang="en-US" dirty="0">
                <a:ea typeface="MS PGothic"/>
              </a:rPr>
              <a:t>COMPETITION FROM OTHER ORGANISATIONS</a:t>
            </a:r>
            <a:endParaRPr lang="en-US" dirty="0">
              <a:ea typeface="MS PGothic" pitchFamily="34" charset="-128"/>
              <a:cs typeface="Calibri"/>
            </a:endParaRPr>
          </a:p>
          <a:p>
            <a:pPr lvl="5"/>
            <a:r>
              <a:rPr lang="en-US" dirty="0">
                <a:ea typeface="MS PGothic"/>
              </a:rPr>
              <a:t>WAGES / SALARIES CONSIDERED TOO LOW</a:t>
            </a:r>
            <a:endParaRPr lang="en-US">
              <a:ea typeface="MS PGothic" pitchFamily="34" charset="-128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81DFD-2849-4EA5-832C-C2C7D5E92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3B90B-F344-44EE-BDA9-7185A3071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E5D5A7-613B-4517-9195-7B7D1F04701E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4266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Transportation and Logistics in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Australia’s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499016"/>
            <a:ext cx="8353425" cy="4708109"/>
          </a:xfrm>
        </p:spPr>
        <p:txBody>
          <a:bodyPr>
            <a:normAutofit/>
          </a:bodyPr>
          <a:lstStyle/>
          <a:p>
            <a:r>
              <a:rPr lang="en-US" dirty="0"/>
              <a:t> Figure 1 indicates share of each state.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4D66FF1-9189-4CFF-96A0-4AF7B473D552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24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2039938"/>
            <a:ext cx="6121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8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829794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Challenges for the industry in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Australia’s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514008"/>
            <a:ext cx="8353425" cy="4693118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Where skills are a challenge, the key issues affecting the sector are finding the people with the right skills and qualifications needed for the roles (51%) ensuring the skills of the workforce meet industry standards (51%) and retaining the best staff and not losing them (45%). 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Overall Businesses in the sector are slightly less likely than average to say they have issues keeping pace with advancing technology skills and attracting talent given they reputed to be </a:t>
            </a:r>
            <a:r>
              <a:rPr lang="en-GB" altLang="en-US" dirty="0" err="1">
                <a:latin typeface="Arial" pitchFamily="34" charset="0"/>
                <a:cs typeface="Arial" pitchFamily="34" charset="0"/>
              </a:rPr>
              <a:t>laggers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in the adoption of new technology. </a:t>
            </a:r>
          </a:p>
          <a:p>
            <a:pPr marL="0" indent="0">
              <a:buNone/>
            </a:pPr>
            <a:endParaRPr lang="en-GB" altLang="en-US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altLang="en-US" sz="1400" i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GB" altLang="en-US" sz="1400" i="1" dirty="0" err="1">
                <a:latin typeface="Arial" pitchFamily="34" charset="0"/>
                <a:cs typeface="Arial" pitchFamily="34" charset="0"/>
              </a:rPr>
              <a:t>Dept</a:t>
            </a:r>
            <a:r>
              <a:rPr lang="en-GB" altLang="en-US" sz="1400" i="1" dirty="0">
                <a:latin typeface="Arial" pitchFamily="34" charset="0"/>
                <a:cs typeface="Arial" pitchFamily="34" charset="0"/>
              </a:rPr>
              <a:t> of Education and Training and Skills Survey 2015 – 2016.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1C9EBB3-7B3C-4672-AC01-C5EBC8D6F945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25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Skills Challenges experienced in the last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www.ciltinternational.org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3707857"/>
              </p:ext>
            </p:extLst>
          </p:nvPr>
        </p:nvGraphicFramePr>
        <p:xfrm>
          <a:off x="354013" y="1229195"/>
          <a:ext cx="8352991" cy="46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5988614"/>
            <a:ext cx="7502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en-US" sz="1400" i="1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GB" altLang="en-US" sz="1400" i="1" dirty="0" err="1">
                <a:latin typeface="Arial" pitchFamily="34" charset="0"/>
                <a:cs typeface="Arial" pitchFamily="34" charset="0"/>
              </a:rPr>
              <a:t>Dept</a:t>
            </a:r>
            <a:r>
              <a:rPr lang="en-GB" altLang="en-US" sz="1400" i="1" dirty="0">
                <a:latin typeface="Arial" pitchFamily="34" charset="0"/>
                <a:cs typeface="Arial" pitchFamily="34" charset="0"/>
              </a:rPr>
              <a:t> of Education and Training and Skills Survey 2015 – 2016.</a:t>
            </a:r>
          </a:p>
        </p:txBody>
      </p:sp>
    </p:spTree>
    <p:extLst>
      <p:ext uri="{BB962C8B-B14F-4D97-AF65-F5344CB8AC3E}">
        <p14:creationId xmlns:p14="http://schemas.microsoft.com/office/powerpoint/2010/main" val="383535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Key Issues Areas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2360" y="1377679"/>
            <a:ext cx="8229600" cy="40608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ea typeface="MS PGothic"/>
              </a:rPr>
              <a:t>ISSUES:</a:t>
            </a:r>
            <a:endParaRPr lang="en-US" dirty="0"/>
          </a:p>
          <a:p>
            <a:pPr marL="179070" indent="-179070">
              <a:buFont typeface="Wingdings" pitchFamily="34" charset="0"/>
              <a:buChar char="v"/>
              <a:defRPr/>
            </a:pPr>
            <a:r>
              <a:rPr lang="en-US" dirty="0">
                <a:ea typeface="MS PGothic"/>
              </a:rPr>
              <a:t>Decline in membership (100+ per year)</a:t>
            </a:r>
            <a:endParaRPr lang="en-US" dirty="0"/>
          </a:p>
          <a:p>
            <a:pPr marL="179070" indent="-179070">
              <a:buFont typeface="Wingdings" pitchFamily="34" charset="0"/>
              <a:buChar char="v"/>
              <a:defRPr/>
            </a:pPr>
            <a:r>
              <a:rPr lang="en-US" dirty="0">
                <a:ea typeface="MS PGothic"/>
              </a:rPr>
              <a:t>Retention of members in an ageing environment</a:t>
            </a:r>
          </a:p>
          <a:p>
            <a:pPr marL="179070" indent="-179070">
              <a:buFont typeface="Wingdings" pitchFamily="34" charset="0"/>
              <a:buChar char="v"/>
              <a:defRPr/>
            </a:pPr>
            <a:r>
              <a:rPr lang="en-US" dirty="0" err="1">
                <a:ea typeface="MS PGothic"/>
              </a:rPr>
              <a:t>Defence</a:t>
            </a:r>
            <a:r>
              <a:rPr lang="en-US" dirty="0">
                <a:ea typeface="MS PGothic"/>
              </a:rPr>
              <a:t> membership slashed</a:t>
            </a:r>
          </a:p>
          <a:p>
            <a:pPr marL="179070" indent="-179070">
              <a:buFont typeface="Wingdings" pitchFamily="34" charset="0"/>
              <a:buChar char="v"/>
              <a:defRPr/>
            </a:pPr>
            <a:r>
              <a:rPr lang="en-US" dirty="0">
                <a:ea typeface="MS PGothic"/>
              </a:rPr>
              <a:t>Low Sponsorship and Corporate Membership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STRATEGIES (how you plan to fix the problems)</a:t>
            </a:r>
          </a:p>
          <a:p>
            <a:pPr marL="179070" indent="-179070">
              <a:buFont typeface="Wingdings" pitchFamily="34" charset="0"/>
              <a:buChar char="v"/>
            </a:pPr>
            <a:r>
              <a:rPr lang="en-GB" dirty="0">
                <a:ea typeface="MS PGothic"/>
              </a:rPr>
              <a:t>CILT International Convention may create awareness of CILT Australia</a:t>
            </a:r>
          </a:p>
          <a:p>
            <a:pPr marL="179070" indent="-179070">
              <a:buFont typeface="Wingdings" pitchFamily="34" charset="0"/>
              <a:buChar char="v"/>
            </a:pPr>
            <a:r>
              <a:rPr lang="en-GB" dirty="0">
                <a:ea typeface="MS PGothic"/>
              </a:rPr>
              <a:t>International Convention Sponsors may stay on for the year</a:t>
            </a:r>
            <a:endParaRPr lang="en-GB" dirty="0"/>
          </a:p>
          <a:p>
            <a:pPr marL="179070" indent="-179070">
              <a:buFont typeface="Wingdings" pitchFamily="34" charset="0"/>
              <a:buChar char="v"/>
            </a:pPr>
            <a:r>
              <a:rPr lang="en-GB" dirty="0">
                <a:ea typeface="MS PGothic"/>
              </a:rPr>
              <a:t>CILT Philippines may assist CILT 's Profile via perceived expansion 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0336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Focus Area Template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ISSUES </a:t>
            </a:r>
          </a:p>
          <a:p>
            <a:pPr marL="179070" indent="-179070">
              <a:defRPr/>
            </a:pPr>
            <a:r>
              <a:rPr lang="en-US" dirty="0">
                <a:ea typeface="MS PGothic"/>
              </a:rPr>
              <a:t>Decline in Membership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STRATEGIES</a:t>
            </a:r>
          </a:p>
          <a:p>
            <a:pPr marL="179070" indent="-179070"/>
            <a:r>
              <a:rPr lang="en-GB" dirty="0">
                <a:ea typeface="MS PGothic"/>
              </a:rPr>
              <a:t>Focus on lifting CILT Australia's profile</a:t>
            </a:r>
          </a:p>
          <a:p>
            <a:pPr marL="179070" indent="-179070"/>
            <a:r>
              <a:rPr lang="en-GB" dirty="0">
                <a:ea typeface="MS PGothic"/>
              </a:rPr>
              <a:t>Conduct more events around Australia</a:t>
            </a:r>
            <a:endParaRPr lang="en-GB" dirty="0"/>
          </a:p>
          <a:p>
            <a:pPr marL="179070" indent="-179070"/>
            <a:r>
              <a:rPr lang="en-GB" dirty="0">
                <a:ea typeface="MS PGothic"/>
              </a:rPr>
              <a:t>Social Media Presence on LinkedIn and Facebook</a:t>
            </a:r>
          </a:p>
          <a:p>
            <a:pPr marL="179070" indent="-179070"/>
            <a:r>
              <a:rPr lang="en-GB" dirty="0">
                <a:ea typeface="MS PGothic"/>
              </a:rPr>
              <a:t>Podcasts and recorded interviews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1619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>
                <a:latin typeface="Arial" pitchFamily="34" charset="0"/>
                <a:cs typeface="Arial" pitchFamily="34" charset="0"/>
              </a:rPr>
              <a:t>Australia's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Targets from Memberships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63349C-2488-4003-819F-317222C52C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9569" y="1398531"/>
            <a:ext cx="5501035" cy="1163908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C0B0DA-19EC-43AB-BEA7-CA6B1D3C2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54090"/>
              </p:ext>
            </p:extLst>
          </p:nvPr>
        </p:nvGraphicFramePr>
        <p:xfrm>
          <a:off x="1895707" y="2611243"/>
          <a:ext cx="5425023" cy="3030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050">
                  <a:extLst>
                    <a:ext uri="{9D8B030D-6E8A-4147-A177-3AD203B41FA5}">
                      <a16:colId xmlns:a16="http://schemas.microsoft.com/office/drawing/2014/main" val="1581450108"/>
                    </a:ext>
                  </a:extLst>
                </a:gridCol>
                <a:gridCol w="1200431">
                  <a:extLst>
                    <a:ext uri="{9D8B030D-6E8A-4147-A177-3AD203B41FA5}">
                      <a16:colId xmlns:a16="http://schemas.microsoft.com/office/drawing/2014/main" val="1963167078"/>
                    </a:ext>
                  </a:extLst>
                </a:gridCol>
                <a:gridCol w="1223516">
                  <a:extLst>
                    <a:ext uri="{9D8B030D-6E8A-4147-A177-3AD203B41FA5}">
                      <a16:colId xmlns:a16="http://schemas.microsoft.com/office/drawing/2014/main" val="164534301"/>
                    </a:ext>
                  </a:extLst>
                </a:gridCol>
                <a:gridCol w="1362026">
                  <a:extLst>
                    <a:ext uri="{9D8B030D-6E8A-4147-A177-3AD203B41FA5}">
                      <a16:colId xmlns:a16="http://schemas.microsoft.com/office/drawing/2014/main" val="3139926437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KPI</a:t>
                      </a:r>
                      <a:endParaRPr lang="en-AU" sz="1400" dirty="0">
                        <a:effectLst/>
                      </a:endParaRP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New Members from 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Forecast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6430139"/>
                  </a:ext>
                </a:extLst>
              </a:tr>
              <a:tr h="1275718">
                <a:tc>
                  <a:txBody>
                    <a:bodyPr/>
                    <a:lstStyle/>
                    <a:p>
                      <a:pPr marL="0" algn="l" rtl="0" eaLnBrk="0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algn="l" rtl="0" eaLnBrk="0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Website – online applications </a:t>
                      </a:r>
                      <a:br>
                        <a:rPr lang="en-AU" sz="1400" kern="1200" dirty="0">
                          <a:effectLst/>
                        </a:rPr>
                      </a:b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0939806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Networking, Social, Referral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5571685"/>
                  </a:ext>
                </a:extLst>
              </a:tr>
              <a:tr h="676909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Industry Events in all States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49093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0636A9-8EF7-435F-8481-49931FA17EE2}"/>
              </a:ext>
            </a:extLst>
          </p:cNvPr>
          <p:cNvSpPr txBox="1"/>
          <p:nvPr/>
        </p:nvSpPr>
        <p:spPr>
          <a:xfrm>
            <a:off x="3116766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7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24"/>
          <p:cNvSpPr>
            <a:spLocks noChangeArrowheads="1"/>
          </p:cNvSpPr>
          <p:nvPr/>
        </p:nvSpPr>
        <p:spPr bwMode="auto">
          <a:xfrm>
            <a:off x="6951663" y="785813"/>
            <a:ext cx="1019175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Fit for Future Growth </a:t>
            </a: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2978150" y="420688"/>
            <a:ext cx="306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79388" indent="-179388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6365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10937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15509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2008188" indent="-179388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A27C4A"/>
                </a:solidFill>
                <a:latin typeface="Calibri" pitchFamily="34" charset="0"/>
              </a:rPr>
              <a:t>First Choice in the Profession</a:t>
            </a:r>
            <a:br>
              <a:rPr lang="en-GB" altLang="en-US" sz="1700" b="1" dirty="0">
                <a:solidFill>
                  <a:srgbClr val="A27C4A"/>
                </a:solidFill>
                <a:latin typeface="Calibri" pitchFamily="34" charset="0"/>
              </a:rPr>
            </a:br>
            <a:r>
              <a:rPr lang="en-GB" altLang="en-US" sz="1700" b="1" dirty="0">
                <a:solidFill>
                  <a:srgbClr val="A27C4A"/>
                </a:solidFill>
                <a:latin typeface="Calibri" pitchFamily="34" charset="0"/>
              </a:rPr>
              <a:t>                               </a:t>
            </a:r>
          </a:p>
        </p:txBody>
      </p:sp>
      <p:sp>
        <p:nvSpPr>
          <p:cNvPr id="7172" name="Rectangle 16"/>
          <p:cNvSpPr>
            <a:spLocks noChangeArrowheads="1"/>
          </p:cNvSpPr>
          <p:nvPr/>
        </p:nvSpPr>
        <p:spPr bwMode="auto">
          <a:xfrm>
            <a:off x="7089775" y="1652588"/>
            <a:ext cx="114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c</a:t>
            </a:r>
            <a:endParaRPr lang="en-GB" altLang="en-US" sz="1500" b="1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grpSp>
        <p:nvGrpSpPr>
          <p:cNvPr id="60" name="Group 70"/>
          <p:cNvGrpSpPr>
            <a:grpSpLocks/>
          </p:cNvGrpSpPr>
          <p:nvPr/>
        </p:nvGrpSpPr>
        <p:grpSpPr bwMode="auto">
          <a:xfrm>
            <a:off x="992278" y="1351327"/>
            <a:ext cx="2337569" cy="547688"/>
            <a:chOff x="1136" y="2355"/>
            <a:chExt cx="2180" cy="483"/>
          </a:xfrm>
          <a:solidFill>
            <a:schemeClr val="accent4">
              <a:lumMod val="75000"/>
            </a:schemeClr>
          </a:solidFill>
        </p:grpSpPr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1136" y="2355"/>
              <a:ext cx="2169" cy="467"/>
            </a:xfrm>
            <a:custGeom>
              <a:avLst/>
              <a:gdLst>
                <a:gd name="T0" fmla="*/ 88 w 12908"/>
                <a:gd name="T1" fmla="*/ 0 h 2884"/>
                <a:gd name="T2" fmla="*/ 0 w 12908"/>
                <a:gd name="T3" fmla="*/ 85 h 2884"/>
                <a:gd name="T4" fmla="*/ 0 w 12908"/>
                <a:gd name="T5" fmla="*/ 382 h 2884"/>
                <a:gd name="T6" fmla="*/ 88 w 12908"/>
                <a:gd name="T7" fmla="*/ 467 h 2884"/>
                <a:gd name="T8" fmla="*/ 2081 w 12908"/>
                <a:gd name="T9" fmla="*/ 467 h 2884"/>
                <a:gd name="T10" fmla="*/ 2169 w 12908"/>
                <a:gd name="T11" fmla="*/ 382 h 2884"/>
                <a:gd name="T12" fmla="*/ 2169 w 12908"/>
                <a:gd name="T13" fmla="*/ 85 h 2884"/>
                <a:gd name="T14" fmla="*/ 2081 w 12908"/>
                <a:gd name="T15" fmla="*/ 0 h 2884"/>
                <a:gd name="T16" fmla="*/ 88 w 12908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08" h="2884">
                  <a:moveTo>
                    <a:pt x="525" y="0"/>
                  </a:moveTo>
                  <a:cubicBezTo>
                    <a:pt x="235" y="0"/>
                    <a:pt x="0" y="236"/>
                    <a:pt x="0" y="525"/>
                  </a:cubicBezTo>
                  <a:lnTo>
                    <a:pt x="0" y="2359"/>
                  </a:lnTo>
                  <a:cubicBezTo>
                    <a:pt x="0" y="2649"/>
                    <a:pt x="235" y="2884"/>
                    <a:pt x="525" y="2884"/>
                  </a:cubicBezTo>
                  <a:lnTo>
                    <a:pt x="12383" y="2884"/>
                  </a:lnTo>
                  <a:cubicBezTo>
                    <a:pt x="12673" y="2884"/>
                    <a:pt x="12908" y="2649"/>
                    <a:pt x="12908" y="2359"/>
                  </a:cubicBezTo>
                  <a:lnTo>
                    <a:pt x="12908" y="525"/>
                  </a:lnTo>
                  <a:cubicBezTo>
                    <a:pt x="12908" y="236"/>
                    <a:pt x="12673" y="0"/>
                    <a:pt x="12383" y="0"/>
                  </a:cubicBezTo>
                  <a:lnTo>
                    <a:pt x="525" y="0"/>
                  </a:lnTo>
                  <a:close/>
                </a:path>
              </a:pathLst>
            </a:custGeom>
            <a:grp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206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1147" y="2371"/>
              <a:ext cx="2169" cy="467"/>
            </a:xfrm>
            <a:custGeom>
              <a:avLst/>
              <a:gdLst>
                <a:gd name="T0" fmla="*/ 88 w 12908"/>
                <a:gd name="T1" fmla="*/ 0 h 2884"/>
                <a:gd name="T2" fmla="*/ 0 w 12908"/>
                <a:gd name="T3" fmla="*/ 85 h 2884"/>
                <a:gd name="T4" fmla="*/ 0 w 12908"/>
                <a:gd name="T5" fmla="*/ 382 h 2884"/>
                <a:gd name="T6" fmla="*/ 88 w 12908"/>
                <a:gd name="T7" fmla="*/ 467 h 2884"/>
                <a:gd name="T8" fmla="*/ 2081 w 12908"/>
                <a:gd name="T9" fmla="*/ 467 h 2884"/>
                <a:gd name="T10" fmla="*/ 2169 w 12908"/>
                <a:gd name="T11" fmla="*/ 382 h 2884"/>
                <a:gd name="T12" fmla="*/ 2169 w 12908"/>
                <a:gd name="T13" fmla="*/ 85 h 2884"/>
                <a:gd name="T14" fmla="*/ 2081 w 12908"/>
                <a:gd name="T15" fmla="*/ 0 h 2884"/>
                <a:gd name="T16" fmla="*/ 88 w 12908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908" h="2884">
                  <a:moveTo>
                    <a:pt x="525" y="0"/>
                  </a:moveTo>
                  <a:cubicBezTo>
                    <a:pt x="235" y="0"/>
                    <a:pt x="0" y="236"/>
                    <a:pt x="0" y="525"/>
                  </a:cubicBezTo>
                  <a:lnTo>
                    <a:pt x="0" y="2359"/>
                  </a:lnTo>
                  <a:cubicBezTo>
                    <a:pt x="0" y="2649"/>
                    <a:pt x="235" y="2884"/>
                    <a:pt x="525" y="2884"/>
                  </a:cubicBezTo>
                  <a:lnTo>
                    <a:pt x="12383" y="2884"/>
                  </a:lnTo>
                  <a:cubicBezTo>
                    <a:pt x="12673" y="2884"/>
                    <a:pt x="12908" y="2649"/>
                    <a:pt x="12908" y="2359"/>
                  </a:cubicBezTo>
                  <a:lnTo>
                    <a:pt x="12908" y="525"/>
                  </a:lnTo>
                  <a:cubicBezTo>
                    <a:pt x="12908" y="236"/>
                    <a:pt x="12673" y="0"/>
                    <a:pt x="12383" y="0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9050" cap="rnd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dirty="0">
                <a:sym typeface="Gill Sans" charset="0"/>
              </a:endParaRPr>
            </a:p>
          </p:txBody>
        </p:sp>
      </p:grpSp>
      <p:sp>
        <p:nvSpPr>
          <p:cNvPr id="7174" name="Rectangle 71"/>
          <p:cNvSpPr>
            <a:spLocks noChangeArrowheads="1"/>
          </p:cNvSpPr>
          <p:nvPr/>
        </p:nvSpPr>
        <p:spPr bwMode="auto">
          <a:xfrm>
            <a:off x="1666875" y="1403350"/>
            <a:ext cx="977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GROWTH</a:t>
            </a:r>
            <a:endParaRPr lang="en-GB" altLang="en-US" sz="1500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grpSp>
        <p:nvGrpSpPr>
          <p:cNvPr id="64" name="Group 74"/>
          <p:cNvGrpSpPr>
            <a:grpSpLocks/>
          </p:cNvGrpSpPr>
          <p:nvPr/>
        </p:nvGrpSpPr>
        <p:grpSpPr bwMode="auto">
          <a:xfrm>
            <a:off x="3413300" y="1351326"/>
            <a:ext cx="2193890" cy="529545"/>
            <a:chOff x="3376" y="2355"/>
            <a:chExt cx="2096" cy="467"/>
          </a:xfrm>
          <a:solidFill>
            <a:srgbClr val="002060"/>
          </a:solidFill>
        </p:grpSpPr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3376" y="2355"/>
              <a:ext cx="2096" cy="467"/>
            </a:xfrm>
            <a:custGeom>
              <a:avLst/>
              <a:gdLst>
                <a:gd name="T0" fmla="*/ 101 w 12475"/>
                <a:gd name="T1" fmla="*/ 0 h 2884"/>
                <a:gd name="T2" fmla="*/ 0 w 12475"/>
                <a:gd name="T3" fmla="*/ 97 h 2884"/>
                <a:gd name="T4" fmla="*/ 0 w 12475"/>
                <a:gd name="T5" fmla="*/ 370 h 2884"/>
                <a:gd name="T6" fmla="*/ 101 w 12475"/>
                <a:gd name="T7" fmla="*/ 467 h 2884"/>
                <a:gd name="T8" fmla="*/ 1995 w 12475"/>
                <a:gd name="T9" fmla="*/ 467 h 2884"/>
                <a:gd name="T10" fmla="*/ 2096 w 12475"/>
                <a:gd name="T11" fmla="*/ 370 h 2884"/>
                <a:gd name="T12" fmla="*/ 2096 w 12475"/>
                <a:gd name="T13" fmla="*/ 97 h 2884"/>
                <a:gd name="T14" fmla="*/ 1995 w 12475"/>
                <a:gd name="T15" fmla="*/ 0 h 2884"/>
                <a:gd name="T16" fmla="*/ 101 w 12475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75" h="2884">
                  <a:moveTo>
                    <a:pt x="600" y="0"/>
                  </a:moveTo>
                  <a:cubicBezTo>
                    <a:pt x="269" y="0"/>
                    <a:pt x="0" y="269"/>
                    <a:pt x="0" y="600"/>
                  </a:cubicBezTo>
                  <a:lnTo>
                    <a:pt x="0" y="2284"/>
                  </a:lnTo>
                  <a:cubicBezTo>
                    <a:pt x="0" y="2615"/>
                    <a:pt x="269" y="2884"/>
                    <a:pt x="600" y="2884"/>
                  </a:cubicBezTo>
                  <a:lnTo>
                    <a:pt x="11875" y="2884"/>
                  </a:lnTo>
                  <a:cubicBezTo>
                    <a:pt x="12207" y="2884"/>
                    <a:pt x="12475" y="2615"/>
                    <a:pt x="12475" y="2284"/>
                  </a:cubicBezTo>
                  <a:lnTo>
                    <a:pt x="12475" y="600"/>
                  </a:lnTo>
                  <a:cubicBezTo>
                    <a:pt x="12475" y="269"/>
                    <a:pt x="12207" y="0"/>
                    <a:pt x="11875" y="0"/>
                  </a:cubicBezTo>
                  <a:lnTo>
                    <a:pt x="600" y="0"/>
                  </a:lnTo>
                  <a:close/>
                </a:path>
              </a:pathLst>
            </a:custGeom>
            <a:grp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3376" y="2355"/>
              <a:ext cx="2096" cy="467"/>
            </a:xfrm>
            <a:custGeom>
              <a:avLst/>
              <a:gdLst>
                <a:gd name="T0" fmla="*/ 101 w 12475"/>
                <a:gd name="T1" fmla="*/ 0 h 2884"/>
                <a:gd name="T2" fmla="*/ 0 w 12475"/>
                <a:gd name="T3" fmla="*/ 97 h 2884"/>
                <a:gd name="T4" fmla="*/ 0 w 12475"/>
                <a:gd name="T5" fmla="*/ 370 h 2884"/>
                <a:gd name="T6" fmla="*/ 101 w 12475"/>
                <a:gd name="T7" fmla="*/ 467 h 2884"/>
                <a:gd name="T8" fmla="*/ 1995 w 12475"/>
                <a:gd name="T9" fmla="*/ 467 h 2884"/>
                <a:gd name="T10" fmla="*/ 2096 w 12475"/>
                <a:gd name="T11" fmla="*/ 370 h 2884"/>
                <a:gd name="T12" fmla="*/ 2096 w 12475"/>
                <a:gd name="T13" fmla="*/ 97 h 2884"/>
                <a:gd name="T14" fmla="*/ 1995 w 12475"/>
                <a:gd name="T15" fmla="*/ 0 h 2884"/>
                <a:gd name="T16" fmla="*/ 101 w 12475"/>
                <a:gd name="T17" fmla="*/ 0 h 28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75" h="2884">
                  <a:moveTo>
                    <a:pt x="600" y="0"/>
                  </a:moveTo>
                  <a:cubicBezTo>
                    <a:pt x="269" y="0"/>
                    <a:pt x="0" y="269"/>
                    <a:pt x="0" y="600"/>
                  </a:cubicBezTo>
                  <a:lnTo>
                    <a:pt x="0" y="2284"/>
                  </a:lnTo>
                  <a:cubicBezTo>
                    <a:pt x="0" y="2615"/>
                    <a:pt x="269" y="2884"/>
                    <a:pt x="600" y="2884"/>
                  </a:cubicBezTo>
                  <a:lnTo>
                    <a:pt x="11875" y="2884"/>
                  </a:lnTo>
                  <a:cubicBezTo>
                    <a:pt x="12207" y="2884"/>
                    <a:pt x="12475" y="2615"/>
                    <a:pt x="12475" y="2284"/>
                  </a:cubicBezTo>
                  <a:lnTo>
                    <a:pt x="12475" y="600"/>
                  </a:lnTo>
                  <a:cubicBezTo>
                    <a:pt x="12475" y="269"/>
                    <a:pt x="12207" y="0"/>
                    <a:pt x="11875" y="0"/>
                  </a:cubicBezTo>
                  <a:lnTo>
                    <a:pt x="600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9050" cap="rnd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176" name="Rectangle 75"/>
          <p:cNvSpPr>
            <a:spLocks noChangeArrowheads="1"/>
          </p:cNvSpPr>
          <p:nvPr/>
        </p:nvSpPr>
        <p:spPr bwMode="auto">
          <a:xfrm>
            <a:off x="3840163" y="1403350"/>
            <a:ext cx="1330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CAPABILITY</a:t>
            </a:r>
            <a:endParaRPr lang="en-GB" altLang="en-US" sz="1500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grpSp>
        <p:nvGrpSpPr>
          <p:cNvPr id="68" name="Group 78"/>
          <p:cNvGrpSpPr>
            <a:grpSpLocks/>
          </p:cNvGrpSpPr>
          <p:nvPr/>
        </p:nvGrpSpPr>
        <p:grpSpPr bwMode="auto">
          <a:xfrm>
            <a:off x="5691975" y="1351324"/>
            <a:ext cx="2279719" cy="528410"/>
            <a:chOff x="5562" y="2357"/>
            <a:chExt cx="2178" cy="466"/>
          </a:xfrm>
          <a:solidFill>
            <a:srgbClr val="002060"/>
          </a:solidFill>
        </p:grpSpPr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5562" y="2357"/>
              <a:ext cx="2178" cy="466"/>
            </a:xfrm>
            <a:custGeom>
              <a:avLst/>
              <a:gdLst>
                <a:gd name="T0" fmla="*/ 88 w 6483"/>
                <a:gd name="T1" fmla="*/ 0 h 1441"/>
                <a:gd name="T2" fmla="*/ 0 w 6483"/>
                <a:gd name="T3" fmla="*/ 85 h 1441"/>
                <a:gd name="T4" fmla="*/ 0 w 6483"/>
                <a:gd name="T5" fmla="*/ 381 h 1441"/>
                <a:gd name="T6" fmla="*/ 88 w 6483"/>
                <a:gd name="T7" fmla="*/ 466 h 1441"/>
                <a:gd name="T8" fmla="*/ 2090 w 6483"/>
                <a:gd name="T9" fmla="*/ 466 h 1441"/>
                <a:gd name="T10" fmla="*/ 2178 w 6483"/>
                <a:gd name="T11" fmla="*/ 381 h 1441"/>
                <a:gd name="T12" fmla="*/ 2178 w 6483"/>
                <a:gd name="T13" fmla="*/ 85 h 1441"/>
                <a:gd name="T14" fmla="*/ 2090 w 6483"/>
                <a:gd name="T15" fmla="*/ 0 h 1441"/>
                <a:gd name="T16" fmla="*/ 88 w 6483"/>
                <a:gd name="T17" fmla="*/ 0 h 1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3" h="1441">
                  <a:moveTo>
                    <a:pt x="262" y="0"/>
                  </a:moveTo>
                  <a:cubicBezTo>
                    <a:pt x="118" y="0"/>
                    <a:pt x="0" y="117"/>
                    <a:pt x="0" y="262"/>
                  </a:cubicBezTo>
                  <a:lnTo>
                    <a:pt x="0" y="1179"/>
                  </a:lnTo>
                  <a:cubicBezTo>
                    <a:pt x="0" y="1324"/>
                    <a:pt x="118" y="1441"/>
                    <a:pt x="262" y="1441"/>
                  </a:cubicBezTo>
                  <a:lnTo>
                    <a:pt x="6221" y="1441"/>
                  </a:lnTo>
                  <a:cubicBezTo>
                    <a:pt x="6366" y="1441"/>
                    <a:pt x="6483" y="1324"/>
                    <a:pt x="6483" y="1179"/>
                  </a:cubicBezTo>
                  <a:lnTo>
                    <a:pt x="6483" y="262"/>
                  </a:lnTo>
                  <a:cubicBezTo>
                    <a:pt x="6483" y="117"/>
                    <a:pt x="6366" y="0"/>
                    <a:pt x="6221" y="0"/>
                  </a:cubicBez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5562" y="2357"/>
              <a:ext cx="2178" cy="466"/>
            </a:xfrm>
            <a:custGeom>
              <a:avLst/>
              <a:gdLst>
                <a:gd name="T0" fmla="*/ 88 w 6483"/>
                <a:gd name="T1" fmla="*/ 0 h 1441"/>
                <a:gd name="T2" fmla="*/ 0 w 6483"/>
                <a:gd name="T3" fmla="*/ 85 h 1441"/>
                <a:gd name="T4" fmla="*/ 0 w 6483"/>
                <a:gd name="T5" fmla="*/ 381 h 1441"/>
                <a:gd name="T6" fmla="*/ 88 w 6483"/>
                <a:gd name="T7" fmla="*/ 466 h 1441"/>
                <a:gd name="T8" fmla="*/ 2090 w 6483"/>
                <a:gd name="T9" fmla="*/ 466 h 1441"/>
                <a:gd name="T10" fmla="*/ 2178 w 6483"/>
                <a:gd name="T11" fmla="*/ 381 h 1441"/>
                <a:gd name="T12" fmla="*/ 2178 w 6483"/>
                <a:gd name="T13" fmla="*/ 85 h 1441"/>
                <a:gd name="T14" fmla="*/ 2090 w 6483"/>
                <a:gd name="T15" fmla="*/ 0 h 1441"/>
                <a:gd name="T16" fmla="*/ 88 w 6483"/>
                <a:gd name="T17" fmla="*/ 0 h 1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3" h="1441">
                  <a:moveTo>
                    <a:pt x="262" y="0"/>
                  </a:moveTo>
                  <a:cubicBezTo>
                    <a:pt x="118" y="0"/>
                    <a:pt x="0" y="117"/>
                    <a:pt x="0" y="262"/>
                  </a:cubicBezTo>
                  <a:lnTo>
                    <a:pt x="0" y="1179"/>
                  </a:lnTo>
                  <a:cubicBezTo>
                    <a:pt x="0" y="1324"/>
                    <a:pt x="118" y="1441"/>
                    <a:pt x="262" y="1441"/>
                  </a:cubicBezTo>
                  <a:lnTo>
                    <a:pt x="6221" y="1441"/>
                  </a:lnTo>
                  <a:cubicBezTo>
                    <a:pt x="6366" y="1441"/>
                    <a:pt x="6483" y="1324"/>
                    <a:pt x="6483" y="1179"/>
                  </a:cubicBezTo>
                  <a:lnTo>
                    <a:pt x="6483" y="262"/>
                  </a:lnTo>
                  <a:cubicBezTo>
                    <a:pt x="6483" y="117"/>
                    <a:pt x="6366" y="0"/>
                    <a:pt x="6221" y="0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7463" cap="rnd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 sz="30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178" name="Rectangle 79"/>
          <p:cNvSpPr>
            <a:spLocks noChangeArrowheads="1"/>
          </p:cNvSpPr>
          <p:nvPr/>
        </p:nvSpPr>
        <p:spPr bwMode="auto">
          <a:xfrm>
            <a:off x="6261100" y="1403350"/>
            <a:ext cx="1495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5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GOVERNANCE</a:t>
            </a:r>
            <a:endParaRPr lang="en-GB" altLang="en-US" sz="1500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sp>
        <p:nvSpPr>
          <p:cNvPr id="7179" name="Freeform 118"/>
          <p:cNvSpPr>
            <a:spLocks/>
          </p:cNvSpPr>
          <p:nvPr/>
        </p:nvSpPr>
        <p:spPr bwMode="auto">
          <a:xfrm>
            <a:off x="3346450" y="2673350"/>
            <a:ext cx="2317750" cy="3284538"/>
          </a:xfrm>
          <a:custGeom>
            <a:avLst/>
            <a:gdLst>
              <a:gd name="T0" fmla="*/ 46613174 w 12475"/>
              <a:gd name="T1" fmla="*/ 0 h 13634"/>
              <a:gd name="T2" fmla="*/ 0 w 12475"/>
              <a:gd name="T3" fmla="*/ 68817586 h 13634"/>
              <a:gd name="T4" fmla="*/ 0 w 12475"/>
              <a:gd name="T5" fmla="*/ 928342607 h 13634"/>
              <a:gd name="T6" fmla="*/ 46613174 w 12475"/>
              <a:gd name="T7" fmla="*/ 997087144 h 13634"/>
              <a:gd name="T8" fmla="*/ 571394472 w 12475"/>
              <a:gd name="T9" fmla="*/ 997087144 h 13634"/>
              <a:gd name="T10" fmla="*/ 617958060 w 12475"/>
              <a:gd name="T11" fmla="*/ 928342607 h 13634"/>
              <a:gd name="T12" fmla="*/ 617958060 w 12475"/>
              <a:gd name="T13" fmla="*/ 68817586 h 13634"/>
              <a:gd name="T14" fmla="*/ 571394472 w 12475"/>
              <a:gd name="T15" fmla="*/ 0 h 13634"/>
              <a:gd name="T16" fmla="*/ 46613174 w 12475"/>
              <a:gd name="T17" fmla="*/ 0 h 13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75" h="13634">
                <a:moveTo>
                  <a:pt x="941" y="0"/>
                </a:moveTo>
                <a:cubicBezTo>
                  <a:pt x="422" y="0"/>
                  <a:pt x="0" y="421"/>
                  <a:pt x="0" y="941"/>
                </a:cubicBezTo>
                <a:lnTo>
                  <a:pt x="0" y="12694"/>
                </a:lnTo>
                <a:cubicBezTo>
                  <a:pt x="0" y="13213"/>
                  <a:pt x="422" y="13634"/>
                  <a:pt x="941" y="13634"/>
                </a:cubicBezTo>
                <a:lnTo>
                  <a:pt x="11535" y="13634"/>
                </a:lnTo>
                <a:cubicBezTo>
                  <a:pt x="12054" y="13634"/>
                  <a:pt x="12475" y="13213"/>
                  <a:pt x="12475" y="12694"/>
                </a:cubicBezTo>
                <a:lnTo>
                  <a:pt x="12475" y="941"/>
                </a:lnTo>
                <a:cubicBezTo>
                  <a:pt x="12475" y="421"/>
                  <a:pt x="12054" y="0"/>
                  <a:pt x="11535" y="0"/>
                </a:cubicBezTo>
                <a:lnTo>
                  <a:pt x="941" y="0"/>
                </a:lnTo>
                <a:close/>
              </a:path>
            </a:pathLst>
          </a:custGeom>
          <a:noFill/>
          <a:ln w="27051" cap="rnd">
            <a:solidFill>
              <a:srgbClr val="66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300" tIns="32649" rIns="65300" bIns="32649"/>
          <a:lstStyle/>
          <a:p>
            <a:endParaRPr lang="en-GB" dirty="0"/>
          </a:p>
        </p:txBody>
      </p:sp>
      <p:grpSp>
        <p:nvGrpSpPr>
          <p:cNvPr id="7180" name="Group 121"/>
          <p:cNvGrpSpPr>
            <a:grpSpLocks/>
          </p:cNvGrpSpPr>
          <p:nvPr/>
        </p:nvGrpSpPr>
        <p:grpSpPr bwMode="auto">
          <a:xfrm>
            <a:off x="992188" y="2665415"/>
            <a:ext cx="2260600" cy="3292473"/>
            <a:chOff x="1115" y="2821"/>
            <a:chExt cx="2159" cy="2206"/>
          </a:xfrm>
        </p:grpSpPr>
        <p:sp>
          <p:nvSpPr>
            <p:cNvPr id="7203" name="Freeform 119"/>
            <p:cNvSpPr>
              <a:spLocks/>
            </p:cNvSpPr>
            <p:nvPr/>
          </p:nvSpPr>
          <p:spPr bwMode="auto">
            <a:xfrm>
              <a:off x="1115" y="2821"/>
              <a:ext cx="2159" cy="2206"/>
            </a:xfrm>
            <a:custGeom>
              <a:avLst/>
              <a:gdLst>
                <a:gd name="T0" fmla="*/ 27 w 12850"/>
                <a:gd name="T1" fmla="*/ 0 h 13634"/>
                <a:gd name="T2" fmla="*/ 0 w 12850"/>
                <a:gd name="T3" fmla="*/ 25 h 13634"/>
                <a:gd name="T4" fmla="*/ 0 w 12850"/>
                <a:gd name="T5" fmla="*/ 332 h 13634"/>
                <a:gd name="T6" fmla="*/ 27 w 12850"/>
                <a:gd name="T7" fmla="*/ 357 h 13634"/>
                <a:gd name="T8" fmla="*/ 335 w 12850"/>
                <a:gd name="T9" fmla="*/ 357 h 13634"/>
                <a:gd name="T10" fmla="*/ 363 w 12850"/>
                <a:gd name="T11" fmla="*/ 332 h 13634"/>
                <a:gd name="T12" fmla="*/ 363 w 12850"/>
                <a:gd name="T13" fmla="*/ 25 h 13634"/>
                <a:gd name="T14" fmla="*/ 335 w 12850"/>
                <a:gd name="T15" fmla="*/ 0 h 13634"/>
                <a:gd name="T16" fmla="*/ 27 w 12850"/>
                <a:gd name="T17" fmla="*/ 0 h 136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50" h="13634">
                  <a:moveTo>
                    <a:pt x="968" y="0"/>
                  </a:moveTo>
                  <a:cubicBezTo>
                    <a:pt x="433" y="0"/>
                    <a:pt x="0" y="434"/>
                    <a:pt x="0" y="969"/>
                  </a:cubicBezTo>
                  <a:lnTo>
                    <a:pt x="0" y="12665"/>
                  </a:lnTo>
                  <a:cubicBezTo>
                    <a:pt x="0" y="13200"/>
                    <a:pt x="433" y="13634"/>
                    <a:pt x="968" y="13634"/>
                  </a:cubicBezTo>
                  <a:lnTo>
                    <a:pt x="11881" y="13634"/>
                  </a:lnTo>
                  <a:cubicBezTo>
                    <a:pt x="12416" y="13634"/>
                    <a:pt x="12850" y="13200"/>
                    <a:pt x="12850" y="12665"/>
                  </a:cubicBezTo>
                  <a:lnTo>
                    <a:pt x="12850" y="969"/>
                  </a:lnTo>
                  <a:cubicBezTo>
                    <a:pt x="12850" y="434"/>
                    <a:pt x="12416" y="0"/>
                    <a:pt x="11881" y="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04" name="Freeform 120"/>
            <p:cNvSpPr>
              <a:spLocks/>
            </p:cNvSpPr>
            <p:nvPr/>
          </p:nvSpPr>
          <p:spPr bwMode="auto">
            <a:xfrm>
              <a:off x="1115" y="2821"/>
              <a:ext cx="2159" cy="2206"/>
            </a:xfrm>
            <a:custGeom>
              <a:avLst/>
              <a:gdLst>
                <a:gd name="T0" fmla="*/ 27 w 12850"/>
                <a:gd name="T1" fmla="*/ 0 h 13634"/>
                <a:gd name="T2" fmla="*/ 0 w 12850"/>
                <a:gd name="T3" fmla="*/ 25 h 13634"/>
                <a:gd name="T4" fmla="*/ 0 w 12850"/>
                <a:gd name="T5" fmla="*/ 332 h 13634"/>
                <a:gd name="T6" fmla="*/ 27 w 12850"/>
                <a:gd name="T7" fmla="*/ 357 h 13634"/>
                <a:gd name="T8" fmla="*/ 335 w 12850"/>
                <a:gd name="T9" fmla="*/ 357 h 13634"/>
                <a:gd name="T10" fmla="*/ 363 w 12850"/>
                <a:gd name="T11" fmla="*/ 332 h 13634"/>
                <a:gd name="T12" fmla="*/ 363 w 12850"/>
                <a:gd name="T13" fmla="*/ 25 h 13634"/>
                <a:gd name="T14" fmla="*/ 335 w 12850"/>
                <a:gd name="T15" fmla="*/ 0 h 13634"/>
                <a:gd name="T16" fmla="*/ 27 w 12850"/>
                <a:gd name="T17" fmla="*/ 0 h 136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50" h="13634">
                  <a:moveTo>
                    <a:pt x="968" y="0"/>
                  </a:moveTo>
                  <a:cubicBezTo>
                    <a:pt x="433" y="0"/>
                    <a:pt x="0" y="434"/>
                    <a:pt x="0" y="969"/>
                  </a:cubicBezTo>
                  <a:lnTo>
                    <a:pt x="0" y="12665"/>
                  </a:lnTo>
                  <a:cubicBezTo>
                    <a:pt x="0" y="13200"/>
                    <a:pt x="433" y="13634"/>
                    <a:pt x="968" y="13634"/>
                  </a:cubicBezTo>
                  <a:lnTo>
                    <a:pt x="11881" y="13634"/>
                  </a:lnTo>
                  <a:cubicBezTo>
                    <a:pt x="12416" y="13634"/>
                    <a:pt x="12850" y="13200"/>
                    <a:pt x="12850" y="12665"/>
                  </a:cubicBezTo>
                  <a:lnTo>
                    <a:pt x="12850" y="969"/>
                  </a:lnTo>
                  <a:cubicBezTo>
                    <a:pt x="12850" y="434"/>
                    <a:pt x="12416" y="0"/>
                    <a:pt x="11881" y="0"/>
                  </a:cubicBezTo>
                  <a:lnTo>
                    <a:pt x="968" y="0"/>
                  </a:lnTo>
                  <a:close/>
                </a:path>
              </a:pathLst>
            </a:custGeom>
            <a:noFill/>
            <a:ln w="26988" cap="rnd">
              <a:solidFill>
                <a:srgbClr val="66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79" name="AutoShape 216"/>
          <p:cNvSpPr>
            <a:spLocks noChangeArrowheads="1"/>
          </p:cNvSpPr>
          <p:nvPr/>
        </p:nvSpPr>
        <p:spPr bwMode="auto">
          <a:xfrm>
            <a:off x="2225675" y="815975"/>
            <a:ext cx="1092200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0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 Focus Marke</a:t>
            </a: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ts</a:t>
            </a:r>
          </a:p>
        </p:txBody>
      </p:sp>
      <p:sp>
        <p:nvSpPr>
          <p:cNvPr id="7182" name="AutoShape 218"/>
          <p:cNvSpPr>
            <a:spLocks noChangeArrowheads="1"/>
          </p:cNvSpPr>
          <p:nvPr/>
        </p:nvSpPr>
        <p:spPr bwMode="auto">
          <a:xfrm>
            <a:off x="992189" y="815975"/>
            <a:ext cx="1210468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1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3 Year growth targets</a:t>
            </a:r>
            <a:endParaRPr lang="en-GB" altLang="en-US" b="1" dirty="0">
              <a:solidFill>
                <a:srgbClr val="000000"/>
              </a:solidFill>
              <a:latin typeface="Verdana" pitchFamily="34" charset="0"/>
              <a:sym typeface="Gill Sans"/>
            </a:endParaRPr>
          </a:p>
        </p:txBody>
      </p:sp>
      <p:sp>
        <p:nvSpPr>
          <p:cNvPr id="82" name="AutoShape 221"/>
          <p:cNvSpPr>
            <a:spLocks noChangeArrowheads="1"/>
          </p:cNvSpPr>
          <p:nvPr/>
        </p:nvSpPr>
        <p:spPr bwMode="auto">
          <a:xfrm>
            <a:off x="3413125" y="785813"/>
            <a:ext cx="2136775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Global Capabilities</a:t>
            </a:r>
          </a:p>
        </p:txBody>
      </p:sp>
      <p:sp>
        <p:nvSpPr>
          <p:cNvPr id="7184" name="AutoShape 223"/>
          <p:cNvSpPr>
            <a:spLocks noChangeArrowheads="1"/>
          </p:cNvSpPr>
          <p:nvPr/>
        </p:nvSpPr>
        <p:spPr bwMode="auto">
          <a:xfrm>
            <a:off x="5691188" y="785813"/>
            <a:ext cx="1235075" cy="5143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Regional &amp; Global Structures</a:t>
            </a:r>
          </a:p>
        </p:txBody>
      </p:sp>
      <p:sp>
        <p:nvSpPr>
          <p:cNvPr id="87" name="AutoShape 228"/>
          <p:cNvSpPr>
            <a:spLocks noChangeArrowheads="1"/>
          </p:cNvSpPr>
          <p:nvPr/>
        </p:nvSpPr>
        <p:spPr bwMode="auto">
          <a:xfrm>
            <a:off x="992188" y="1970088"/>
            <a:ext cx="2278062" cy="5651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“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Creating &amp; Championing the programmes  for growth in countries </a:t>
            </a: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and regions”</a:t>
            </a:r>
          </a:p>
        </p:txBody>
      </p:sp>
      <p:sp>
        <p:nvSpPr>
          <p:cNvPr id="89" name="AutoShape 233"/>
          <p:cNvSpPr>
            <a:spLocks noChangeArrowheads="1"/>
          </p:cNvSpPr>
          <p:nvPr/>
        </p:nvSpPr>
        <p:spPr bwMode="auto">
          <a:xfrm>
            <a:off x="3413125" y="1970088"/>
            <a:ext cx="2230438" cy="5651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/>
          <a:p>
            <a:pPr algn="ctr">
              <a:defRPr/>
            </a:pPr>
            <a:r>
              <a:rPr lang="en-GB" sz="1050" b="1" dirty="0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“Service Provision in Education, Membership &amp; Finance” </a:t>
            </a:r>
          </a:p>
        </p:txBody>
      </p:sp>
      <p:sp>
        <p:nvSpPr>
          <p:cNvPr id="7187" name="AutoShape 235"/>
          <p:cNvSpPr>
            <a:spLocks noChangeArrowheads="1"/>
          </p:cNvSpPr>
          <p:nvPr/>
        </p:nvSpPr>
        <p:spPr bwMode="auto">
          <a:xfrm>
            <a:off x="5740400" y="1970088"/>
            <a:ext cx="2232025" cy="56515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0" tIns="32649" rIns="65300" bIns="32649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  <a:sym typeface="Gill Sans"/>
              </a:rPr>
              <a:t>“Guardianship of the Charter &amp; Leadership of the Institute ” </a:t>
            </a:r>
          </a:p>
        </p:txBody>
      </p:sp>
      <p:sp>
        <p:nvSpPr>
          <p:cNvPr id="7188" name="Text Box 271"/>
          <p:cNvSpPr txBox="1">
            <a:spLocks noChangeArrowheads="1"/>
          </p:cNvSpPr>
          <p:nvPr/>
        </p:nvSpPr>
        <p:spPr bwMode="auto">
          <a:xfrm rot="20719974">
            <a:off x="119063" y="128541"/>
            <a:ext cx="1212850" cy="743044"/>
          </a:xfrm>
          <a:prstGeom prst="rect">
            <a:avLst/>
          </a:prstGeom>
          <a:solidFill>
            <a:srgbClr val="A27C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0" tIns="32649" rIns="65300" bIns="32649" anchor="t">
            <a:spAutoFit/>
          </a:bodyPr>
          <a:lstStyle>
            <a:lvl1pPr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altLang="en-US" sz="1100" b="1" dirty="0">
                <a:solidFill>
                  <a:srgbClr val="FFFFFF"/>
                </a:solidFill>
                <a:latin typeface="Verdana"/>
                <a:ea typeface="MS PGothic"/>
                <a:cs typeface="Arial"/>
                <a:sym typeface="Gill Sans"/>
              </a:rPr>
              <a:t>2016 - 2022 CILT </a:t>
            </a:r>
            <a:r>
              <a:rPr lang="en-GB" altLang="en-US" sz="1100" b="1" dirty="0" err="1">
                <a:solidFill>
                  <a:srgbClr val="FFFFFF"/>
                </a:solidFill>
                <a:latin typeface="Verdana"/>
                <a:ea typeface="MS PGothic"/>
                <a:cs typeface="Arial"/>
                <a:sym typeface="Gill Sans"/>
              </a:rPr>
              <a:t>lnternational</a:t>
            </a:r>
            <a:r>
              <a:rPr lang="en-GB" altLang="en-US" sz="1100" b="1" dirty="0">
                <a:solidFill>
                  <a:srgbClr val="FFFFFF"/>
                </a:solidFill>
                <a:latin typeface="Verdana"/>
                <a:ea typeface="MS PGothic"/>
                <a:cs typeface="Arial"/>
                <a:sym typeface="Gill Sans"/>
              </a:rPr>
              <a:t> Priorities </a:t>
            </a:r>
            <a:endParaRPr lang="en-GB" altLang="en-US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189" name="Text Box 287"/>
          <p:cNvSpPr txBox="1">
            <a:spLocks noChangeArrowheads="1"/>
          </p:cNvSpPr>
          <p:nvPr/>
        </p:nvSpPr>
        <p:spPr bwMode="auto">
          <a:xfrm rot="877773">
            <a:off x="7786688" y="242888"/>
            <a:ext cx="1293812" cy="434975"/>
          </a:xfrm>
          <a:prstGeom prst="rect">
            <a:avLst/>
          </a:prstGeom>
          <a:solidFill>
            <a:srgbClr val="A27C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0" tIns="32649" rIns="65300" bIns="32649">
            <a:spAutoFit/>
          </a:bodyPr>
          <a:lstStyle>
            <a:lvl1pPr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Partner for Life</a:t>
            </a:r>
          </a:p>
        </p:txBody>
      </p:sp>
      <p:sp>
        <p:nvSpPr>
          <p:cNvPr id="95" name="AutoShape 300"/>
          <p:cNvSpPr>
            <a:spLocks noChangeArrowheads="1"/>
          </p:cNvSpPr>
          <p:nvPr/>
        </p:nvSpPr>
        <p:spPr bwMode="auto">
          <a:xfrm>
            <a:off x="1989138" y="1674813"/>
            <a:ext cx="427037" cy="2952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65300" tIns="32649" rIns="65300" bIns="32649" anchor="ctr"/>
          <a:lstStyle/>
          <a:p>
            <a:pPr algn="ctr">
              <a:defRPr/>
            </a:pPr>
            <a:endParaRPr lang="en-US" sz="3000" dirty="0">
              <a:solidFill>
                <a:schemeClr val="accent2">
                  <a:lumMod val="60000"/>
                  <a:lumOff val="40000"/>
                </a:schemeClr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6" name="AutoShape 301"/>
          <p:cNvSpPr>
            <a:spLocks noChangeArrowheads="1"/>
          </p:cNvSpPr>
          <p:nvPr/>
        </p:nvSpPr>
        <p:spPr bwMode="auto">
          <a:xfrm>
            <a:off x="4275138" y="1671638"/>
            <a:ext cx="427037" cy="3079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65300" tIns="32649" rIns="65300" bIns="32649" anchor="ctr"/>
          <a:lstStyle/>
          <a:p>
            <a:pPr algn="ctr">
              <a:defRPr/>
            </a:pPr>
            <a:endParaRPr lang="en-US" sz="30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7" name="AutoShape 302"/>
          <p:cNvSpPr>
            <a:spLocks noChangeArrowheads="1"/>
          </p:cNvSpPr>
          <p:nvPr/>
        </p:nvSpPr>
        <p:spPr bwMode="auto">
          <a:xfrm>
            <a:off x="6594475" y="1660525"/>
            <a:ext cx="427038" cy="3095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65300" tIns="32649" rIns="65300" bIns="32649" anchor="ctr"/>
          <a:lstStyle/>
          <a:p>
            <a:pPr algn="ctr">
              <a:defRPr/>
            </a:pPr>
            <a:endParaRPr lang="en-US" sz="3000" dirty="0">
              <a:solidFill>
                <a:srgbClr val="7030A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7193" name="Text Box 271"/>
          <p:cNvSpPr txBox="1">
            <a:spLocks noChangeArrowheads="1"/>
          </p:cNvSpPr>
          <p:nvPr/>
        </p:nvSpPr>
        <p:spPr bwMode="auto">
          <a:xfrm>
            <a:off x="2444750" y="5957888"/>
            <a:ext cx="4167188" cy="434975"/>
          </a:xfrm>
          <a:prstGeom prst="rect">
            <a:avLst/>
          </a:prstGeom>
          <a:solidFill>
            <a:srgbClr val="A27C4A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65300" tIns="32649" rIns="65300" bIns="32649">
            <a:spAutoFit/>
          </a:bodyPr>
          <a:lstStyle>
            <a:lvl1pPr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defTabSz="1279525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1279525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rgbClr val="FFFFFF"/>
                </a:solidFill>
                <a:latin typeface="Verdana" pitchFamily="34" charset="0"/>
                <a:sym typeface="Gill Sans"/>
              </a:rPr>
              <a:t>First Choice for Transport &amp; Supply Chain Professionals</a:t>
            </a:r>
          </a:p>
        </p:txBody>
      </p:sp>
      <p:sp>
        <p:nvSpPr>
          <p:cNvPr id="7194" name="AutoShape 221"/>
          <p:cNvSpPr>
            <a:spLocks noChangeArrowheads="1"/>
          </p:cNvSpPr>
          <p:nvPr/>
        </p:nvSpPr>
        <p:spPr bwMode="auto">
          <a:xfrm>
            <a:off x="1406211" y="87313"/>
            <a:ext cx="6347139" cy="4032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0" tIns="32649" rIns="65300" bIns="32649" anchor="ctr"/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200" b="1" dirty="0">
                <a:solidFill>
                  <a:srgbClr val="604A7B"/>
                </a:solidFill>
                <a:latin typeface="Verdana" pitchFamily="34" charset="0"/>
                <a:sym typeface="Gill Sans"/>
              </a:rPr>
              <a:t>Creating the Pathway to be the leading Professional Organisation for all in</a:t>
            </a:r>
          </a:p>
          <a:p>
            <a:pPr algn="ctr" eaLnBrk="1" hangingPunct="1"/>
            <a:r>
              <a:rPr lang="en-GB" altLang="en-US" sz="1200" b="1" dirty="0">
                <a:solidFill>
                  <a:srgbClr val="604A7B"/>
                </a:solidFill>
                <a:latin typeface="Verdana" pitchFamily="34" charset="0"/>
                <a:sym typeface="Gill Sans"/>
              </a:rPr>
              <a:t>Supply Chain, Logistics and Transport   </a:t>
            </a:r>
          </a:p>
        </p:txBody>
      </p:sp>
      <p:sp>
        <p:nvSpPr>
          <p:cNvPr id="7195" name="Rectangle 107"/>
          <p:cNvSpPr>
            <a:spLocks noChangeArrowheads="1"/>
          </p:cNvSpPr>
          <p:nvPr/>
        </p:nvSpPr>
        <p:spPr bwMode="auto">
          <a:xfrm>
            <a:off x="3232150" y="4333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en-US" b="1" dirty="0">
              <a:solidFill>
                <a:srgbClr val="000000"/>
              </a:solidFill>
            </a:endParaRPr>
          </a:p>
        </p:txBody>
      </p:sp>
      <p:sp>
        <p:nvSpPr>
          <p:cNvPr id="7196" name="Rectangle 110"/>
          <p:cNvSpPr>
            <a:spLocks noChangeArrowheads="1"/>
          </p:cNvSpPr>
          <p:nvPr/>
        </p:nvSpPr>
        <p:spPr bwMode="auto">
          <a:xfrm>
            <a:off x="3389313" y="2795588"/>
            <a:ext cx="21463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Global Corporate approach agreed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Global Membership Database capability begun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Branch in a Box functionality in place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International database &amp; email systems set up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Web site language capability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Existing &amp; New branch sites created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Senior Members Network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Education Processes embedded &amp; enforced</a:t>
            </a:r>
            <a:endParaRPr lang="en-GB" alt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44450" y="1068388"/>
            <a:ext cx="860425" cy="261937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rgbClr val="A27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1438" y="1570038"/>
            <a:ext cx="877887" cy="20796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A27C4A"/>
                </a:solidFill>
              </a:rPr>
              <a:t>Priorities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1438" y="2689225"/>
            <a:ext cx="833437" cy="219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rgbClr val="A27C4A"/>
                </a:solidFill>
              </a:rPr>
              <a:t>Objective</a:t>
            </a:r>
            <a:r>
              <a:rPr lang="en-GB" sz="1200" dirty="0">
                <a:solidFill>
                  <a:srgbClr val="A27C4A"/>
                </a:solidFill>
              </a:rPr>
              <a:t>s</a:t>
            </a:r>
          </a:p>
        </p:txBody>
      </p:sp>
      <p:sp>
        <p:nvSpPr>
          <p:cNvPr id="7200" name="Rectangle 2"/>
          <p:cNvSpPr>
            <a:spLocks noChangeArrowheads="1"/>
          </p:cNvSpPr>
          <p:nvPr/>
        </p:nvSpPr>
        <p:spPr bwMode="auto">
          <a:xfrm>
            <a:off x="1011659" y="2742407"/>
            <a:ext cx="22161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Regional Structures developed &amp; implemented in 2 regions – Africa &amp; SE Asia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Membership growth focus in countries with 3 year trends &amp; targets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Global Corporate Membership Programme created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Delivery Focus on Education providers &amp; growth of business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Global Marketing of Education products  - focus on how &amp; the delivery of growth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Corporate Growth in China supported &amp; developed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100" dirty="0"/>
              <a:t>India Growth plan created &amp; agreed with CILT India</a:t>
            </a:r>
          </a:p>
        </p:txBody>
      </p:sp>
      <p:sp>
        <p:nvSpPr>
          <p:cNvPr id="7201" name="Rectangle 4"/>
          <p:cNvSpPr>
            <a:spLocks noChangeArrowheads="1"/>
          </p:cNvSpPr>
          <p:nvPr/>
        </p:nvSpPr>
        <p:spPr bwMode="auto">
          <a:xfrm>
            <a:off x="5734050" y="2673350"/>
            <a:ext cx="22558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IMC role &amp; membership developed into an effective unit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IVP roles reviewed alongside regional developments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Supporting the creation of value by reviewing &amp; developing global relationships between countries, regions and International &amp; working further on their definition and governance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altLang="en-US" sz="1200" dirty="0"/>
              <a:t>Review of Delegation Agreements &amp; audit capabilities in light of East African issues</a:t>
            </a:r>
          </a:p>
        </p:txBody>
      </p:sp>
      <p:sp>
        <p:nvSpPr>
          <p:cNvPr id="7202" name="Freeform 118"/>
          <p:cNvSpPr>
            <a:spLocks/>
          </p:cNvSpPr>
          <p:nvPr/>
        </p:nvSpPr>
        <p:spPr bwMode="auto">
          <a:xfrm>
            <a:off x="5770563" y="2689225"/>
            <a:ext cx="2219325" cy="3268663"/>
          </a:xfrm>
          <a:custGeom>
            <a:avLst/>
            <a:gdLst>
              <a:gd name="T0" fmla="*/ 44646607 w 12475"/>
              <a:gd name="T1" fmla="*/ 0 h 13634"/>
              <a:gd name="T2" fmla="*/ 0 w 12475"/>
              <a:gd name="T3" fmla="*/ 68729270 h 13634"/>
              <a:gd name="T4" fmla="*/ 0 w 12475"/>
              <a:gd name="T5" fmla="*/ 927151225 h 13634"/>
              <a:gd name="T6" fmla="*/ 44646607 w 12475"/>
              <a:gd name="T7" fmla="*/ 995807539 h 13634"/>
              <a:gd name="T8" fmla="*/ 547287868 w 12475"/>
              <a:gd name="T9" fmla="*/ 995807539 h 13634"/>
              <a:gd name="T10" fmla="*/ 591886981 w 12475"/>
              <a:gd name="T11" fmla="*/ 927151225 h 13634"/>
              <a:gd name="T12" fmla="*/ 591886981 w 12475"/>
              <a:gd name="T13" fmla="*/ 68729270 h 13634"/>
              <a:gd name="T14" fmla="*/ 547287868 w 12475"/>
              <a:gd name="T15" fmla="*/ 0 h 13634"/>
              <a:gd name="T16" fmla="*/ 44646607 w 12475"/>
              <a:gd name="T17" fmla="*/ 0 h 13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75" h="13634">
                <a:moveTo>
                  <a:pt x="941" y="0"/>
                </a:moveTo>
                <a:cubicBezTo>
                  <a:pt x="422" y="0"/>
                  <a:pt x="0" y="421"/>
                  <a:pt x="0" y="941"/>
                </a:cubicBezTo>
                <a:lnTo>
                  <a:pt x="0" y="12694"/>
                </a:lnTo>
                <a:cubicBezTo>
                  <a:pt x="0" y="13213"/>
                  <a:pt x="422" y="13634"/>
                  <a:pt x="941" y="13634"/>
                </a:cubicBezTo>
                <a:lnTo>
                  <a:pt x="11535" y="13634"/>
                </a:lnTo>
                <a:cubicBezTo>
                  <a:pt x="12054" y="13634"/>
                  <a:pt x="12475" y="13213"/>
                  <a:pt x="12475" y="12694"/>
                </a:cubicBezTo>
                <a:lnTo>
                  <a:pt x="12475" y="941"/>
                </a:lnTo>
                <a:cubicBezTo>
                  <a:pt x="12475" y="421"/>
                  <a:pt x="12054" y="0"/>
                  <a:pt x="11535" y="0"/>
                </a:cubicBezTo>
                <a:lnTo>
                  <a:pt x="941" y="0"/>
                </a:lnTo>
                <a:close/>
              </a:path>
            </a:pathLst>
          </a:custGeom>
          <a:noFill/>
          <a:ln w="27051" cap="rnd">
            <a:solidFill>
              <a:srgbClr val="66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300" tIns="32649" rIns="65300" bIns="32649"/>
          <a:lstStyle/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>
                <a:latin typeface="Arial" pitchFamily="34" charset="0"/>
                <a:cs typeface="Arial" pitchFamily="34" charset="0"/>
              </a:rPr>
              <a:t>Australia's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Targets from Sponsorships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C6AE990-F8E0-4029-98A3-A1A3EE2C16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3139799"/>
              </p:ext>
            </p:extLst>
          </p:nvPr>
        </p:nvGraphicFramePr>
        <p:xfrm>
          <a:off x="354013" y="2065338"/>
          <a:ext cx="7616275" cy="346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088">
                  <a:extLst>
                    <a:ext uri="{9D8B030D-6E8A-4147-A177-3AD203B41FA5}">
                      <a16:colId xmlns:a16="http://schemas.microsoft.com/office/drawing/2014/main" val="275509897"/>
                    </a:ext>
                  </a:extLst>
                </a:gridCol>
                <a:gridCol w="1685303">
                  <a:extLst>
                    <a:ext uri="{9D8B030D-6E8A-4147-A177-3AD203B41FA5}">
                      <a16:colId xmlns:a16="http://schemas.microsoft.com/office/drawing/2014/main" val="1891998282"/>
                    </a:ext>
                  </a:extLst>
                </a:gridCol>
                <a:gridCol w="1717714">
                  <a:extLst>
                    <a:ext uri="{9D8B030D-6E8A-4147-A177-3AD203B41FA5}">
                      <a16:colId xmlns:a16="http://schemas.microsoft.com/office/drawing/2014/main" val="3634512642"/>
                    </a:ext>
                  </a:extLst>
                </a:gridCol>
                <a:gridCol w="1912170">
                  <a:extLst>
                    <a:ext uri="{9D8B030D-6E8A-4147-A177-3AD203B41FA5}">
                      <a16:colId xmlns:a16="http://schemas.microsoft.com/office/drawing/2014/main" val="3152716044"/>
                    </a:ext>
                  </a:extLst>
                </a:gridCol>
              </a:tblGrid>
              <a:tr h="552060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KPI</a:t>
                      </a:r>
                      <a:endParaRPr lang="en-AU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lang="en-AU" sz="1400">
                        <a:effectLst/>
                      </a:endParaRPr>
                    </a:p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Forecast</a:t>
                      </a:r>
                      <a:endParaRPr lang="en-AU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lang="en-AU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lang="en-AU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604819"/>
                  </a:ext>
                </a:extLst>
              </a:tr>
              <a:tr h="1000608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Develop Partner Programs of mutual benefit for CILT Australia and Partners</a:t>
                      </a:r>
                      <a:endParaRPr lang="en-AU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4359938"/>
                  </a:ext>
                </a:extLst>
              </a:tr>
              <a:tr h="1000608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Review Tiered Sponsorship Package for attracting new Corporate Memberships/Sponsors</a:t>
                      </a:r>
                      <a:endParaRPr lang="en-AU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415705"/>
                  </a:ext>
                </a:extLst>
              </a:tr>
              <a:tr h="914349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Identify sponsorship opportunities in support for CILT International Convention and other Events</a:t>
                      </a:r>
                      <a:endParaRPr lang="en-AU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10+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6465154"/>
                  </a:ext>
                </a:extLst>
              </a:tr>
            </a:tbl>
          </a:graphicData>
        </a:graphic>
      </p:graphicFrame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80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>
                <a:latin typeface="Arial" pitchFamily="34" charset="0"/>
                <a:cs typeface="Arial" pitchFamily="34" charset="0"/>
              </a:rPr>
              <a:t>Australia's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Targets from Education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17CB6C7-9E38-4961-8F07-506F252648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5164376"/>
              </p:ext>
            </p:extLst>
          </p:nvPr>
        </p:nvGraphicFramePr>
        <p:xfrm>
          <a:off x="734121" y="1542585"/>
          <a:ext cx="7523348" cy="428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012">
                  <a:extLst>
                    <a:ext uri="{9D8B030D-6E8A-4147-A177-3AD203B41FA5}">
                      <a16:colId xmlns:a16="http://schemas.microsoft.com/office/drawing/2014/main" val="27364542"/>
                    </a:ext>
                  </a:extLst>
                </a:gridCol>
                <a:gridCol w="1664741">
                  <a:extLst>
                    <a:ext uri="{9D8B030D-6E8A-4147-A177-3AD203B41FA5}">
                      <a16:colId xmlns:a16="http://schemas.microsoft.com/office/drawing/2014/main" val="4239357980"/>
                    </a:ext>
                  </a:extLst>
                </a:gridCol>
                <a:gridCol w="1696756">
                  <a:extLst>
                    <a:ext uri="{9D8B030D-6E8A-4147-A177-3AD203B41FA5}">
                      <a16:colId xmlns:a16="http://schemas.microsoft.com/office/drawing/2014/main" val="3389345220"/>
                    </a:ext>
                  </a:extLst>
                </a:gridCol>
                <a:gridCol w="1888839">
                  <a:extLst>
                    <a:ext uri="{9D8B030D-6E8A-4147-A177-3AD203B41FA5}">
                      <a16:colId xmlns:a16="http://schemas.microsoft.com/office/drawing/2014/main" val="815818163"/>
                    </a:ext>
                  </a:extLst>
                </a:gridCol>
              </a:tblGrid>
              <a:tr h="175308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KPI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lang="en-AU" sz="1400" dirty="0">
                        <a:effectLst/>
                      </a:endParaRPr>
                    </a:p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Forecast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7176881"/>
                  </a:ext>
                </a:extLst>
              </a:tr>
              <a:tr h="1140351">
                <a:tc>
                  <a:txBody>
                    <a:bodyPr/>
                    <a:lstStyle/>
                    <a:p>
                      <a:pPr marL="0" algn="l" rtl="0" eaLnBrk="0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 Course certification –assessment and process management against Key Knowledge Areas (KKAs)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8536127"/>
                  </a:ext>
                </a:extLst>
              </a:tr>
              <a:tr h="765910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CPD Management, resourced to meet the demands of CILT-A members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baseline="0" dirty="0">
                          <a:ln>
                            <a:noFill/>
                          </a:ln>
                          <a:effectLst/>
                        </a:rPr>
                        <a:t>2.0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956620"/>
                  </a:ext>
                </a:extLst>
              </a:tr>
              <a:tr h="629748">
                <a:tc>
                  <a:txBody>
                    <a:bodyPr/>
                    <a:lstStyle/>
                    <a:p>
                      <a:pPr marL="0" marR="0" indent="0" algn="l" rtl="0" eaLnBrk="0" fontAlgn="base" latinLnBrk="0" hangingPunct="0">
                        <a:spcBef>
                          <a:spcPts val="144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Mentoring of </a:t>
                      </a:r>
                      <a:r>
                        <a:rPr lang="en-AU" sz="1400" kern="1200" dirty="0" err="1">
                          <a:effectLst/>
                        </a:rPr>
                        <a:t>WiLAT</a:t>
                      </a:r>
                      <a:r>
                        <a:rPr lang="en-AU" sz="1400" kern="1200" dirty="0">
                          <a:effectLst/>
                        </a:rPr>
                        <a:t>/YP and Philippine New Members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200" baseline="0" dirty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lang="en-AU" sz="1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8469115"/>
                  </a:ext>
                </a:extLst>
              </a:tr>
            </a:tbl>
          </a:graphicData>
        </a:graphic>
      </p:graphicFrame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92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i="1" dirty="0">
                <a:latin typeface="Arial" pitchFamily="34" charset="0"/>
                <a:cs typeface="Arial" pitchFamily="34" charset="0"/>
              </a:rPr>
              <a:t>Australia's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Targets from Events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pPr marL="179070" indent="-179070"/>
            <a:r>
              <a:rPr lang="en-US" dirty="0">
                <a:ea typeface="MS PGothic"/>
              </a:rPr>
              <a:t>Australia aims to run no loss making events.</a:t>
            </a:r>
            <a:endParaRPr lang="en-US" dirty="0"/>
          </a:p>
          <a:p>
            <a:pPr marL="179070" indent="-179070"/>
            <a:r>
              <a:rPr lang="en-US" dirty="0">
                <a:ea typeface="MS PGothic"/>
              </a:rPr>
              <a:t>All events aspire to be break even or return a small profit from events to assist with costs associated with providing services to our members.</a:t>
            </a:r>
          </a:p>
          <a:p>
            <a:pPr marL="179070" indent="-179070"/>
            <a:r>
              <a:rPr lang="en-US" dirty="0">
                <a:ea typeface="MS PGothic"/>
              </a:rPr>
              <a:t>We can no longer afford pay for guest speaker’s travel and accommodation unless we have received sponsorship to do so</a:t>
            </a:r>
          </a:p>
          <a:p>
            <a:pPr marL="0" indent="0">
              <a:buNone/>
            </a:pPr>
            <a:endParaRPr lang="en-US" dirty="0">
              <a:ea typeface="MS PGothic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9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7" y="556051"/>
            <a:ext cx="8353425" cy="587539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sz="2000" i="1" dirty="0">
                <a:latin typeface="Arial" pitchFamily="34" charset="0"/>
                <a:cs typeface="Arial" pitchFamily="34" charset="0"/>
              </a:rPr>
              <a:t>Australia's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Overall Profit and Loss Statement for period July -Dec 2019 - 20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2C344B-E42E-8548-A307-12AAE4BB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41" y="999046"/>
            <a:ext cx="5412828" cy="53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E014E-C31E-D347-B322-448E80A09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www.ciltinternational.org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F8BA7-9A69-8E44-9E3E-F54AE7E3A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4DCBCE-CD8D-D949-8B1A-FA1FB908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82" y="683439"/>
            <a:ext cx="8352522" cy="640864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Arial" pitchFamily="34" charset="0"/>
                <a:cs typeface="Arial" pitchFamily="34" charset="0"/>
              </a:rPr>
              <a:t>CILT </a:t>
            </a:r>
            <a:r>
              <a:rPr lang="en-US" altLang="en-US" sz="2000" i="1" dirty="0">
                <a:latin typeface="Arial" pitchFamily="34" charset="0"/>
                <a:cs typeface="Arial" pitchFamily="34" charset="0"/>
              </a:rPr>
              <a:t>Australia's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Overall Profit and Loss Statement for period July -Dec 2019 - 20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B659F9-6BB8-6F4E-A50C-88C9DAD5F4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8385" y="1387364"/>
            <a:ext cx="6915807" cy="4950390"/>
          </a:xfrm>
        </p:spPr>
      </p:pic>
    </p:spTree>
    <p:extLst>
      <p:ext uri="{BB962C8B-B14F-4D97-AF65-F5344CB8AC3E}">
        <p14:creationId xmlns:p14="http://schemas.microsoft.com/office/powerpoint/2010/main" val="2811170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80440" y="1358106"/>
            <a:ext cx="8353425" cy="4815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Challenges for us:</a:t>
            </a:r>
          </a:p>
          <a:p>
            <a:pPr>
              <a:buFont typeface="Wingdings" pitchFamily="2" charset="2"/>
              <a:buChar char="v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 Australia has a tough couple of years ahead to try and turn the business around and turn a declining  membership to an inclining one. </a:t>
            </a:r>
          </a:p>
          <a:p>
            <a:pPr>
              <a:buFont typeface="Wingdings" pitchFamily="2" charset="2"/>
              <a:buChar char="v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New revenue streams remain a challenge in regards to funding and implementation.</a:t>
            </a:r>
          </a:p>
          <a:p>
            <a:pPr>
              <a:buFont typeface="Wingdings" pitchFamily="2" charset="2"/>
              <a:buChar char="v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Website really needs updating. </a:t>
            </a:r>
          </a:p>
          <a:p>
            <a:pPr marL="0" indent="0">
              <a:buNone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Positives:</a:t>
            </a:r>
          </a:p>
          <a:p>
            <a:pPr>
              <a:buFont typeface="Wingdings" pitchFamily="2" charset="2"/>
              <a:buChar char="v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We have the International Convention 2020 that may put us back on the map.</a:t>
            </a:r>
          </a:p>
          <a:p>
            <a:pPr>
              <a:buFont typeface="Wingdings" pitchFamily="2" charset="2"/>
              <a:buChar char="v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We have the launch of the Philippines.</a:t>
            </a:r>
          </a:p>
          <a:p>
            <a:pPr>
              <a:buFont typeface="Wingdings" pitchFamily="2" charset="2"/>
              <a:buChar char="v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 With the right focus leadership things could be very different </a:t>
            </a:r>
            <a:r>
              <a:rPr lang="en-GB" altLang="en-US">
                <a:latin typeface="Arial" pitchFamily="34" charset="0"/>
                <a:cs typeface="Arial" pitchFamily="34" charset="0"/>
              </a:rPr>
              <a:t>in 2021.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31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368300" y="596900"/>
            <a:ext cx="4872038" cy="13620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385763" y="4024313"/>
            <a:ext cx="7772400" cy="2085975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latin typeface="Arial" pitchFamily="34" charset="0"/>
                <a:cs typeface="Arial" pitchFamily="34" charset="0"/>
              </a:rPr>
              <a:t>T: +44 (0) 1536 740162 </a:t>
            </a:r>
            <a:br>
              <a:rPr lang="en-US" altLang="en-US" sz="1600" dirty="0">
                <a:latin typeface="Arial" pitchFamily="34" charset="0"/>
                <a:cs typeface="Arial" pitchFamily="34" charset="0"/>
              </a:rPr>
            </a:br>
            <a:r>
              <a:rPr lang="en-US" altLang="en-US" sz="1600" dirty="0">
                <a:solidFill>
                  <a:srgbClr val="2B0B4B"/>
                </a:solidFill>
                <a:latin typeface="Arial" pitchFamily="34" charset="0"/>
                <a:cs typeface="Arial" pitchFamily="34" charset="0"/>
              </a:rPr>
              <a:t>E: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info@ciltinternational.org</a:t>
            </a:r>
            <a:br>
              <a:rPr lang="en-US" altLang="en-US" sz="1600" dirty="0">
                <a:latin typeface="Arial" pitchFamily="34" charset="0"/>
                <a:cs typeface="Arial" pitchFamily="34" charset="0"/>
              </a:rPr>
            </a:br>
            <a:r>
              <a:rPr lang="en-US" altLang="en-US" sz="1600" dirty="0">
                <a:latin typeface="Arial" pitchFamily="34" charset="0"/>
                <a:cs typeface="Arial" pitchFamily="34" charset="0"/>
              </a:rPr>
              <a:t>Charity Registration Number: 313376</a:t>
            </a: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chemeClr val="tx2"/>
                </a:solidFill>
              </a:rPr>
              <a:t>www.ciltinternational.org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C4A7D79-BC4B-48E9-AD14-19AC6A8EB23F}" type="slidenum">
              <a:rPr lang="en-US" altLang="en-US" sz="110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714193"/>
            <a:ext cx="8353425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/>
              </a:rPr>
              <a:t>International Priorities 2016 - 2022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Regional Structures developed &amp; implemented in 2 regions – Africa &amp; SE Asia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Membership growth focus on countries with 3 year trends and targets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Global Corporate Membership Programme created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Delivery Focus on Education providers &amp; growth of business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Global Marketing of Education products  - focus on how &amp; the delivery of growth 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Corporate Growth in China supported &amp; developed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100" dirty="0">
                <a:solidFill>
                  <a:srgbClr val="2B0B4B"/>
                </a:solidFill>
              </a:rPr>
              <a:t>www.ciltinternational.org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eaLnBrk="0" hangingPunct="0"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92EF2E-AA6B-40F7-9B3F-104B0C3E740E}" type="slidenum">
              <a:rPr lang="en-US" altLang="en-US" sz="1100">
                <a:solidFill>
                  <a:srgbClr val="2B0B4B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100" dirty="0">
              <a:solidFill>
                <a:srgbClr val="2B0B4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4012" y="803275"/>
            <a:ext cx="8353425" cy="1143000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Australia’s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Background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70EC88C-029D-4D67-A015-9C1A8958B0DB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5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0345" y="1541463"/>
            <a:ext cx="6900757" cy="4140541"/>
          </a:xfrm>
        </p:spPr>
        <p:txBody>
          <a:bodyPr>
            <a:normAutofit lnSpcReduction="10000"/>
          </a:bodyPr>
          <a:lstStyle/>
          <a:p>
            <a:r>
              <a:rPr lang="en-AU" altLang="en-US" dirty="0">
                <a:solidFill>
                  <a:srgbClr val="222268"/>
                </a:solidFill>
              </a:rPr>
              <a:t>Established in 1935 ands traditionally had a focus on training delivery.</a:t>
            </a:r>
          </a:p>
          <a:p>
            <a:r>
              <a:rPr lang="en-AU" altLang="en-US" dirty="0">
                <a:solidFill>
                  <a:srgbClr val="222268"/>
                </a:solidFill>
              </a:rPr>
              <a:t>Overtime CILTA moved away from Training and Development and aligned to Training Providers</a:t>
            </a:r>
          </a:p>
          <a:p>
            <a:r>
              <a:rPr lang="en-AU" altLang="en-US" dirty="0">
                <a:solidFill>
                  <a:srgbClr val="222268"/>
                </a:solidFill>
              </a:rPr>
              <a:t>Over the last 3 years we have been developing the Centre for Continued Professional Development and have over 100 Traditional and Private training organisation providing training services in a wide range of areas.</a:t>
            </a:r>
          </a:p>
          <a:p>
            <a:r>
              <a:rPr lang="en-AU" altLang="en-US" dirty="0">
                <a:solidFill>
                  <a:srgbClr val="222268"/>
                </a:solidFill>
              </a:rPr>
              <a:t>Governments of Australia are focussing on training and innovation and see a need to upskill and train Australian’s and have launched a wide range of campaigns to address this area. This provides opportunities for CILT Australia</a:t>
            </a:r>
            <a:endParaRPr lang="en-AU" altLang="en-US" sz="900" dirty="0">
              <a:solidFill>
                <a:srgbClr val="222268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Australia’s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Vision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95319"/>
            <a:ext cx="8353425" cy="414178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400" b="1" dirty="0">
                <a:latin typeface="Arial" pitchFamily="34" charset="0"/>
                <a:cs typeface="Arial" pitchFamily="34" charset="0"/>
              </a:rPr>
              <a:t>“</a:t>
            </a:r>
            <a:r>
              <a:rPr lang="en-GB" altLang="en-US" sz="2400" b="1" dirty="0">
                <a:solidFill>
                  <a:srgbClr val="604A7B"/>
                </a:solidFill>
                <a:latin typeface="Verdana" pitchFamily="34" charset="0"/>
                <a:sym typeface="Gill Sans"/>
              </a:rPr>
              <a:t>Creating the Pathway to be the leading Professional Organisation for all in Supply Chain, Logistics and Transport”   </a:t>
            </a:r>
          </a:p>
          <a:p>
            <a:pPr marL="0" indent="0">
              <a:buNone/>
            </a:pPr>
            <a:r>
              <a:rPr lang="en-GB" altLang="en-US" sz="2400" i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FCBB2FE-9C91-43D4-8199-8E2504B35F69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6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CILT </a:t>
            </a:r>
            <a:r>
              <a:rPr lang="en-GB" altLang="en-US" i="1" dirty="0">
                <a:latin typeface="Arial" pitchFamily="34" charset="0"/>
                <a:cs typeface="Arial" pitchFamily="34" charset="0"/>
              </a:rPr>
              <a:t>Australia’s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2065338"/>
            <a:ext cx="8353425" cy="4141787"/>
          </a:xfrm>
        </p:spPr>
        <p:txBody>
          <a:bodyPr/>
          <a:lstStyle/>
          <a:p>
            <a:pPr marL="179070" indent="-179070"/>
            <a:r>
              <a:rPr lang="en-GB" altLang="en-US" dirty="0">
                <a:ea typeface="MS PGothic"/>
              </a:rPr>
              <a:t>Increase the profile and brand of CILT in Australia and the Philippines</a:t>
            </a:r>
            <a:endParaRPr lang="en-US" dirty="0"/>
          </a:p>
          <a:p>
            <a:pPr marL="179070" indent="-179070"/>
            <a:r>
              <a:rPr lang="en-GB" altLang="en-US" dirty="0">
                <a:ea typeface="MS PGothic"/>
              </a:rPr>
              <a:t>Strengthen the State Sections and rollout the Philippines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Consolidate our Defence relationship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Conduct Membership Campaigns</a:t>
            </a:r>
          </a:p>
          <a:p>
            <a:pPr marL="179070" indent="-179070"/>
            <a:r>
              <a:rPr lang="en-GB" altLang="en-US" dirty="0">
                <a:ea typeface="MS PGothic"/>
              </a:rPr>
              <a:t>Continue to seek new Sponsors, Corporate Memberships and Peer Groups</a:t>
            </a:r>
          </a:p>
          <a:p>
            <a:pPr marL="179070" indent="-179070"/>
            <a:r>
              <a:rPr lang="en-GB" altLang="en-US" dirty="0">
                <a:ea typeface="MS PGothic"/>
              </a:rPr>
              <a:t>Continue to grow the Education directory and services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5DF86A3-1899-44BD-813A-2F2CB2EBA2AB}" type="slidenum">
              <a:rPr lang="en-US" altLang="en-US">
                <a:solidFill>
                  <a:srgbClr val="2B0B4B"/>
                </a:solidFill>
                <a:latin typeface="Arial" pitchFamily="34" charset="0"/>
              </a:rPr>
              <a:pPr eaLnBrk="1" hangingPunct="1"/>
              <a:t>7</a:t>
            </a:fld>
            <a:endParaRPr lang="en-US" altLang="en-US" dirty="0">
              <a:solidFill>
                <a:srgbClr val="2B0B4B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013" y="714193"/>
            <a:ext cx="8353425" cy="1143000"/>
          </a:xfrm>
          <a:prstGeom prst="rect">
            <a:avLst/>
          </a:prstGeo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en-US" dirty="0">
                <a:ea typeface="MS PGothic"/>
              </a:rPr>
              <a:t>National Priorities 2020 - 2022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5182261"/>
              </p:ext>
            </p:extLst>
          </p:nvPr>
        </p:nvGraphicFramePr>
        <p:xfrm>
          <a:off x="538976" y="1183269"/>
          <a:ext cx="7926658" cy="49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9" name="TextBox 748">
            <a:extLst>
              <a:ext uri="{FF2B5EF4-FFF2-40B4-BE49-F238E27FC236}">
                <a16:creationId xmlns:a16="http://schemas.microsoft.com/office/drawing/2014/main" id="{C4E8A117-4106-49C7-8571-95053CFDA814}"/>
              </a:ext>
            </a:extLst>
          </p:cNvPr>
          <p:cNvSpPr txBox="1"/>
          <p:nvPr/>
        </p:nvSpPr>
        <p:spPr>
          <a:xfrm>
            <a:off x="1936596" y="1351156"/>
            <a:ext cx="55867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Calibri"/>
                <a:ea typeface="MS PGothic"/>
                <a:cs typeface="Calibri"/>
              </a:rPr>
              <a:t>1.1 Build and sustainable valued Memberships for CILT Australia and Philippines. </a:t>
            </a:r>
            <a:endParaRPr lang="en-US" sz="1200">
              <a:cs typeface="Calibri"/>
            </a:endParaRPr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1.2 Provide regular Industry updates</a:t>
            </a:r>
            <a:endParaRPr lang="en-US" sz="1200">
              <a:ea typeface="MS PGothic"/>
              <a:cs typeface="Calibri"/>
            </a:endParaRPr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1.3 Promote industry events in all States</a:t>
            </a:r>
            <a:endParaRPr lang="en-US" sz="1200" dirty="0">
              <a:ea typeface="MS PGothic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2FCD2D82-E518-4BF8-8BA6-8AA7A2A87658}"/>
              </a:ext>
            </a:extLst>
          </p:cNvPr>
          <p:cNvSpPr txBox="1"/>
          <p:nvPr/>
        </p:nvSpPr>
        <p:spPr>
          <a:xfrm>
            <a:off x="1936595" y="2447692"/>
            <a:ext cx="558676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Calibri"/>
                <a:ea typeface="MS PGothic"/>
                <a:cs typeface="Calibri"/>
              </a:rPr>
              <a:t>2.1 Course certification –assessment and process management against Key Knowledge Areas (KKAs)</a:t>
            </a:r>
            <a:endParaRPr lang="en-US" b="1">
              <a:cs typeface="Calibri"/>
            </a:endParaRPr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2.2  CPD Management, resourced to meet the demands of CILT-A members</a:t>
            </a:r>
            <a:endParaRPr lang="en-US" b="1">
              <a:cs typeface="Calibri"/>
            </a:endParaRPr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2.3 Mentoring of </a:t>
            </a:r>
            <a:r>
              <a:rPr lang="en-US" sz="1200" b="1" dirty="0" err="1">
                <a:latin typeface="Calibri"/>
                <a:ea typeface="MS PGothic"/>
                <a:cs typeface="Calibri"/>
              </a:rPr>
              <a:t>WiLAT</a:t>
            </a:r>
            <a:r>
              <a:rPr lang="en-US" sz="1200" b="1" dirty="0">
                <a:latin typeface="Calibri"/>
                <a:ea typeface="MS PGothic"/>
                <a:cs typeface="Calibri"/>
              </a:rPr>
              <a:t>/YP and Philippine New Member</a:t>
            </a:r>
            <a:endParaRPr lang="en-US" b="1" dirty="0"/>
          </a:p>
          <a:p>
            <a:endParaRPr lang="en-US" dirty="0">
              <a:cs typeface="Calibri"/>
            </a:endParaRPr>
          </a:p>
        </p:txBody>
      </p:sp>
      <p:sp>
        <p:nvSpPr>
          <p:cNvPr id="751" name="TextBox 750">
            <a:extLst>
              <a:ext uri="{FF2B5EF4-FFF2-40B4-BE49-F238E27FC236}">
                <a16:creationId xmlns:a16="http://schemas.microsoft.com/office/drawing/2014/main" id="{8A34F1FA-4F09-494A-8A7E-FC225E2A239B}"/>
              </a:ext>
            </a:extLst>
          </p:cNvPr>
          <p:cNvSpPr txBox="1"/>
          <p:nvPr/>
        </p:nvSpPr>
        <p:spPr>
          <a:xfrm>
            <a:off x="1908717" y="3627863"/>
            <a:ext cx="6404516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Calibri"/>
                <a:ea typeface="MS PGothic"/>
                <a:cs typeface="Calibri"/>
              </a:rPr>
              <a:t>3.1 Develop Partner Programs of mutual benefit for CILT Australia and Partners</a:t>
            </a:r>
            <a:endParaRPr lang="en-US" dirty="0"/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3.2 Review Tiered Sponsorship Package for attracting new Corporate Memberships/Sponsors</a:t>
            </a:r>
            <a:endParaRPr lang="en-US" dirty="0"/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3.3 Identify sponsorship opportunities in support for CILT International Convention and other Events</a:t>
            </a:r>
            <a:endParaRPr lang="en-US" dirty="0"/>
          </a:p>
          <a:p>
            <a:endParaRPr lang="en-US" sz="1200" b="1" dirty="0">
              <a:ea typeface="MS PGothic"/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F7DE8FDA-90FD-4838-8885-CE62FBBD8127}"/>
              </a:ext>
            </a:extLst>
          </p:cNvPr>
          <p:cNvSpPr txBox="1"/>
          <p:nvPr/>
        </p:nvSpPr>
        <p:spPr>
          <a:xfrm>
            <a:off x="1908717" y="4808033"/>
            <a:ext cx="558676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Calibri"/>
                <a:ea typeface="MS PGothic"/>
                <a:cs typeface="Calibri"/>
              </a:rPr>
              <a:t>4.1 Manage business operations and contain operational costs </a:t>
            </a:r>
            <a:endParaRPr lang="en-US"/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4.2 Manage the design and functionality of the website</a:t>
            </a:r>
            <a:endParaRPr lang="en-US" dirty="0"/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4.3 Continue to improve functionality</a:t>
            </a:r>
            <a:endParaRPr lang="en-US" dirty="0"/>
          </a:p>
          <a:p>
            <a:r>
              <a:rPr lang="en-US" sz="1200" b="1" dirty="0">
                <a:latin typeface="Calibri"/>
                <a:ea typeface="MS PGothic"/>
                <a:cs typeface="Calibri"/>
              </a:rPr>
              <a:t>4.4 Manage the relationship and performance of CILTA to its customers</a:t>
            </a:r>
            <a:endParaRPr lang="en-US" dirty="0"/>
          </a:p>
          <a:p>
            <a:endParaRPr lang="en-US" sz="1200" b="1" dirty="0">
              <a:ea typeface="MS PGothic"/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89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Key Focus Area 1: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Membership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ISSUES </a:t>
            </a: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Reduce the membership decline</a:t>
            </a: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Focus on Membership Growth and Value</a:t>
            </a:r>
          </a:p>
          <a:p>
            <a:pPr marL="179070" indent="-179070">
              <a:defRPr/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Attracting more corporate members.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STRATEGIES</a:t>
            </a:r>
          </a:p>
          <a:p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Targeted awareness campaign</a:t>
            </a:r>
          </a:p>
          <a:p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Direct emailing</a:t>
            </a:r>
          </a:p>
          <a:p>
            <a:pPr marL="179070" indent="-179070"/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  <a:ea typeface="MS PGothic"/>
              </a:rPr>
              <a:t>Increased CILT presence at industry events and in social media</a:t>
            </a:r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Increased CILT Events in all States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858644-06F6-44AB-A618-87CDD4B1656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67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6">
      <a:dk1>
        <a:sysClr val="windowText" lastClr="000000"/>
      </a:dk1>
      <a:lt1>
        <a:sysClr val="window" lastClr="FFFFFF"/>
      </a:lt1>
      <a:dk2>
        <a:srgbClr val="2B0B4B"/>
      </a:dk2>
      <a:lt2>
        <a:srgbClr val="D4D2D2"/>
      </a:lt2>
      <a:accent1>
        <a:srgbClr val="2B0B4B"/>
      </a:accent1>
      <a:accent2>
        <a:srgbClr val="AD874F"/>
      </a:accent2>
      <a:accent3>
        <a:srgbClr val="B62549"/>
      </a:accent3>
      <a:accent4>
        <a:srgbClr val="B7D41F"/>
      </a:accent4>
      <a:accent5>
        <a:srgbClr val="00A8E5"/>
      </a:accent5>
      <a:accent6>
        <a:srgbClr val="FFD200"/>
      </a:accent6>
      <a:hlink>
        <a:srgbClr val="58595B"/>
      </a:hlink>
      <a:folHlink>
        <a:srgbClr val="2A0B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2961</Words>
  <Application>Microsoft Office PowerPoint</Application>
  <PresentationFormat>On-screen Show (4:3)</PresentationFormat>
  <Paragraphs>377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Batang</vt:lpstr>
      <vt:lpstr>굴림</vt:lpstr>
      <vt:lpstr>ＭＳ Ｐゴシック</vt:lpstr>
      <vt:lpstr>Arail</vt:lpstr>
      <vt:lpstr>Arial</vt:lpstr>
      <vt:lpstr>Calibri</vt:lpstr>
      <vt:lpstr>Gill Sans</vt:lpstr>
      <vt:lpstr>Verdana</vt:lpstr>
      <vt:lpstr>Wingdings</vt:lpstr>
      <vt:lpstr>Office Theme</vt:lpstr>
      <vt:lpstr>Business Plan 2020 – 2022 </vt:lpstr>
      <vt:lpstr>Our International Priorities for 2016 – 2017  </vt:lpstr>
      <vt:lpstr>PowerPoint Presentation</vt:lpstr>
      <vt:lpstr>International Priorities 2016 - 2022</vt:lpstr>
      <vt:lpstr>CILT Australia’s Background</vt:lpstr>
      <vt:lpstr>CILT Australia’s Vision</vt:lpstr>
      <vt:lpstr>CILT Australia’s Objectives</vt:lpstr>
      <vt:lpstr>PowerPoint Presentation</vt:lpstr>
      <vt:lpstr>Key Focus Area 1: Membership</vt:lpstr>
      <vt:lpstr>CILT Australia’s Business Plan: Strategy 1  - Membership Attraction and Retention </vt:lpstr>
      <vt:lpstr>Key Focus Strategy 2 – Education - Cornerstone of CILT Australia </vt:lpstr>
      <vt:lpstr>CILT Australia’s Business Plan: Strategy 2 – Education – the Cornerstone of CILT Australia  </vt:lpstr>
      <vt:lpstr>Key Focus  Strategy 3 – Grow Corporate Partnering /Sponsorship </vt:lpstr>
      <vt:lpstr>CILT Australia’s Business Plan: Strategy 3 – Grow Corporate Partnering /Sponsorship  </vt:lpstr>
      <vt:lpstr>Key Focus  Strategy 3 – Grow Corporate Partnering /Sponsorship </vt:lpstr>
      <vt:lpstr>CILT Australia’s Business Plan: Strategy 4 – Financial – Identify alternative revenue streams to Membership  </vt:lpstr>
      <vt:lpstr>Transportation and Logistics in Australia’s</vt:lpstr>
      <vt:lpstr>TRANSPORT AND LOGISTICS INDUSTRY OVERVIEW - Australia</vt:lpstr>
      <vt:lpstr>PowerPoint Presentation</vt:lpstr>
      <vt:lpstr>Transportation and Logistics in Australia’s</vt:lpstr>
      <vt:lpstr>TRANSPORT AND LOGISTICS INDUSTRY SKILL SHORTAGES</vt:lpstr>
      <vt:lpstr>The occupations reported as being in shortage were:</vt:lpstr>
      <vt:lpstr>Reason for the Shortage</vt:lpstr>
      <vt:lpstr>Transportation and Logistics in Australia’s</vt:lpstr>
      <vt:lpstr>Challenges for the industry in Australia’s</vt:lpstr>
      <vt:lpstr>Main Skills Challenges experienced in the last year</vt:lpstr>
      <vt:lpstr>Key Issues Areas</vt:lpstr>
      <vt:lpstr>Focus Area Template</vt:lpstr>
      <vt:lpstr>CILT Australia's Targets from Memberships</vt:lpstr>
      <vt:lpstr>CILT Australia's Targets from Sponsorships</vt:lpstr>
      <vt:lpstr>CILT Australia's Targets from Education</vt:lpstr>
      <vt:lpstr>CILT Australia's Targets from Events</vt:lpstr>
      <vt:lpstr>CILT Australia's Overall Profit and Loss Statement for period July -Dec 2019 - 20</vt:lpstr>
      <vt:lpstr>CILT Australia's Overall Profit and Loss Statement for period July -Dec 2019 - 20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Rothwell</dc:creator>
  <cp:lastModifiedBy>Tobias Williams</cp:lastModifiedBy>
  <cp:revision>414</cp:revision>
  <dcterms:created xsi:type="dcterms:W3CDTF">2016-06-01T07:21:54Z</dcterms:created>
  <dcterms:modified xsi:type="dcterms:W3CDTF">2020-12-01T19:55:00Z</dcterms:modified>
</cp:coreProperties>
</file>