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95" r:id="rId3"/>
    <p:sldId id="267" r:id="rId4"/>
    <p:sldId id="278" r:id="rId5"/>
    <p:sldId id="271" r:id="rId6"/>
    <p:sldId id="270" r:id="rId7"/>
    <p:sldId id="291" r:id="rId8"/>
    <p:sldId id="274" r:id="rId9"/>
    <p:sldId id="292" r:id="rId10"/>
    <p:sldId id="293" r:id="rId11"/>
    <p:sldId id="296" r:id="rId12"/>
    <p:sldId id="275" r:id="rId13"/>
    <p:sldId id="290" r:id="rId14"/>
    <p:sldId id="294" r:id="rId15"/>
    <p:sldId id="258"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p:scale>
          <a:sx n="86" d="100"/>
          <a:sy n="86" d="100"/>
        </p:scale>
        <p:origin x="-810" y="390"/>
      </p:cViewPr>
      <p:guideLst>
        <p:guide orient="horz" pos="2142"/>
        <p:guide pos="110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79CD1BC-BF4C-4D43-8ECB-C4A0944BBFFE}" type="datetimeFigureOut">
              <a:rPr lang="en-US" altLang="en-US"/>
              <a:pPr>
                <a:defRPr/>
              </a:pPr>
              <a:t>16-Nov-20</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D9E237F-540B-4240-842F-7E0B13A81AF6}" type="slidenum">
              <a:rPr lang="en-US" altLang="en-US"/>
              <a:pPr>
                <a:defRPr/>
              </a:pPr>
              <a:t>‹#›</a:t>
            </a:fld>
            <a:endParaRPr lang="en-US" altLang="en-US" dirty="0"/>
          </a:p>
        </p:txBody>
      </p:sp>
    </p:spTree>
    <p:extLst>
      <p:ext uri="{BB962C8B-B14F-4D97-AF65-F5344CB8AC3E}">
        <p14:creationId xmlns:p14="http://schemas.microsoft.com/office/powerpoint/2010/main" xmlns="" val="2616135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8B660FE-F059-41B0-A149-74B171A772B9}" type="datetimeFigureOut">
              <a:rPr lang="en-US" altLang="en-US"/>
              <a:pPr>
                <a:defRPr/>
              </a:pPr>
              <a:t>16-Nov-20</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D4313D-44CF-4120-813B-4C0CE23DB5E9}" type="slidenum">
              <a:rPr lang="en-US" altLang="en-US"/>
              <a:pPr>
                <a:defRPr/>
              </a:pPr>
              <a:t>‹#›</a:t>
            </a:fld>
            <a:endParaRPr lang="en-US" altLang="en-US" dirty="0"/>
          </a:p>
        </p:txBody>
      </p:sp>
    </p:spTree>
    <p:extLst>
      <p:ext uri="{BB962C8B-B14F-4D97-AF65-F5344CB8AC3E}">
        <p14:creationId xmlns:p14="http://schemas.microsoft.com/office/powerpoint/2010/main" xmlns="" val="2141703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ILT_Brand_Guidelines_v7.jpg"/>
          <p:cNvPicPr>
            <a:picLocks noChangeAspect="1"/>
          </p:cNvPicPr>
          <p:nvPr userDrawn="1"/>
        </p:nvPicPr>
        <p:blipFill>
          <a:blip r:embed="rId2">
            <a:extLst>
              <a:ext uri="{28A0092B-C50C-407E-A947-70E740481C1C}">
                <a14:useLocalDpi xmlns:a14="http://schemas.microsoft.com/office/drawing/2010/main" xmlns="" val="0"/>
              </a:ext>
            </a:extLst>
          </a:blip>
          <a:srcRect l="3873" r="18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54483" y="752245"/>
            <a:ext cx="4757082" cy="1470025"/>
          </a:xfrm>
        </p:spPr>
        <p:txBody>
          <a:bodyPr>
            <a:normAutofit/>
          </a:bodyPr>
          <a:lstStyle>
            <a:lvl1pPr algn="l">
              <a:defRPr sz="3600">
                <a:solidFill>
                  <a:schemeClr val="bg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54482" y="4105473"/>
            <a:ext cx="4202745" cy="654584"/>
          </a:xfrm>
        </p:spPr>
        <p:txBody>
          <a:bodyPr>
            <a:norm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5" name="Footer Placeholder 4"/>
          <p:cNvSpPr>
            <a:spLocks noGrp="1"/>
          </p:cNvSpPr>
          <p:nvPr>
            <p:ph type="ftr" sz="quarter" idx="10"/>
          </p:nvPr>
        </p:nvSpPr>
        <p:spPr>
          <a:xfrm>
            <a:off x="5992813" y="6346825"/>
            <a:ext cx="2895600" cy="365125"/>
          </a:xfrm>
        </p:spPr>
        <p:txBody>
          <a:bodyPr/>
          <a:lstStyle>
            <a:lvl1pPr algn="r">
              <a:defRPr sz="1000">
                <a:solidFill>
                  <a:srgbClr val="FFFFFF"/>
                </a:solidFill>
                <a:latin typeface="Arial"/>
                <a:cs typeface="Arial"/>
              </a:defRPr>
            </a:lvl1pPr>
          </a:lstStyle>
          <a:p>
            <a:pPr>
              <a:defRPr/>
            </a:pPr>
            <a:r>
              <a:rPr lang="en-US" dirty="0"/>
              <a:t>www.ciltinternational.org</a:t>
            </a:r>
          </a:p>
        </p:txBody>
      </p:sp>
      <p:sp>
        <p:nvSpPr>
          <p:cNvPr id="6" name="Slide Number Placeholder 5"/>
          <p:cNvSpPr>
            <a:spLocks noGrp="1"/>
          </p:cNvSpPr>
          <p:nvPr>
            <p:ph type="sldNum" sz="quarter" idx="11"/>
          </p:nvPr>
        </p:nvSpPr>
        <p:spPr>
          <a:xfrm>
            <a:off x="447675" y="6356350"/>
            <a:ext cx="4357688" cy="365125"/>
          </a:xfrm>
        </p:spPr>
        <p:txBody>
          <a:bodyPr/>
          <a:lstStyle>
            <a:lvl1pPr>
              <a:defRPr sz="1000" smtClean="0">
                <a:solidFill>
                  <a:srgbClr val="FFFFFF"/>
                </a:solidFill>
              </a:defRPr>
            </a:lvl1pPr>
          </a:lstStyle>
          <a:p>
            <a:pPr>
              <a:defRPr/>
            </a:pPr>
            <a:fld id="{818DBD2B-7569-414A-A92C-85324524CE84}" type="slidenum">
              <a:rPr lang="en-US" altLang="en-US"/>
              <a:pPr>
                <a:defRPr/>
              </a:pPr>
              <a:t>‹#›</a:t>
            </a:fld>
            <a:r>
              <a:rPr lang="en-US" altLang="en-US" dirty="0"/>
              <a:t> Optional presentation title (can be removed in page master)</a:t>
            </a:r>
          </a:p>
        </p:txBody>
      </p:sp>
    </p:spTree>
    <p:extLst>
      <p:ext uri="{BB962C8B-B14F-4D97-AF65-F5344CB8AC3E}">
        <p14:creationId xmlns:p14="http://schemas.microsoft.com/office/powerpoint/2010/main" xmlns="" val="7631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1143000"/>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354482" y="2065338"/>
            <a:ext cx="8229600" cy="40608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5" name="Slide Number Placeholder 5"/>
          <p:cNvSpPr>
            <a:spLocks noGrp="1"/>
          </p:cNvSpPr>
          <p:nvPr>
            <p:ph type="sldNum" sz="quarter" idx="11"/>
          </p:nvPr>
        </p:nvSpPr>
        <p:spPr/>
        <p:txBody>
          <a:bodyPr/>
          <a:lstStyle>
            <a:lvl1pPr>
              <a:defRPr/>
            </a:lvl1pPr>
          </a:lstStyle>
          <a:p>
            <a:pPr>
              <a:defRPr/>
            </a:pPr>
            <a:fld id="{25E5D5A7-613B-4517-9195-7B7D1F04701E}" type="slidenum">
              <a:rPr lang="en-US" altLang="en-US"/>
              <a:pPr>
                <a:defRPr/>
              </a:pPr>
              <a:t>‹#›</a:t>
            </a:fld>
            <a:endParaRPr lang="en-US" altLang="en-US" dirty="0"/>
          </a:p>
        </p:txBody>
      </p:sp>
    </p:spTree>
    <p:extLst>
      <p:ext uri="{BB962C8B-B14F-4D97-AF65-F5344CB8AC3E}">
        <p14:creationId xmlns:p14="http://schemas.microsoft.com/office/powerpoint/2010/main" xmlns="" val="35609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47675" y="39893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12" descr="Arrow.png"/>
          <p:cNvPicPr>
            <a:picLocks noChangeAspect="1"/>
          </p:cNvPicPr>
          <p:nvPr userDrawn="1"/>
        </p:nvPicPr>
        <p:blipFill>
          <a:blip r:embed="rId2">
            <a:extLst>
              <a:ext uri="{28A0092B-C50C-407E-A947-70E740481C1C}">
                <a14:useLocalDpi xmlns:a14="http://schemas.microsoft.com/office/drawing/2010/main" xmlns="" val="0"/>
              </a:ext>
            </a:extLst>
          </a:blip>
          <a:srcRect l="14806" t="45332" r="16541" b="12361"/>
          <a:stretch>
            <a:fillRect/>
          </a:stretch>
        </p:blipFill>
        <p:spPr bwMode="auto">
          <a:xfrm>
            <a:off x="292100" y="5106988"/>
            <a:ext cx="2765425"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Arrow.png"/>
          <p:cNvPicPr>
            <a:picLocks noChangeAspect="1"/>
          </p:cNvPicPr>
          <p:nvPr userDrawn="1"/>
        </p:nvPicPr>
        <p:blipFill>
          <a:blip r:embed="rId2">
            <a:extLst>
              <a:ext uri="{28A0092B-C50C-407E-A947-70E740481C1C}">
                <a14:useLocalDpi xmlns:a14="http://schemas.microsoft.com/office/drawing/2010/main" xmlns="" val="0"/>
              </a:ext>
            </a:extLst>
          </a:blip>
          <a:srcRect l="76134" t="17445" r="3973" b="53882"/>
          <a:stretch>
            <a:fillRect/>
          </a:stretch>
        </p:blipFill>
        <p:spPr bwMode="auto">
          <a:xfrm>
            <a:off x="6940550" y="1201738"/>
            <a:ext cx="2101850" cy="194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67760" y="596654"/>
            <a:ext cx="4873354" cy="1362075"/>
          </a:xfrm>
        </p:spPr>
        <p:txBody>
          <a:bodyPr/>
          <a:lstStyle>
            <a:lvl1pPr algn="l">
              <a:defRPr sz="4000" b="0" cap="none">
                <a:solidFill>
                  <a:schemeClr val="bg1"/>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385648" y="4024743"/>
            <a:ext cx="7672788" cy="1082497"/>
          </a:xfrm>
        </p:spPr>
        <p:txBody>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10" name="Footer Placeholder 4"/>
          <p:cNvSpPr>
            <a:spLocks noGrp="1"/>
          </p:cNvSpPr>
          <p:nvPr>
            <p:ph type="ftr" sz="quarter" idx="10"/>
          </p:nvPr>
        </p:nvSpPr>
        <p:spPr>
          <a:xfrm>
            <a:off x="5913438" y="6357938"/>
            <a:ext cx="2895600" cy="365125"/>
          </a:xfrm>
        </p:spPr>
        <p:txBody>
          <a:bodyPr/>
          <a:lstStyle>
            <a:lvl1pPr algn="r">
              <a:defRPr sz="1100">
                <a:solidFill>
                  <a:schemeClr val="tx2"/>
                </a:solidFill>
              </a:defRPr>
            </a:lvl1pPr>
          </a:lstStyle>
          <a:p>
            <a:pPr>
              <a:defRPr/>
            </a:pPr>
            <a:r>
              <a:rPr lang="en-US" dirty="0"/>
              <a:t>www.ciltinternational.org</a:t>
            </a:r>
          </a:p>
        </p:txBody>
      </p:sp>
      <p:sp>
        <p:nvSpPr>
          <p:cNvPr id="11" name="Slide Number Placeholder 5"/>
          <p:cNvSpPr>
            <a:spLocks noGrp="1"/>
          </p:cNvSpPr>
          <p:nvPr>
            <p:ph type="sldNum" sz="quarter" idx="11"/>
          </p:nvPr>
        </p:nvSpPr>
        <p:spPr>
          <a:xfrm>
            <a:off x="447675" y="6346825"/>
            <a:ext cx="2133600" cy="365125"/>
          </a:xfrm>
        </p:spPr>
        <p:txBody>
          <a:bodyPr/>
          <a:lstStyle>
            <a:lvl1pPr>
              <a:defRPr smtClean="0">
                <a:solidFill>
                  <a:schemeClr val="tx2"/>
                </a:solidFill>
              </a:defRPr>
            </a:lvl1pPr>
          </a:lstStyle>
          <a:p>
            <a:pPr>
              <a:defRPr/>
            </a:pPr>
            <a:fld id="{15EC68D7-5E59-437E-BA47-50E1D5C89B23}" type="slidenum">
              <a:rPr lang="en-US" altLang="en-US"/>
              <a:pPr>
                <a:defRPr/>
              </a:pPr>
              <a:t>‹#›</a:t>
            </a:fld>
            <a:endParaRPr lang="en-US" altLang="en-US" dirty="0"/>
          </a:p>
        </p:txBody>
      </p:sp>
    </p:spTree>
    <p:extLst>
      <p:ext uri="{BB962C8B-B14F-4D97-AF65-F5344CB8AC3E}">
        <p14:creationId xmlns:p14="http://schemas.microsoft.com/office/powerpoint/2010/main" xmlns="" val="28262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3439"/>
            <a:ext cx="8352522" cy="114300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354482"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6" name="Slide Number Placeholder 5"/>
          <p:cNvSpPr>
            <a:spLocks noGrp="1"/>
          </p:cNvSpPr>
          <p:nvPr>
            <p:ph type="sldNum" sz="quarter" idx="11"/>
          </p:nvPr>
        </p:nvSpPr>
        <p:spPr/>
        <p:txBody>
          <a:bodyPr/>
          <a:lstStyle>
            <a:lvl1pPr>
              <a:defRPr/>
            </a:lvl1pPr>
          </a:lstStyle>
          <a:p>
            <a:pPr>
              <a:defRPr/>
            </a:pPr>
            <a:fld id="{6A858644-06F6-44AB-A618-87CDD4B16564}" type="slidenum">
              <a:rPr lang="en-US" altLang="en-US"/>
              <a:pPr>
                <a:defRPr/>
              </a:pPr>
              <a:t>‹#›</a:t>
            </a:fld>
            <a:endParaRPr lang="en-US" altLang="en-US" dirty="0"/>
          </a:p>
        </p:txBody>
      </p:sp>
    </p:spTree>
    <p:extLst>
      <p:ext uri="{BB962C8B-B14F-4D97-AF65-F5344CB8AC3E}">
        <p14:creationId xmlns:p14="http://schemas.microsoft.com/office/powerpoint/2010/main" xmlns="" val="118986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2451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Untitled-1.jpg"/>
          <p:cNvPicPr>
            <a:picLocks noChangeAspect="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4017963" y="0"/>
            <a:ext cx="5132387"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68421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2065338"/>
            <a:ext cx="8229600" cy="406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5" name="Footer Placeholder 4"/>
          <p:cNvSpPr>
            <a:spLocks noGrp="1"/>
          </p:cNvSpPr>
          <p:nvPr>
            <p:ph type="ftr" sz="quarter" idx="3"/>
          </p:nvPr>
        </p:nvSpPr>
        <p:spPr>
          <a:xfrm>
            <a:off x="5913438" y="6356350"/>
            <a:ext cx="2895600" cy="365125"/>
          </a:xfrm>
          <a:prstGeom prst="rect">
            <a:avLst/>
          </a:prstGeom>
        </p:spPr>
        <p:txBody>
          <a:bodyPr vert="horz" lIns="91440" tIns="45720" rIns="91440" bIns="45720" rtlCol="0" anchor="ctr"/>
          <a:lstStyle>
            <a:lvl1pPr algn="r" fontAlgn="auto">
              <a:spcBef>
                <a:spcPts val="0"/>
              </a:spcBef>
              <a:spcAft>
                <a:spcPts val="0"/>
              </a:spcAft>
              <a:defRPr sz="1100">
                <a:solidFill>
                  <a:srgbClr val="2B0B4B"/>
                </a:solidFill>
                <a:latin typeface="Arial"/>
                <a:ea typeface="+mn-ea"/>
                <a:cs typeface="Arial"/>
              </a:defRPr>
            </a:lvl1pPr>
          </a:lstStyle>
          <a:p>
            <a:pPr>
              <a:defRPr/>
            </a:pPr>
            <a:r>
              <a:rPr lang="en-US" dirty="0"/>
              <a:t>www.ciltinternational.org</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smtClean="0">
                <a:solidFill>
                  <a:srgbClr val="2B0B4B"/>
                </a:solidFill>
                <a:latin typeface="Arial" pitchFamily="34" charset="0"/>
                <a:cs typeface="Arial" pitchFamily="34" charset="0"/>
              </a:defRPr>
            </a:lvl1pPr>
          </a:lstStyle>
          <a:p>
            <a:pPr>
              <a:defRPr/>
            </a:pPr>
            <a:fld id="{EDDB10B1-632A-45D6-A0C5-3B70463155EC}" type="slidenum">
              <a:rPr lang="en-US" altLang="en-US"/>
              <a:pPr>
                <a:defRPr/>
              </a:pPr>
              <a:t>‹#›</a:t>
            </a:fld>
            <a:endParaRPr lang="en-US" altLang="en-US" dirty="0"/>
          </a:p>
        </p:txBody>
      </p:sp>
      <p:cxnSp>
        <p:nvCxnSpPr>
          <p:cNvPr id="7" name="Straight Connector 6"/>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3" r:id="rId2"/>
    <p:sldLayoutId id="2147483696" r:id="rId3"/>
    <p:sldLayoutId id="2147483694" r:id="rId4"/>
    <p:sldLayoutId id="2147483697" r:id="rId5"/>
  </p:sldLayoutIdLst>
  <p:hf hdr="0"/>
  <p:txStyles>
    <p:titleStyle>
      <a:lvl1pPr algn="l" defTabSz="457200" rtl="0" eaLnBrk="0" fontAlgn="base" hangingPunct="0">
        <a:spcBef>
          <a:spcPct val="0"/>
        </a:spcBef>
        <a:spcAft>
          <a:spcPct val="0"/>
        </a:spcAft>
        <a:defRPr sz="2800" kern="1200">
          <a:solidFill>
            <a:schemeClr val="tx2"/>
          </a:solidFill>
          <a:latin typeface="Arial"/>
          <a:ea typeface="MS PGothic" pitchFamily="34" charset="-128"/>
          <a:cs typeface="Arial"/>
        </a:defRPr>
      </a:lvl1pPr>
      <a:lvl2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5pPr>
      <a:lvl6pPr marL="457200" algn="l" defTabSz="457200" rtl="0" fontAlgn="base">
        <a:spcBef>
          <a:spcPct val="0"/>
        </a:spcBef>
        <a:spcAft>
          <a:spcPct val="0"/>
        </a:spcAft>
        <a:defRPr sz="2800">
          <a:solidFill>
            <a:schemeClr val="tx2"/>
          </a:solidFill>
          <a:latin typeface="Arial" charset="0"/>
          <a:ea typeface="ＭＳ Ｐゴシック" charset="0"/>
        </a:defRPr>
      </a:lvl6pPr>
      <a:lvl7pPr marL="914400" algn="l" defTabSz="457200" rtl="0" fontAlgn="base">
        <a:spcBef>
          <a:spcPct val="0"/>
        </a:spcBef>
        <a:spcAft>
          <a:spcPct val="0"/>
        </a:spcAft>
        <a:defRPr sz="2800">
          <a:solidFill>
            <a:schemeClr val="tx2"/>
          </a:solidFill>
          <a:latin typeface="Arial" charset="0"/>
          <a:ea typeface="ＭＳ Ｐゴシック" charset="0"/>
        </a:defRPr>
      </a:lvl7pPr>
      <a:lvl8pPr marL="1371600" algn="l" defTabSz="457200" rtl="0" fontAlgn="base">
        <a:spcBef>
          <a:spcPct val="0"/>
        </a:spcBef>
        <a:spcAft>
          <a:spcPct val="0"/>
        </a:spcAft>
        <a:defRPr sz="2800">
          <a:solidFill>
            <a:schemeClr val="tx2"/>
          </a:solidFill>
          <a:latin typeface="Arial" charset="0"/>
          <a:ea typeface="ＭＳ Ｐゴシック" charset="0"/>
        </a:defRPr>
      </a:lvl8pPr>
      <a:lvl9pPr marL="1828800" algn="l" defTabSz="457200" rtl="0" fontAlgn="base">
        <a:spcBef>
          <a:spcPct val="0"/>
        </a:spcBef>
        <a:spcAft>
          <a:spcPct val="0"/>
        </a:spcAft>
        <a:defRPr sz="2800">
          <a:solidFill>
            <a:schemeClr val="tx2"/>
          </a:solidFill>
          <a:latin typeface="Arial" charset="0"/>
          <a:ea typeface="ＭＳ Ｐゴシック" charset="0"/>
        </a:defRPr>
      </a:lvl9pPr>
    </p:titleStyle>
    <p:bodyStyle>
      <a:lvl1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1pPr>
      <a:lvl2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2pPr>
      <a:lvl3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3pPr>
      <a:lvl4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4pPr>
      <a:lvl5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7825" y="742950"/>
            <a:ext cx="4757738" cy="1470025"/>
          </a:xfrm>
        </p:spPr>
        <p:txBody>
          <a:bodyPr>
            <a:normAutofit fontScale="90000"/>
          </a:bodyPr>
          <a:lstStyle/>
          <a:p>
            <a:pPr eaLnBrk="1" hangingPunct="1">
              <a:defRPr/>
            </a:pPr>
            <a:r>
              <a:rPr lang="en-US" altLang="en-US" sz="3200" dirty="0" smtClean="0">
                <a:latin typeface="Arail" charset="0"/>
              </a:rPr>
              <a:t>Business Plan</a:t>
            </a:r>
            <a:br>
              <a:rPr lang="en-US" altLang="en-US" sz="3200" dirty="0" smtClean="0">
                <a:latin typeface="Arail" charset="0"/>
              </a:rPr>
            </a:br>
            <a:r>
              <a:rPr lang="en-US" altLang="en-US" sz="3200" dirty="0" smtClean="0">
                <a:latin typeface="Arail" charset="0"/>
              </a:rPr>
              <a:t>2020 </a:t>
            </a:r>
            <a:r>
              <a:rPr lang="en-US" altLang="en-US" sz="3200" dirty="0" smtClean="0">
                <a:latin typeface="Arail" charset="0"/>
              </a:rPr>
              <a:t>– </a:t>
            </a:r>
            <a:r>
              <a:rPr lang="en-US" altLang="en-US" sz="3200" dirty="0" smtClean="0">
                <a:latin typeface="Arail" charset="0"/>
              </a:rPr>
              <a:t>2021</a:t>
            </a:r>
            <a:r>
              <a:rPr lang="en-US" altLang="en-US" sz="3200" dirty="0" smtClean="0">
                <a:latin typeface="Arail" charset="0"/>
              </a:rPr>
              <a:t/>
            </a:r>
            <a:br>
              <a:rPr lang="en-US" altLang="en-US" sz="3200" dirty="0" smtClean="0">
                <a:latin typeface="Arail" charset="0"/>
              </a:rPr>
            </a:br>
            <a:endParaRPr lang="en-US" altLang="en-US" sz="3200" dirty="0" smtClean="0">
              <a:latin typeface="Arial" pitchFamily="34" charset="0"/>
            </a:endParaRPr>
          </a:p>
        </p:txBody>
      </p:sp>
      <p:sp>
        <p:nvSpPr>
          <p:cNvPr id="5123" name="Subtitle 2"/>
          <p:cNvSpPr>
            <a:spLocks noGrp="1"/>
          </p:cNvSpPr>
          <p:nvPr>
            <p:ph type="subTitle" idx="1"/>
          </p:nvPr>
        </p:nvSpPr>
        <p:spPr>
          <a:xfrm>
            <a:off x="377825" y="4095750"/>
            <a:ext cx="4202113" cy="984250"/>
          </a:xfrm>
        </p:spPr>
        <p:txBody>
          <a:bodyPr/>
          <a:lstStyle/>
          <a:p>
            <a:pPr eaLnBrk="1" hangingPunct="1"/>
            <a:r>
              <a:rPr lang="en-US" altLang="en-US" dirty="0" smtClean="0">
                <a:latin typeface="Arial" pitchFamily="34" charset="0"/>
                <a:cs typeface="Arial" pitchFamily="34" charset="0"/>
              </a:rPr>
              <a:t>CILT INDIA</a:t>
            </a:r>
            <a:endParaRPr lang="en-US" altLang="en-US" i="1" dirty="0" smtClean="0">
              <a:latin typeface="Arial" pitchFamily="34" charset="0"/>
              <a:cs typeface="Arial" pitchFamily="34" charset="0"/>
            </a:endParaRPr>
          </a:p>
        </p:txBody>
      </p:sp>
      <p:sp>
        <p:nvSpPr>
          <p:cNvPr id="5124"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000" dirty="0" smtClean="0">
                <a:solidFill>
                  <a:srgbClr val="FFFFFF"/>
                </a:solidFill>
              </a:rPr>
              <a:t>www.ciltinternational.org</a:t>
            </a:r>
          </a:p>
        </p:txBody>
      </p:sp>
      <p:sp>
        <p:nvSpPr>
          <p:cNvPr id="512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endParaRPr lang="en-US" altLang="en-US" sz="1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latin typeface="Arial" pitchFamily="34" charset="0"/>
                <a:cs typeface="Arial" pitchFamily="34" charset="0"/>
              </a:rPr>
              <a:t>CILT INDIA Vision 2020 - 2021</a:t>
            </a:r>
            <a:endParaRPr lang="en-IN" dirty="0"/>
          </a:p>
        </p:txBody>
      </p:sp>
      <p:sp>
        <p:nvSpPr>
          <p:cNvPr id="3" name="Content Placeholder 2"/>
          <p:cNvSpPr>
            <a:spLocks noGrp="1"/>
          </p:cNvSpPr>
          <p:nvPr>
            <p:ph idx="1"/>
          </p:nvPr>
        </p:nvSpPr>
        <p:spPr/>
        <p:txBody>
          <a:bodyPr/>
          <a:lstStyle/>
          <a:p>
            <a:r>
              <a:rPr lang="en-US" dirty="0" smtClean="0"/>
              <a:t>A  webinar of WILAT is being organized on 26</a:t>
            </a:r>
            <a:r>
              <a:rPr lang="en-US" baseline="30000" dirty="0" smtClean="0"/>
              <a:t>th</a:t>
            </a:r>
            <a:r>
              <a:rPr lang="en-US" dirty="0" smtClean="0"/>
              <a:t> September on “Leveraging Technology for Logistics &amp; Transport in post </a:t>
            </a:r>
            <a:r>
              <a:rPr lang="en-US" dirty="0" err="1" smtClean="0"/>
              <a:t>Covid</a:t>
            </a:r>
            <a:r>
              <a:rPr lang="en-US" dirty="0" smtClean="0"/>
              <a:t> era” to motivate women engaged in the area of Transport &amp; Logistics.</a:t>
            </a:r>
          </a:p>
          <a:p>
            <a:r>
              <a:rPr lang="en-US" dirty="0" smtClean="0"/>
              <a:t>Efforts to increase the membership base is a continuous process.</a:t>
            </a:r>
          </a:p>
          <a:p>
            <a:pPr>
              <a:buNone/>
            </a:pPr>
            <a:r>
              <a:rPr lang="en-US" dirty="0" smtClean="0"/>
              <a:t> ( PRCL- logistics company- Corporate member).</a:t>
            </a:r>
          </a:p>
          <a:p>
            <a:r>
              <a:rPr lang="en-US" dirty="0" smtClean="0"/>
              <a:t>Integration with Prolific and SLMT is in-progress.</a:t>
            </a:r>
          </a:p>
          <a:p>
            <a:r>
              <a:rPr lang="en-US" dirty="0" smtClean="0"/>
              <a:t>Our major business in our capacity as Territory of CILT International is in doldrums and is a major concern because the road map for restoration is not clear. This needs urgent clarity.</a:t>
            </a:r>
            <a:endParaRPr lang="en-IN" dirty="0"/>
          </a:p>
        </p:txBody>
      </p:sp>
      <p:sp>
        <p:nvSpPr>
          <p:cNvPr id="4" name="Footer Placeholder 3"/>
          <p:cNvSpPr>
            <a:spLocks noGrp="1"/>
          </p:cNvSpPr>
          <p:nvPr>
            <p:ph type="ftr" sz="quarter" idx="10"/>
          </p:nvPr>
        </p:nvSpPr>
        <p:spPr/>
        <p:txBody>
          <a:bodyPr/>
          <a:lstStyle/>
          <a:p>
            <a:pPr>
              <a:defRPr/>
            </a:pPr>
            <a:r>
              <a:rPr lang="en-US" smtClean="0"/>
              <a:t>www.ciltinternational.org</a:t>
            </a:r>
            <a:endParaRPr lang="en-US" dirty="0"/>
          </a:p>
        </p:txBody>
      </p:sp>
      <p:sp>
        <p:nvSpPr>
          <p:cNvPr id="5" name="Slide Number Placeholder 4"/>
          <p:cNvSpPr>
            <a:spLocks noGrp="1"/>
          </p:cNvSpPr>
          <p:nvPr>
            <p:ph type="sldNum" sz="quarter" idx="11"/>
          </p:nvPr>
        </p:nvSpPr>
        <p:spPr/>
        <p:txBody>
          <a:bodyPr/>
          <a:lstStyle/>
          <a:p>
            <a:pPr>
              <a:defRPr/>
            </a:pPr>
            <a:fld id="{25E5D5A7-613B-4517-9195-7B7D1F04701E}"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CILT INDIA VISION 2019 - 2020</a:t>
            </a:r>
            <a:endParaRPr lang="en-US" dirty="0"/>
          </a:p>
        </p:txBody>
      </p:sp>
      <p:sp>
        <p:nvSpPr>
          <p:cNvPr id="3" name="Content Placeholder 2"/>
          <p:cNvSpPr>
            <a:spLocks noGrp="1"/>
          </p:cNvSpPr>
          <p:nvPr>
            <p:ph idx="1"/>
          </p:nvPr>
        </p:nvSpPr>
        <p:spPr/>
        <p:txBody>
          <a:bodyPr/>
          <a:lstStyle/>
          <a:p>
            <a:pPr>
              <a:buNone/>
            </a:pPr>
            <a:r>
              <a:rPr lang="en-US" b="1" u="sng" dirty="0" smtClean="0"/>
              <a:t>GOVERNANCE</a:t>
            </a:r>
          </a:p>
          <a:p>
            <a:r>
              <a:rPr lang="en-US" dirty="0" smtClean="0"/>
              <a:t>CILT India has signed an MOU with the Department of Logistics, Ministry of Commerce &amp; Industry, Govt. of India as a follow up a</a:t>
            </a:r>
          </a:p>
          <a:p>
            <a:pPr>
              <a:buNone/>
            </a:pPr>
            <a:r>
              <a:rPr lang="en-US" dirty="0" smtClean="0"/>
              <a:t>  </a:t>
            </a:r>
            <a:r>
              <a:rPr lang="en-US" b="1" dirty="0" smtClean="0"/>
              <a:t>“Think Tank” </a:t>
            </a:r>
            <a:r>
              <a:rPr lang="en-US" dirty="0" smtClean="0"/>
              <a:t>of Logistics professionals is being formed.</a:t>
            </a:r>
          </a:p>
          <a:p>
            <a:r>
              <a:rPr lang="en-US" dirty="0" smtClean="0"/>
              <a:t>CILT India has a place of prominence in the Logistics Division of the Ministry issues relating to collaboration and furthering the cause of CILT as a consulting body is being discussed.</a:t>
            </a:r>
          </a:p>
          <a:p>
            <a:r>
              <a:rPr lang="en-US" dirty="0" smtClean="0"/>
              <a:t>Mr. Suresh </a:t>
            </a:r>
            <a:r>
              <a:rPr lang="en-US" dirty="0" err="1" smtClean="0"/>
              <a:t>Prabhu</a:t>
            </a:r>
            <a:r>
              <a:rPr lang="en-US" dirty="0" smtClean="0"/>
              <a:t>, Member of Parliament, </a:t>
            </a:r>
            <a:r>
              <a:rPr lang="en-US" dirty="0" err="1" smtClean="0"/>
              <a:t>Rajya</a:t>
            </a:r>
            <a:r>
              <a:rPr lang="en-US" dirty="0" smtClean="0"/>
              <a:t> </a:t>
            </a:r>
            <a:r>
              <a:rPr lang="en-US" dirty="0" err="1" smtClean="0"/>
              <a:t>Sabha</a:t>
            </a:r>
            <a:r>
              <a:rPr lang="en-US" dirty="0" smtClean="0"/>
              <a:t> is now The Patron for CILT INDIA. Mr. </a:t>
            </a:r>
            <a:r>
              <a:rPr lang="en-US" dirty="0" err="1" smtClean="0"/>
              <a:t>Sivasailam</a:t>
            </a:r>
            <a:r>
              <a:rPr lang="en-US" dirty="0" smtClean="0"/>
              <a:t>, ex. Secretary Logistics is an Honorary Member.</a:t>
            </a:r>
            <a:endParaRPr lang="en-US" dirty="0"/>
          </a:p>
        </p:txBody>
      </p:sp>
      <p:sp>
        <p:nvSpPr>
          <p:cNvPr id="4" name="Footer Placeholder 3"/>
          <p:cNvSpPr>
            <a:spLocks noGrp="1"/>
          </p:cNvSpPr>
          <p:nvPr>
            <p:ph type="ftr" sz="quarter" idx="10"/>
          </p:nvPr>
        </p:nvSpPr>
        <p:spPr/>
        <p:txBody>
          <a:bodyPr/>
          <a:lstStyle/>
          <a:p>
            <a:pPr>
              <a:defRPr/>
            </a:pPr>
            <a:r>
              <a:rPr lang="en-US" smtClean="0"/>
              <a:t>www.ciltinternational.org</a:t>
            </a:r>
            <a:endParaRPr lang="en-US" dirty="0"/>
          </a:p>
        </p:txBody>
      </p:sp>
      <p:sp>
        <p:nvSpPr>
          <p:cNvPr id="5" name="Slide Number Placeholder 4"/>
          <p:cNvSpPr>
            <a:spLocks noGrp="1"/>
          </p:cNvSpPr>
          <p:nvPr>
            <p:ph type="sldNum" sz="quarter" idx="11"/>
          </p:nvPr>
        </p:nvSpPr>
        <p:spPr/>
        <p:txBody>
          <a:bodyPr/>
          <a:lstStyle/>
          <a:p>
            <a:pPr>
              <a:defRPr/>
            </a:pPr>
            <a:fld id="{25E5D5A7-613B-4517-9195-7B7D1F04701E}"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Key Focus </a:t>
            </a:r>
            <a:r>
              <a:rPr lang="en-US" altLang="en-US" dirty="0" smtClean="0">
                <a:ea typeface="ＭＳ Ｐゴシック" pitchFamily="34" charset="-128"/>
              </a:rPr>
              <a:t>Areas</a:t>
            </a:r>
            <a:endParaRPr lang="en-GB" dirty="0"/>
          </a:p>
        </p:txBody>
      </p:sp>
      <p:sp>
        <p:nvSpPr>
          <p:cNvPr id="9" name="Content Placeholder 8"/>
          <p:cNvSpPr>
            <a:spLocks noGrp="1"/>
          </p:cNvSpPr>
          <p:nvPr>
            <p:ph idx="1"/>
          </p:nvPr>
        </p:nvSpPr>
        <p:spPr/>
        <p:txBody>
          <a:bodyPr/>
          <a:lstStyle/>
          <a:p>
            <a:pPr marL="0" indent="0">
              <a:buNone/>
              <a:defRPr/>
            </a:pPr>
            <a:r>
              <a:rPr lang="en-US" sz="1800" dirty="0"/>
              <a:t>ISSUES </a:t>
            </a:r>
            <a:endParaRPr lang="en-US" sz="1800" dirty="0" smtClean="0"/>
          </a:p>
          <a:p>
            <a:pPr>
              <a:defRPr/>
            </a:pPr>
            <a:r>
              <a:rPr lang="en-US" sz="1600" dirty="0" smtClean="0"/>
              <a:t> Membership – Many organizations</a:t>
            </a:r>
          </a:p>
          <a:p>
            <a:pPr>
              <a:defRPr/>
            </a:pPr>
            <a:r>
              <a:rPr lang="en-US" sz="1600" dirty="0" smtClean="0"/>
              <a:t>IUT- Dept of Urban Planning</a:t>
            </a:r>
          </a:p>
          <a:p>
            <a:pPr>
              <a:defRPr/>
            </a:pPr>
            <a:r>
              <a:rPr lang="en-US" sz="1600" dirty="0" smtClean="0"/>
              <a:t>IRT- umbrella of Ministry of Railways</a:t>
            </a:r>
            <a:endParaRPr lang="en-US" sz="1600" dirty="0"/>
          </a:p>
          <a:p>
            <a:pPr marL="0" indent="0">
              <a:buNone/>
              <a:defRPr/>
            </a:pPr>
            <a:r>
              <a:rPr lang="en-US" sz="1600" dirty="0" smtClean="0"/>
              <a:t>STRATEGIES </a:t>
            </a:r>
            <a:endParaRPr lang="en-US" sz="1600" dirty="0"/>
          </a:p>
          <a:p>
            <a:r>
              <a:rPr lang="en-GB" sz="1600" dirty="0" smtClean="0"/>
              <a:t>An MOU with Department of Logistics, GOI and a place in Governing Council of LSC</a:t>
            </a:r>
          </a:p>
          <a:p>
            <a:r>
              <a:rPr lang="en-GB" sz="1600" dirty="0" smtClean="0"/>
              <a:t>Exclusive industry specific training programs</a:t>
            </a:r>
          </a:p>
          <a:p>
            <a:r>
              <a:rPr lang="en-GB" sz="1600" dirty="0" smtClean="0"/>
              <a:t>Networking initiatives &amp; information sharing through - Whatsapp groups, magazines, webinars</a:t>
            </a:r>
          </a:p>
          <a:p>
            <a:r>
              <a:rPr lang="en-GB" sz="1600" dirty="0" smtClean="0"/>
              <a:t>Co-ordinating to establish benchmarks for the Logistics industry.</a:t>
            </a:r>
          </a:p>
          <a:p>
            <a:r>
              <a:rPr lang="en-US" sz="1600" dirty="0" smtClean="0"/>
              <a:t>Attracting more corporate members.</a:t>
            </a:r>
          </a:p>
          <a:p>
            <a:endParaRPr lang="en-GB" dirty="0"/>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12</a:t>
            </a:fld>
            <a:endParaRPr lang="en-US" altLang="en-US" dirty="0"/>
          </a:p>
        </p:txBody>
      </p:sp>
    </p:spTree>
    <p:extLst>
      <p:ext uri="{BB962C8B-B14F-4D97-AF65-F5344CB8AC3E}">
        <p14:creationId xmlns:p14="http://schemas.microsoft.com/office/powerpoint/2010/main" xmlns="" val="214033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smtClean="0">
                <a:latin typeface="Arial" pitchFamily="34" charset="0"/>
                <a:cs typeface="Arial" pitchFamily="34" charset="0"/>
              </a:rPr>
              <a:t>CILT INDIA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Operational Plan</a:t>
            </a:r>
          </a:p>
        </p:txBody>
      </p:sp>
      <p:sp>
        <p:nvSpPr>
          <p:cNvPr id="8195" name="Content Placeholder 2"/>
          <p:cNvSpPr>
            <a:spLocks noGrp="1"/>
          </p:cNvSpPr>
          <p:nvPr>
            <p:ph sz="half" idx="1"/>
          </p:nvPr>
        </p:nvSpPr>
        <p:spPr>
          <a:xfrm>
            <a:off x="354013" y="1674564"/>
            <a:ext cx="8353425" cy="4532561"/>
          </a:xfrm>
        </p:spPr>
        <p:txBody>
          <a:bodyPr>
            <a:normAutofit fontScale="70000" lnSpcReduction="20000"/>
          </a:bodyPr>
          <a:lstStyle/>
          <a:p>
            <a:pPr>
              <a:buNone/>
            </a:pPr>
            <a:r>
              <a:rPr lang="en-GB" altLang="en-US" dirty="0" smtClean="0">
                <a:latin typeface="Arial" pitchFamily="34" charset="0"/>
                <a:cs typeface="Arial" pitchFamily="34" charset="0"/>
              </a:rPr>
              <a:t>TRAINING PROGRAMS –</a:t>
            </a:r>
          </a:p>
          <a:p>
            <a:r>
              <a:rPr lang="en-GB" altLang="en-US" dirty="0" smtClean="0">
                <a:latin typeface="Arial" pitchFamily="34" charset="0"/>
                <a:cs typeface="Arial" pitchFamily="34" charset="0"/>
              </a:rPr>
              <a:t>Efforts of starting Virtual trainings in collaboration with an important media house is in the pipeline.</a:t>
            </a:r>
          </a:p>
          <a:p>
            <a:r>
              <a:rPr lang="en-GB" altLang="en-US" dirty="0" smtClean="0">
                <a:latin typeface="Arial" pitchFamily="34" charset="0"/>
                <a:cs typeface="Arial" pitchFamily="34" charset="0"/>
              </a:rPr>
              <a:t>Training handouts with country specific examples are being prepared with inputs from the best in the industry.</a:t>
            </a:r>
          </a:p>
          <a:p>
            <a:pPr>
              <a:buNone/>
            </a:pPr>
            <a:r>
              <a:rPr lang="en-GB" altLang="en-US" dirty="0" smtClean="0">
                <a:latin typeface="Arial" pitchFamily="34" charset="0"/>
                <a:cs typeface="Arial" pitchFamily="34" charset="0"/>
              </a:rPr>
              <a:t>CURRICULUM &amp; COURSE DEVELOPMENT –</a:t>
            </a:r>
          </a:p>
          <a:p>
            <a:r>
              <a:rPr lang="en-GB" altLang="en-US" dirty="0" smtClean="0">
                <a:latin typeface="Arial" pitchFamily="34" charset="0"/>
                <a:cs typeface="Arial" pitchFamily="34" charset="0"/>
              </a:rPr>
              <a:t>RAIL LOGISTICS – four programs</a:t>
            </a:r>
          </a:p>
          <a:p>
            <a:pPr>
              <a:buNone/>
            </a:pPr>
            <a:r>
              <a:rPr lang="en-GB" altLang="en-US" dirty="0" smtClean="0">
                <a:latin typeface="Arial" pitchFamily="34" charset="0"/>
                <a:cs typeface="Arial" pitchFamily="34" charset="0"/>
              </a:rPr>
              <a:t>  1. Loco Pilots – developed – accepted by LSC</a:t>
            </a:r>
          </a:p>
          <a:p>
            <a:pPr>
              <a:buNone/>
            </a:pPr>
            <a:r>
              <a:rPr lang="en-GB" altLang="en-US" dirty="0" smtClean="0">
                <a:latin typeface="Arial" pitchFamily="34" charset="0"/>
                <a:cs typeface="Arial" pitchFamily="34" charset="0"/>
              </a:rPr>
              <a:t>  2. Rail Siding Operator – developed – Accepted by LSC</a:t>
            </a:r>
          </a:p>
          <a:p>
            <a:pPr>
              <a:buNone/>
            </a:pPr>
            <a:r>
              <a:rPr lang="en-GB" altLang="en-US" dirty="0" smtClean="0">
                <a:latin typeface="Arial" pitchFamily="34" charset="0"/>
                <a:cs typeface="Arial" pitchFamily="34" charset="0"/>
              </a:rPr>
              <a:t>  3. Loco &amp; Wagon Maintenance Operator – in pipeline</a:t>
            </a:r>
          </a:p>
          <a:p>
            <a:pPr>
              <a:buNone/>
            </a:pPr>
            <a:r>
              <a:rPr lang="en-GB" altLang="en-US" dirty="0" smtClean="0">
                <a:latin typeface="Arial" pitchFamily="34" charset="0"/>
                <a:cs typeface="Arial" pitchFamily="34" charset="0"/>
              </a:rPr>
              <a:t>  4. Logistics Coordinator – in pipeline</a:t>
            </a:r>
          </a:p>
          <a:p>
            <a:r>
              <a:rPr lang="en-GB" altLang="en-US" dirty="0" smtClean="0">
                <a:latin typeface="Arial" pitchFamily="34" charset="0"/>
                <a:cs typeface="Arial" pitchFamily="34" charset="0"/>
              </a:rPr>
              <a:t>FOOD LOGISTICS – Supervisor &amp; Workmen level course – developed – Accepted by IRCTC</a:t>
            </a:r>
          </a:p>
          <a:p>
            <a:r>
              <a:rPr lang="en-GB" altLang="en-US" dirty="0" smtClean="0">
                <a:latin typeface="Arial" pitchFamily="34" charset="0"/>
                <a:cs typeface="Arial" pitchFamily="34" charset="0"/>
              </a:rPr>
              <a:t>BMS LAND TRANSPORTATION – Two Modules already submitted</a:t>
            </a:r>
          </a:p>
          <a:p>
            <a:pPr>
              <a:buNone/>
            </a:pPr>
            <a:r>
              <a:rPr lang="en-GB" altLang="en-US" dirty="0" smtClean="0">
                <a:latin typeface="Arial" pitchFamily="34" charset="0"/>
                <a:cs typeface="Arial" pitchFamily="34" charset="0"/>
              </a:rPr>
              <a:t>1. Railways &amp; Economic Development</a:t>
            </a:r>
          </a:p>
          <a:p>
            <a:pPr>
              <a:buNone/>
            </a:pPr>
            <a:r>
              <a:rPr lang="en-GB" altLang="en-US" dirty="0" smtClean="0">
                <a:latin typeface="Arial" pitchFamily="34" charset="0"/>
                <a:cs typeface="Arial" pitchFamily="34" charset="0"/>
              </a:rPr>
              <a:t>2. Multimodal Transportation </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13</a:t>
            </a:fld>
            <a:endParaRPr lang="en-US" altLang="en-US" sz="1100" dirty="0">
              <a:solidFill>
                <a:srgbClr val="2B0B4B"/>
              </a:solidFill>
            </a:endParaRPr>
          </a:p>
        </p:txBody>
      </p:sp>
    </p:spTree>
    <p:extLst>
      <p:ext uri="{BB962C8B-B14F-4D97-AF65-F5344CB8AC3E}">
        <p14:creationId xmlns:p14="http://schemas.microsoft.com/office/powerpoint/2010/main" xmlns="" val="256770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IN" dirty="0"/>
          </a:p>
        </p:txBody>
      </p:sp>
      <p:sp>
        <p:nvSpPr>
          <p:cNvPr id="8" name="Content Placeholder 7"/>
          <p:cNvSpPr>
            <a:spLocks noGrp="1"/>
          </p:cNvSpPr>
          <p:nvPr>
            <p:ph idx="1"/>
          </p:nvPr>
        </p:nvSpPr>
        <p:spPr/>
        <p:txBody>
          <a:bodyPr/>
          <a:lstStyle/>
          <a:p>
            <a:r>
              <a:rPr lang="en-US" dirty="0" smtClean="0"/>
              <a:t>CILT INDIA is committed to enhance its visibility in the sector by tapping into the weakest link; TRAINING. By crafting industry specific course and getting them approved by the Logistics Sector Skill Council, NSDC, Government of India, we would not only be able to create a niche position for ourselves but also improve membership!</a:t>
            </a:r>
            <a:endParaRPr lang="en-IN" dirty="0"/>
          </a:p>
        </p:txBody>
      </p:sp>
      <p:sp>
        <p:nvSpPr>
          <p:cNvPr id="5" name="Footer Placeholder 4"/>
          <p:cNvSpPr>
            <a:spLocks noGrp="1"/>
          </p:cNvSpPr>
          <p:nvPr>
            <p:ph type="ftr" sz="quarter" idx="10"/>
          </p:nvPr>
        </p:nvSpPr>
        <p:spPr/>
        <p:txBody>
          <a:bodyPr/>
          <a:lstStyle/>
          <a:p>
            <a:pPr>
              <a:defRPr/>
            </a:pPr>
            <a:r>
              <a:rPr lang="en-US"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68300" y="596900"/>
            <a:ext cx="4872038" cy="1362075"/>
          </a:xfrm>
        </p:spPr>
        <p:txBody>
          <a:bodyPr/>
          <a:lstStyle/>
          <a:p>
            <a:pPr eaLnBrk="1" hangingPunct="1"/>
            <a:r>
              <a:rPr lang="en-US" altLang="en-US" dirty="0" smtClean="0">
                <a:latin typeface="Arial" pitchFamily="34" charset="0"/>
                <a:cs typeface="Arial" pitchFamily="34" charset="0"/>
              </a:rPr>
              <a:t>Thank you</a:t>
            </a:r>
          </a:p>
        </p:txBody>
      </p:sp>
      <p:sp>
        <p:nvSpPr>
          <p:cNvPr id="20483" name="Text Placeholder 4"/>
          <p:cNvSpPr>
            <a:spLocks noGrp="1"/>
          </p:cNvSpPr>
          <p:nvPr>
            <p:ph type="body" idx="1"/>
          </p:nvPr>
        </p:nvSpPr>
        <p:spPr>
          <a:xfrm>
            <a:off x="385763" y="4024313"/>
            <a:ext cx="7772400" cy="2085975"/>
          </a:xfrm>
        </p:spPr>
        <p:txBody>
          <a:bodyPr/>
          <a:lstStyle/>
          <a:p>
            <a:pPr eaLnBrk="1" hangingPunct="1"/>
            <a:r>
              <a:rPr lang="en-US" altLang="en-US" sz="1600" dirty="0" smtClean="0">
                <a:latin typeface="Arial" pitchFamily="34" charset="0"/>
                <a:cs typeface="Arial" pitchFamily="34" charset="0"/>
              </a:rPr>
              <a:t>CILT INDIA</a:t>
            </a:r>
          </a:p>
          <a:p>
            <a:pPr eaLnBrk="1" hangingPunct="1"/>
            <a:r>
              <a:rPr lang="en-US" altLang="en-US" sz="1600" dirty="0" smtClean="0">
                <a:latin typeface="Arial" pitchFamily="34" charset="0"/>
                <a:cs typeface="Arial" pitchFamily="34" charset="0"/>
              </a:rPr>
              <a:t>3, </a:t>
            </a:r>
            <a:r>
              <a:rPr lang="en-US" altLang="en-US" sz="1600" dirty="0" err="1" smtClean="0">
                <a:latin typeface="Arial" pitchFamily="34" charset="0"/>
                <a:cs typeface="Arial" pitchFamily="34" charset="0"/>
              </a:rPr>
              <a:t>Palam</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Marg</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Vasant</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Vihar</a:t>
            </a:r>
            <a:r>
              <a:rPr lang="en-US" altLang="en-US" sz="1600" dirty="0" smtClean="0">
                <a:latin typeface="Arial" pitchFamily="34" charset="0"/>
                <a:cs typeface="Arial" pitchFamily="34" charset="0"/>
              </a:rPr>
              <a:t>, New Delhi</a:t>
            </a:r>
          </a:p>
        </p:txBody>
      </p:sp>
      <p:sp>
        <p:nvSpPr>
          <p:cNvPr id="20484" name="Footer Placeholder 5"/>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chemeClr val="tx2"/>
                </a:solidFill>
              </a:rPr>
              <a:t>www.ciltinternational.org</a:t>
            </a:r>
          </a:p>
        </p:txBody>
      </p:sp>
      <p:sp>
        <p:nvSpPr>
          <p:cNvPr id="20485" name="Slide Number Placeholder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C4A7D79-BC4B-48E9-AD14-19AC6A8EB23F}" type="slidenum">
              <a:rPr lang="en-US" altLang="en-US" sz="1100">
                <a:solidFill>
                  <a:schemeClr val="tx2"/>
                </a:solidFill>
              </a:rPr>
              <a:pPr eaLnBrk="1" hangingPunct="1">
                <a:spcBef>
                  <a:spcPct val="0"/>
                </a:spcBef>
                <a:buClrTx/>
                <a:buFontTx/>
                <a:buNone/>
              </a:pPr>
              <a:t>15</a:t>
            </a:fld>
            <a:endParaRPr lang="en-US" altLang="en-US" sz="11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7825" y="742950"/>
            <a:ext cx="4757738" cy="1470025"/>
          </a:xfrm>
        </p:spPr>
        <p:txBody>
          <a:bodyPr>
            <a:normAutofit/>
          </a:bodyPr>
          <a:lstStyle/>
          <a:p>
            <a:pPr eaLnBrk="1" hangingPunct="1">
              <a:defRPr/>
            </a:pPr>
            <a:r>
              <a:rPr lang="en-US" altLang="en-US" sz="3200" dirty="0" smtClean="0">
                <a:latin typeface="Arail" charset="0"/>
              </a:rPr>
              <a:t>STRONGER TOGETHER</a:t>
            </a:r>
            <a:br>
              <a:rPr lang="en-US" altLang="en-US" sz="3200" dirty="0" smtClean="0">
                <a:latin typeface="Arail" charset="0"/>
              </a:rPr>
            </a:br>
            <a:endParaRPr lang="en-US" altLang="en-US" sz="3200" dirty="0" smtClean="0">
              <a:latin typeface="Arial" pitchFamily="34" charset="0"/>
            </a:endParaRPr>
          </a:p>
        </p:txBody>
      </p:sp>
      <p:sp>
        <p:nvSpPr>
          <p:cNvPr id="5123" name="Subtitle 2"/>
          <p:cNvSpPr>
            <a:spLocks noGrp="1"/>
          </p:cNvSpPr>
          <p:nvPr>
            <p:ph type="subTitle" idx="1"/>
          </p:nvPr>
        </p:nvSpPr>
        <p:spPr>
          <a:xfrm>
            <a:off x="377825" y="4095750"/>
            <a:ext cx="4202113" cy="984250"/>
          </a:xfrm>
        </p:spPr>
        <p:txBody>
          <a:bodyPr>
            <a:normAutofit/>
          </a:bodyPr>
          <a:lstStyle/>
          <a:p>
            <a:pPr eaLnBrk="1" hangingPunct="1"/>
            <a:r>
              <a:rPr lang="en-US" altLang="en-US" sz="3200" dirty="0" smtClean="0">
                <a:latin typeface="Arial" pitchFamily="34" charset="0"/>
                <a:cs typeface="Arial" pitchFamily="34" charset="0"/>
              </a:rPr>
              <a:t>CILT INDIA</a:t>
            </a:r>
            <a:endParaRPr lang="en-US" altLang="en-US" sz="3200" i="1" dirty="0" smtClean="0">
              <a:latin typeface="Arial" pitchFamily="34" charset="0"/>
              <a:cs typeface="Arial" pitchFamily="34" charset="0"/>
            </a:endParaRPr>
          </a:p>
        </p:txBody>
      </p:sp>
      <p:sp>
        <p:nvSpPr>
          <p:cNvPr id="5124"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000" dirty="0" smtClean="0">
                <a:solidFill>
                  <a:srgbClr val="FFFFFF"/>
                </a:solidFill>
              </a:rPr>
              <a:t>www.ciltindia.in</a:t>
            </a:r>
          </a:p>
        </p:txBody>
      </p:sp>
      <p:sp>
        <p:nvSpPr>
          <p:cNvPr id="512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r>
              <a:rPr lang="en-US" altLang="en-US" sz="1000" dirty="0" smtClean="0">
                <a:solidFill>
                  <a:srgbClr val="FFFFFF"/>
                </a:solidFill>
              </a:rPr>
              <a:t>3, </a:t>
            </a:r>
            <a:r>
              <a:rPr lang="en-US" altLang="en-US" sz="1000" dirty="0" err="1" smtClean="0">
                <a:solidFill>
                  <a:srgbClr val="FFFFFF"/>
                </a:solidFill>
              </a:rPr>
              <a:t>Palam</a:t>
            </a:r>
            <a:r>
              <a:rPr lang="en-US" altLang="en-US" sz="1000" dirty="0" smtClean="0">
                <a:solidFill>
                  <a:srgbClr val="FFFFFF"/>
                </a:solidFill>
              </a:rPr>
              <a:t> </a:t>
            </a:r>
            <a:r>
              <a:rPr lang="en-US" altLang="en-US" sz="1000" dirty="0" err="1" smtClean="0">
                <a:solidFill>
                  <a:srgbClr val="FFFFFF"/>
                </a:solidFill>
              </a:rPr>
              <a:t>Marg</a:t>
            </a:r>
            <a:r>
              <a:rPr lang="en-US" altLang="en-US" sz="1000" dirty="0" smtClean="0">
                <a:solidFill>
                  <a:srgbClr val="FFFFFF"/>
                </a:solidFill>
              </a:rPr>
              <a:t>, 3</a:t>
            </a:r>
            <a:r>
              <a:rPr lang="en-US" altLang="en-US" sz="1000" baseline="30000" dirty="0" smtClean="0">
                <a:solidFill>
                  <a:srgbClr val="FFFFFF"/>
                </a:solidFill>
              </a:rPr>
              <a:t>rd</a:t>
            </a:r>
            <a:r>
              <a:rPr lang="en-US" altLang="en-US" sz="1000" dirty="0" smtClean="0">
                <a:solidFill>
                  <a:srgbClr val="FFFFFF"/>
                </a:solidFill>
              </a:rPr>
              <a:t> floor, </a:t>
            </a:r>
            <a:r>
              <a:rPr lang="en-US" altLang="en-US" sz="1000" dirty="0" err="1" smtClean="0">
                <a:solidFill>
                  <a:srgbClr val="FFFFFF"/>
                </a:solidFill>
              </a:rPr>
              <a:t>Vasant</a:t>
            </a:r>
            <a:r>
              <a:rPr lang="en-US" altLang="en-US" sz="1000" dirty="0" smtClean="0">
                <a:solidFill>
                  <a:srgbClr val="FFFFFF"/>
                </a:solidFill>
              </a:rPr>
              <a:t> </a:t>
            </a:r>
            <a:r>
              <a:rPr lang="en-US" altLang="en-US" sz="1000" dirty="0" err="1" smtClean="0">
                <a:solidFill>
                  <a:srgbClr val="FFFFFF"/>
                </a:solidFill>
              </a:rPr>
              <a:t>Vihar</a:t>
            </a:r>
            <a:r>
              <a:rPr lang="en-US" altLang="en-US" sz="1000" dirty="0" smtClean="0">
                <a:solidFill>
                  <a:srgbClr val="FFFFFF"/>
                </a:solidFill>
              </a:rPr>
              <a:t>, New Delhi-1100057</a:t>
            </a:r>
          </a:p>
          <a:p>
            <a:pPr eaLnBrk="1" hangingPunct="1">
              <a:spcBef>
                <a:spcPct val="0"/>
              </a:spcBef>
              <a:buClrTx/>
              <a:buFontTx/>
              <a:buNone/>
            </a:pPr>
            <a:r>
              <a:rPr lang="en-US" altLang="en-US" sz="1000" dirty="0" smtClean="0">
                <a:solidFill>
                  <a:srgbClr val="FFFFFF"/>
                </a:solidFill>
              </a:rPr>
              <a:t>Tel: +91-11-40809939      </a:t>
            </a:r>
            <a:r>
              <a:rPr lang="en-US" altLang="en-US" sz="1000" dirty="0" err="1" smtClean="0">
                <a:solidFill>
                  <a:srgbClr val="FFFFFF"/>
                </a:solidFill>
              </a:rPr>
              <a:t>Telfax</a:t>
            </a:r>
            <a:r>
              <a:rPr lang="en-US" altLang="en-US" sz="1000" dirty="0" smtClean="0">
                <a:solidFill>
                  <a:srgbClr val="FFFFFF"/>
                </a:solidFill>
              </a:rPr>
              <a:t>: +91-1126146236</a:t>
            </a:r>
            <a:endParaRPr lang="en-US" altLang="en-US" sz="10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24"/>
          <p:cNvSpPr>
            <a:spLocks noChangeArrowheads="1"/>
          </p:cNvSpPr>
          <p:nvPr/>
        </p:nvSpPr>
        <p:spPr bwMode="auto">
          <a:xfrm>
            <a:off x="6951663" y="785813"/>
            <a:ext cx="1019175"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000" b="1" dirty="0">
                <a:solidFill>
                  <a:srgbClr val="000000"/>
                </a:solidFill>
                <a:latin typeface="Verdana" pitchFamily="34" charset="0"/>
                <a:sym typeface="Gill Sans"/>
              </a:rPr>
              <a:t>Fit for Future Growth </a:t>
            </a:r>
          </a:p>
        </p:txBody>
      </p:sp>
      <p:sp>
        <p:nvSpPr>
          <p:cNvPr id="7171" name="Rectangle 2"/>
          <p:cNvSpPr txBox="1">
            <a:spLocks noChangeArrowheads="1"/>
          </p:cNvSpPr>
          <p:nvPr/>
        </p:nvSpPr>
        <p:spPr bwMode="auto">
          <a:xfrm>
            <a:off x="2978150" y="420688"/>
            <a:ext cx="30638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6365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10937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15509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20081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r>
              <a:rPr lang="en-GB" altLang="en-US" sz="1800" b="1" dirty="0">
                <a:solidFill>
                  <a:srgbClr val="A27C4A"/>
                </a:solidFill>
                <a:latin typeface="Calibri" pitchFamily="34" charset="0"/>
              </a:rPr>
              <a:t>First Choice in the Profession</a:t>
            </a:r>
            <a:r>
              <a:rPr lang="en-GB" altLang="en-US" sz="1700" b="1" dirty="0">
                <a:solidFill>
                  <a:srgbClr val="A27C4A"/>
                </a:solidFill>
                <a:latin typeface="Calibri" pitchFamily="34" charset="0"/>
              </a:rPr>
              <a:t/>
            </a:r>
            <a:br>
              <a:rPr lang="en-GB" altLang="en-US" sz="1700" b="1" dirty="0">
                <a:solidFill>
                  <a:srgbClr val="A27C4A"/>
                </a:solidFill>
                <a:latin typeface="Calibri" pitchFamily="34" charset="0"/>
              </a:rPr>
            </a:br>
            <a:r>
              <a:rPr lang="en-GB" altLang="en-US" sz="1700" b="1" dirty="0">
                <a:solidFill>
                  <a:srgbClr val="A27C4A"/>
                </a:solidFill>
                <a:latin typeface="Calibri" pitchFamily="34" charset="0"/>
              </a:rPr>
              <a:t>                               </a:t>
            </a:r>
          </a:p>
        </p:txBody>
      </p:sp>
      <p:sp>
        <p:nvSpPr>
          <p:cNvPr id="7172" name="Rectangle 16"/>
          <p:cNvSpPr>
            <a:spLocks noChangeArrowheads="1"/>
          </p:cNvSpPr>
          <p:nvPr/>
        </p:nvSpPr>
        <p:spPr bwMode="auto">
          <a:xfrm>
            <a:off x="7089775" y="1652588"/>
            <a:ext cx="1143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c</a:t>
            </a:r>
            <a:endParaRPr lang="en-GB" altLang="en-US" sz="1500" b="1" dirty="0">
              <a:solidFill>
                <a:srgbClr val="000000"/>
              </a:solidFill>
              <a:latin typeface="Gill Sans"/>
              <a:sym typeface="Gill Sans"/>
            </a:endParaRPr>
          </a:p>
        </p:txBody>
      </p:sp>
      <p:grpSp>
        <p:nvGrpSpPr>
          <p:cNvPr id="60" name="Group 70"/>
          <p:cNvGrpSpPr>
            <a:grpSpLocks/>
          </p:cNvGrpSpPr>
          <p:nvPr/>
        </p:nvGrpSpPr>
        <p:grpSpPr bwMode="auto">
          <a:xfrm>
            <a:off x="992278" y="1351327"/>
            <a:ext cx="2337569" cy="547688"/>
            <a:chOff x="1136" y="2355"/>
            <a:chExt cx="2180" cy="483"/>
          </a:xfrm>
          <a:solidFill>
            <a:schemeClr val="accent4">
              <a:lumMod val="75000"/>
            </a:schemeClr>
          </a:solidFill>
        </p:grpSpPr>
        <p:sp>
          <p:nvSpPr>
            <p:cNvPr id="61" name="Freeform 68"/>
            <p:cNvSpPr>
              <a:spLocks/>
            </p:cNvSpPr>
            <p:nvPr/>
          </p:nvSpPr>
          <p:spPr bwMode="auto">
            <a:xfrm>
              <a:off x="1136" y="2355"/>
              <a:ext cx="2169" cy="467"/>
            </a:xfrm>
            <a:custGeom>
              <a:avLst/>
              <a:gdLst>
                <a:gd name="T0" fmla="*/ 88 w 12908"/>
                <a:gd name="T1" fmla="*/ 0 h 2884"/>
                <a:gd name="T2" fmla="*/ 0 w 12908"/>
                <a:gd name="T3" fmla="*/ 85 h 2884"/>
                <a:gd name="T4" fmla="*/ 0 w 12908"/>
                <a:gd name="T5" fmla="*/ 382 h 2884"/>
                <a:gd name="T6" fmla="*/ 88 w 12908"/>
                <a:gd name="T7" fmla="*/ 467 h 2884"/>
                <a:gd name="T8" fmla="*/ 2081 w 12908"/>
                <a:gd name="T9" fmla="*/ 467 h 2884"/>
                <a:gd name="T10" fmla="*/ 2169 w 12908"/>
                <a:gd name="T11" fmla="*/ 382 h 2884"/>
                <a:gd name="T12" fmla="*/ 2169 w 12908"/>
                <a:gd name="T13" fmla="*/ 85 h 2884"/>
                <a:gd name="T14" fmla="*/ 2081 w 12908"/>
                <a:gd name="T15" fmla="*/ 0 h 2884"/>
                <a:gd name="T16" fmla="*/ 88 w 12908"/>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08" h="2884">
                  <a:moveTo>
                    <a:pt x="525" y="0"/>
                  </a:moveTo>
                  <a:cubicBezTo>
                    <a:pt x="235" y="0"/>
                    <a:pt x="0" y="236"/>
                    <a:pt x="0" y="525"/>
                  </a:cubicBezTo>
                  <a:lnTo>
                    <a:pt x="0" y="2359"/>
                  </a:lnTo>
                  <a:cubicBezTo>
                    <a:pt x="0" y="2649"/>
                    <a:pt x="235" y="2884"/>
                    <a:pt x="525" y="2884"/>
                  </a:cubicBezTo>
                  <a:lnTo>
                    <a:pt x="12383" y="2884"/>
                  </a:lnTo>
                  <a:cubicBezTo>
                    <a:pt x="12673" y="2884"/>
                    <a:pt x="12908" y="2649"/>
                    <a:pt x="12908" y="2359"/>
                  </a:cubicBezTo>
                  <a:lnTo>
                    <a:pt x="12908" y="525"/>
                  </a:lnTo>
                  <a:cubicBezTo>
                    <a:pt x="12908" y="236"/>
                    <a:pt x="12673" y="0"/>
                    <a:pt x="12383" y="0"/>
                  </a:cubicBezTo>
                  <a:lnTo>
                    <a:pt x="525" y="0"/>
                  </a:lnTo>
                  <a:close/>
                </a:path>
              </a:pathLst>
            </a:custGeom>
            <a:grpFill/>
            <a:ln w="0">
              <a:solidFill>
                <a:srgbClr val="666699"/>
              </a:solidFill>
              <a:prstDash val="solid"/>
              <a:round/>
              <a:headEnd/>
              <a:tailEnd/>
            </a:ln>
          </p:spPr>
          <p:txBody>
            <a:bodyPr/>
            <a:lstStyle/>
            <a:p>
              <a:pPr algn="ctr">
                <a:defRPr/>
              </a:pPr>
              <a:endParaRPr lang="en-GB" sz="3000" dirty="0">
                <a:solidFill>
                  <a:srgbClr val="002060"/>
                </a:solidFill>
                <a:latin typeface="Gill Sans" charset="0"/>
                <a:sym typeface="Gill Sans" charset="0"/>
              </a:endParaRPr>
            </a:p>
          </p:txBody>
        </p:sp>
        <p:sp>
          <p:nvSpPr>
            <p:cNvPr id="62" name="Freeform 69"/>
            <p:cNvSpPr>
              <a:spLocks/>
            </p:cNvSpPr>
            <p:nvPr/>
          </p:nvSpPr>
          <p:spPr bwMode="auto">
            <a:xfrm>
              <a:off x="1147" y="2371"/>
              <a:ext cx="2169" cy="467"/>
            </a:xfrm>
            <a:custGeom>
              <a:avLst/>
              <a:gdLst>
                <a:gd name="T0" fmla="*/ 88 w 12908"/>
                <a:gd name="T1" fmla="*/ 0 h 2884"/>
                <a:gd name="T2" fmla="*/ 0 w 12908"/>
                <a:gd name="T3" fmla="*/ 85 h 2884"/>
                <a:gd name="T4" fmla="*/ 0 w 12908"/>
                <a:gd name="T5" fmla="*/ 382 h 2884"/>
                <a:gd name="T6" fmla="*/ 88 w 12908"/>
                <a:gd name="T7" fmla="*/ 467 h 2884"/>
                <a:gd name="T8" fmla="*/ 2081 w 12908"/>
                <a:gd name="T9" fmla="*/ 467 h 2884"/>
                <a:gd name="T10" fmla="*/ 2169 w 12908"/>
                <a:gd name="T11" fmla="*/ 382 h 2884"/>
                <a:gd name="T12" fmla="*/ 2169 w 12908"/>
                <a:gd name="T13" fmla="*/ 85 h 2884"/>
                <a:gd name="T14" fmla="*/ 2081 w 12908"/>
                <a:gd name="T15" fmla="*/ 0 h 2884"/>
                <a:gd name="T16" fmla="*/ 88 w 12908"/>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08" h="2884">
                  <a:moveTo>
                    <a:pt x="525" y="0"/>
                  </a:moveTo>
                  <a:cubicBezTo>
                    <a:pt x="235" y="0"/>
                    <a:pt x="0" y="236"/>
                    <a:pt x="0" y="525"/>
                  </a:cubicBezTo>
                  <a:lnTo>
                    <a:pt x="0" y="2359"/>
                  </a:lnTo>
                  <a:cubicBezTo>
                    <a:pt x="0" y="2649"/>
                    <a:pt x="235" y="2884"/>
                    <a:pt x="525" y="2884"/>
                  </a:cubicBezTo>
                  <a:lnTo>
                    <a:pt x="12383" y="2884"/>
                  </a:lnTo>
                  <a:cubicBezTo>
                    <a:pt x="12673" y="2884"/>
                    <a:pt x="12908" y="2649"/>
                    <a:pt x="12908" y="2359"/>
                  </a:cubicBezTo>
                  <a:lnTo>
                    <a:pt x="12908" y="525"/>
                  </a:lnTo>
                  <a:cubicBezTo>
                    <a:pt x="12908" y="236"/>
                    <a:pt x="12673" y="0"/>
                    <a:pt x="12383" y="0"/>
                  </a:cubicBezTo>
                  <a:lnTo>
                    <a:pt x="525" y="0"/>
                  </a:lnTo>
                  <a:close/>
                </a:path>
              </a:pathLst>
            </a:custGeom>
            <a:solidFill>
              <a:schemeClr val="accent1">
                <a:lumMod val="90000"/>
                <a:lumOff val="10000"/>
              </a:schemeClr>
            </a:solidFill>
            <a:ln w="19050" cap="rnd">
              <a:solidFill>
                <a:srgbClr val="666699"/>
              </a:solidFill>
              <a:prstDash val="solid"/>
              <a:round/>
              <a:headEnd/>
              <a:tailEnd/>
            </a:ln>
          </p:spPr>
          <p:txBody>
            <a:bodyPr/>
            <a:lstStyle/>
            <a:p>
              <a:pPr algn="ctr">
                <a:defRPr/>
              </a:pPr>
              <a:endParaRPr lang="en-GB" dirty="0">
                <a:sym typeface="Gill Sans" charset="0"/>
              </a:endParaRPr>
            </a:p>
          </p:txBody>
        </p:sp>
      </p:grpSp>
      <p:sp>
        <p:nvSpPr>
          <p:cNvPr id="7174" name="Rectangle 71"/>
          <p:cNvSpPr>
            <a:spLocks noChangeArrowheads="1"/>
          </p:cNvSpPr>
          <p:nvPr/>
        </p:nvSpPr>
        <p:spPr bwMode="auto">
          <a:xfrm>
            <a:off x="1666875" y="1403350"/>
            <a:ext cx="9779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GROWTH</a:t>
            </a:r>
            <a:endParaRPr lang="en-GB" altLang="en-US" sz="1500" b="1" dirty="0">
              <a:solidFill>
                <a:srgbClr val="000000"/>
              </a:solidFill>
              <a:latin typeface="Verdana" pitchFamily="34" charset="0"/>
              <a:sym typeface="Gill Sans"/>
            </a:endParaRPr>
          </a:p>
        </p:txBody>
      </p:sp>
      <p:grpSp>
        <p:nvGrpSpPr>
          <p:cNvPr id="64" name="Group 74"/>
          <p:cNvGrpSpPr>
            <a:grpSpLocks/>
          </p:cNvGrpSpPr>
          <p:nvPr/>
        </p:nvGrpSpPr>
        <p:grpSpPr bwMode="auto">
          <a:xfrm>
            <a:off x="3413300" y="1351326"/>
            <a:ext cx="2193890" cy="529545"/>
            <a:chOff x="3376" y="2355"/>
            <a:chExt cx="2096" cy="467"/>
          </a:xfrm>
          <a:solidFill>
            <a:srgbClr val="002060"/>
          </a:solidFill>
        </p:grpSpPr>
        <p:sp>
          <p:nvSpPr>
            <p:cNvPr id="65" name="Freeform 72"/>
            <p:cNvSpPr>
              <a:spLocks/>
            </p:cNvSpPr>
            <p:nvPr/>
          </p:nvSpPr>
          <p:spPr bwMode="auto">
            <a:xfrm>
              <a:off x="3376" y="2355"/>
              <a:ext cx="2096" cy="467"/>
            </a:xfrm>
            <a:custGeom>
              <a:avLst/>
              <a:gdLst>
                <a:gd name="T0" fmla="*/ 101 w 12475"/>
                <a:gd name="T1" fmla="*/ 0 h 2884"/>
                <a:gd name="T2" fmla="*/ 0 w 12475"/>
                <a:gd name="T3" fmla="*/ 97 h 2884"/>
                <a:gd name="T4" fmla="*/ 0 w 12475"/>
                <a:gd name="T5" fmla="*/ 370 h 2884"/>
                <a:gd name="T6" fmla="*/ 101 w 12475"/>
                <a:gd name="T7" fmla="*/ 467 h 2884"/>
                <a:gd name="T8" fmla="*/ 1995 w 12475"/>
                <a:gd name="T9" fmla="*/ 467 h 2884"/>
                <a:gd name="T10" fmla="*/ 2096 w 12475"/>
                <a:gd name="T11" fmla="*/ 370 h 2884"/>
                <a:gd name="T12" fmla="*/ 2096 w 12475"/>
                <a:gd name="T13" fmla="*/ 97 h 2884"/>
                <a:gd name="T14" fmla="*/ 1995 w 12475"/>
                <a:gd name="T15" fmla="*/ 0 h 2884"/>
                <a:gd name="T16" fmla="*/ 101 w 12475"/>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2884">
                  <a:moveTo>
                    <a:pt x="600" y="0"/>
                  </a:moveTo>
                  <a:cubicBezTo>
                    <a:pt x="269" y="0"/>
                    <a:pt x="0" y="269"/>
                    <a:pt x="0" y="600"/>
                  </a:cubicBezTo>
                  <a:lnTo>
                    <a:pt x="0" y="2284"/>
                  </a:lnTo>
                  <a:cubicBezTo>
                    <a:pt x="0" y="2615"/>
                    <a:pt x="269" y="2884"/>
                    <a:pt x="600" y="2884"/>
                  </a:cubicBezTo>
                  <a:lnTo>
                    <a:pt x="11875" y="2884"/>
                  </a:lnTo>
                  <a:cubicBezTo>
                    <a:pt x="12207" y="2884"/>
                    <a:pt x="12475" y="2615"/>
                    <a:pt x="12475" y="2284"/>
                  </a:cubicBezTo>
                  <a:lnTo>
                    <a:pt x="12475" y="600"/>
                  </a:lnTo>
                  <a:cubicBezTo>
                    <a:pt x="12475" y="269"/>
                    <a:pt x="12207" y="0"/>
                    <a:pt x="11875" y="0"/>
                  </a:cubicBezTo>
                  <a:lnTo>
                    <a:pt x="600" y="0"/>
                  </a:lnTo>
                  <a:close/>
                </a:path>
              </a:pathLst>
            </a:custGeom>
            <a:grpFill/>
            <a:ln w="0">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sp>
          <p:nvSpPr>
            <p:cNvPr id="66" name="Freeform 73"/>
            <p:cNvSpPr>
              <a:spLocks/>
            </p:cNvSpPr>
            <p:nvPr/>
          </p:nvSpPr>
          <p:spPr bwMode="auto">
            <a:xfrm>
              <a:off x="3376" y="2355"/>
              <a:ext cx="2096" cy="467"/>
            </a:xfrm>
            <a:custGeom>
              <a:avLst/>
              <a:gdLst>
                <a:gd name="T0" fmla="*/ 101 w 12475"/>
                <a:gd name="T1" fmla="*/ 0 h 2884"/>
                <a:gd name="T2" fmla="*/ 0 w 12475"/>
                <a:gd name="T3" fmla="*/ 97 h 2884"/>
                <a:gd name="T4" fmla="*/ 0 w 12475"/>
                <a:gd name="T5" fmla="*/ 370 h 2884"/>
                <a:gd name="T6" fmla="*/ 101 w 12475"/>
                <a:gd name="T7" fmla="*/ 467 h 2884"/>
                <a:gd name="T8" fmla="*/ 1995 w 12475"/>
                <a:gd name="T9" fmla="*/ 467 h 2884"/>
                <a:gd name="T10" fmla="*/ 2096 w 12475"/>
                <a:gd name="T11" fmla="*/ 370 h 2884"/>
                <a:gd name="T12" fmla="*/ 2096 w 12475"/>
                <a:gd name="T13" fmla="*/ 97 h 2884"/>
                <a:gd name="T14" fmla="*/ 1995 w 12475"/>
                <a:gd name="T15" fmla="*/ 0 h 2884"/>
                <a:gd name="T16" fmla="*/ 101 w 12475"/>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2884">
                  <a:moveTo>
                    <a:pt x="600" y="0"/>
                  </a:moveTo>
                  <a:cubicBezTo>
                    <a:pt x="269" y="0"/>
                    <a:pt x="0" y="269"/>
                    <a:pt x="0" y="600"/>
                  </a:cubicBezTo>
                  <a:lnTo>
                    <a:pt x="0" y="2284"/>
                  </a:lnTo>
                  <a:cubicBezTo>
                    <a:pt x="0" y="2615"/>
                    <a:pt x="269" y="2884"/>
                    <a:pt x="600" y="2884"/>
                  </a:cubicBezTo>
                  <a:lnTo>
                    <a:pt x="11875" y="2884"/>
                  </a:lnTo>
                  <a:cubicBezTo>
                    <a:pt x="12207" y="2884"/>
                    <a:pt x="12475" y="2615"/>
                    <a:pt x="12475" y="2284"/>
                  </a:cubicBezTo>
                  <a:lnTo>
                    <a:pt x="12475" y="600"/>
                  </a:lnTo>
                  <a:cubicBezTo>
                    <a:pt x="12475" y="269"/>
                    <a:pt x="12207" y="0"/>
                    <a:pt x="11875" y="0"/>
                  </a:cubicBezTo>
                  <a:lnTo>
                    <a:pt x="600" y="0"/>
                  </a:lnTo>
                  <a:close/>
                </a:path>
              </a:pathLst>
            </a:custGeom>
            <a:solidFill>
              <a:schemeClr val="accent1">
                <a:lumMod val="90000"/>
                <a:lumOff val="10000"/>
              </a:schemeClr>
            </a:solidFill>
            <a:ln w="19050" cap="rnd">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grpSp>
      <p:sp>
        <p:nvSpPr>
          <p:cNvPr id="7176" name="Rectangle 75"/>
          <p:cNvSpPr>
            <a:spLocks noChangeArrowheads="1"/>
          </p:cNvSpPr>
          <p:nvPr/>
        </p:nvSpPr>
        <p:spPr bwMode="auto">
          <a:xfrm>
            <a:off x="3840163" y="1403350"/>
            <a:ext cx="13303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CAPABILITY</a:t>
            </a:r>
            <a:endParaRPr lang="en-GB" altLang="en-US" sz="1500" b="1" dirty="0">
              <a:solidFill>
                <a:srgbClr val="000000"/>
              </a:solidFill>
              <a:latin typeface="Verdana" pitchFamily="34" charset="0"/>
              <a:sym typeface="Gill Sans"/>
            </a:endParaRPr>
          </a:p>
        </p:txBody>
      </p:sp>
      <p:grpSp>
        <p:nvGrpSpPr>
          <p:cNvPr id="68" name="Group 78"/>
          <p:cNvGrpSpPr>
            <a:grpSpLocks/>
          </p:cNvGrpSpPr>
          <p:nvPr/>
        </p:nvGrpSpPr>
        <p:grpSpPr bwMode="auto">
          <a:xfrm>
            <a:off x="5691975" y="1351324"/>
            <a:ext cx="2279719" cy="528410"/>
            <a:chOff x="5562" y="2357"/>
            <a:chExt cx="2178" cy="466"/>
          </a:xfrm>
          <a:solidFill>
            <a:srgbClr val="002060"/>
          </a:solidFill>
        </p:grpSpPr>
        <p:sp>
          <p:nvSpPr>
            <p:cNvPr id="69" name="Freeform 76"/>
            <p:cNvSpPr>
              <a:spLocks/>
            </p:cNvSpPr>
            <p:nvPr/>
          </p:nvSpPr>
          <p:spPr bwMode="auto">
            <a:xfrm>
              <a:off x="5562" y="2357"/>
              <a:ext cx="2178" cy="466"/>
            </a:xfrm>
            <a:custGeom>
              <a:avLst/>
              <a:gdLst>
                <a:gd name="T0" fmla="*/ 88 w 6483"/>
                <a:gd name="T1" fmla="*/ 0 h 1441"/>
                <a:gd name="T2" fmla="*/ 0 w 6483"/>
                <a:gd name="T3" fmla="*/ 85 h 1441"/>
                <a:gd name="T4" fmla="*/ 0 w 6483"/>
                <a:gd name="T5" fmla="*/ 381 h 1441"/>
                <a:gd name="T6" fmla="*/ 88 w 6483"/>
                <a:gd name="T7" fmla="*/ 466 h 1441"/>
                <a:gd name="T8" fmla="*/ 2090 w 6483"/>
                <a:gd name="T9" fmla="*/ 466 h 1441"/>
                <a:gd name="T10" fmla="*/ 2178 w 6483"/>
                <a:gd name="T11" fmla="*/ 381 h 1441"/>
                <a:gd name="T12" fmla="*/ 2178 w 6483"/>
                <a:gd name="T13" fmla="*/ 85 h 1441"/>
                <a:gd name="T14" fmla="*/ 2090 w 6483"/>
                <a:gd name="T15" fmla="*/ 0 h 1441"/>
                <a:gd name="T16" fmla="*/ 88 w 6483"/>
                <a:gd name="T17" fmla="*/ 0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3" h="1441">
                  <a:moveTo>
                    <a:pt x="262" y="0"/>
                  </a:moveTo>
                  <a:cubicBezTo>
                    <a:pt x="118" y="0"/>
                    <a:pt x="0" y="117"/>
                    <a:pt x="0" y="262"/>
                  </a:cubicBezTo>
                  <a:lnTo>
                    <a:pt x="0" y="1179"/>
                  </a:lnTo>
                  <a:cubicBezTo>
                    <a:pt x="0" y="1324"/>
                    <a:pt x="118" y="1441"/>
                    <a:pt x="262" y="1441"/>
                  </a:cubicBezTo>
                  <a:lnTo>
                    <a:pt x="6221" y="1441"/>
                  </a:lnTo>
                  <a:cubicBezTo>
                    <a:pt x="6366" y="1441"/>
                    <a:pt x="6483" y="1324"/>
                    <a:pt x="6483" y="1179"/>
                  </a:cubicBezTo>
                  <a:lnTo>
                    <a:pt x="6483" y="262"/>
                  </a:lnTo>
                  <a:cubicBezTo>
                    <a:pt x="6483" y="117"/>
                    <a:pt x="6366" y="0"/>
                    <a:pt x="6221" y="0"/>
                  </a:cubicBezTo>
                  <a:lnTo>
                    <a:pt x="262" y="0"/>
                  </a:lnTo>
                  <a:close/>
                </a:path>
              </a:pathLst>
            </a:custGeom>
            <a:grpFill/>
            <a:ln w="0">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sp>
          <p:nvSpPr>
            <p:cNvPr id="70" name="Freeform 77"/>
            <p:cNvSpPr>
              <a:spLocks/>
            </p:cNvSpPr>
            <p:nvPr/>
          </p:nvSpPr>
          <p:spPr bwMode="auto">
            <a:xfrm>
              <a:off x="5562" y="2357"/>
              <a:ext cx="2178" cy="466"/>
            </a:xfrm>
            <a:custGeom>
              <a:avLst/>
              <a:gdLst>
                <a:gd name="T0" fmla="*/ 88 w 6483"/>
                <a:gd name="T1" fmla="*/ 0 h 1441"/>
                <a:gd name="T2" fmla="*/ 0 w 6483"/>
                <a:gd name="T3" fmla="*/ 85 h 1441"/>
                <a:gd name="T4" fmla="*/ 0 w 6483"/>
                <a:gd name="T5" fmla="*/ 381 h 1441"/>
                <a:gd name="T6" fmla="*/ 88 w 6483"/>
                <a:gd name="T7" fmla="*/ 466 h 1441"/>
                <a:gd name="T8" fmla="*/ 2090 w 6483"/>
                <a:gd name="T9" fmla="*/ 466 h 1441"/>
                <a:gd name="T10" fmla="*/ 2178 w 6483"/>
                <a:gd name="T11" fmla="*/ 381 h 1441"/>
                <a:gd name="T12" fmla="*/ 2178 w 6483"/>
                <a:gd name="T13" fmla="*/ 85 h 1441"/>
                <a:gd name="T14" fmla="*/ 2090 w 6483"/>
                <a:gd name="T15" fmla="*/ 0 h 1441"/>
                <a:gd name="T16" fmla="*/ 88 w 6483"/>
                <a:gd name="T17" fmla="*/ 0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3" h="1441">
                  <a:moveTo>
                    <a:pt x="262" y="0"/>
                  </a:moveTo>
                  <a:cubicBezTo>
                    <a:pt x="118" y="0"/>
                    <a:pt x="0" y="117"/>
                    <a:pt x="0" y="262"/>
                  </a:cubicBezTo>
                  <a:lnTo>
                    <a:pt x="0" y="1179"/>
                  </a:lnTo>
                  <a:cubicBezTo>
                    <a:pt x="0" y="1324"/>
                    <a:pt x="118" y="1441"/>
                    <a:pt x="262" y="1441"/>
                  </a:cubicBezTo>
                  <a:lnTo>
                    <a:pt x="6221" y="1441"/>
                  </a:lnTo>
                  <a:cubicBezTo>
                    <a:pt x="6366" y="1441"/>
                    <a:pt x="6483" y="1324"/>
                    <a:pt x="6483" y="1179"/>
                  </a:cubicBezTo>
                  <a:lnTo>
                    <a:pt x="6483" y="262"/>
                  </a:lnTo>
                  <a:cubicBezTo>
                    <a:pt x="6483" y="117"/>
                    <a:pt x="6366" y="0"/>
                    <a:pt x="6221" y="0"/>
                  </a:cubicBezTo>
                  <a:lnTo>
                    <a:pt x="262" y="0"/>
                  </a:lnTo>
                  <a:close/>
                </a:path>
              </a:pathLst>
            </a:custGeom>
            <a:solidFill>
              <a:schemeClr val="accent1">
                <a:lumMod val="90000"/>
                <a:lumOff val="10000"/>
              </a:schemeClr>
            </a:solidFill>
            <a:ln w="17463" cap="rnd">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grpSp>
      <p:sp>
        <p:nvSpPr>
          <p:cNvPr id="7178" name="Rectangle 79"/>
          <p:cNvSpPr>
            <a:spLocks noChangeArrowheads="1"/>
          </p:cNvSpPr>
          <p:nvPr/>
        </p:nvSpPr>
        <p:spPr bwMode="auto">
          <a:xfrm>
            <a:off x="6261100" y="1403350"/>
            <a:ext cx="14954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GOVERNANCE</a:t>
            </a:r>
            <a:endParaRPr lang="en-GB" altLang="en-US" sz="1500" b="1" dirty="0">
              <a:solidFill>
                <a:srgbClr val="000000"/>
              </a:solidFill>
              <a:latin typeface="Verdana" pitchFamily="34" charset="0"/>
              <a:sym typeface="Gill Sans"/>
            </a:endParaRPr>
          </a:p>
        </p:txBody>
      </p:sp>
      <p:sp>
        <p:nvSpPr>
          <p:cNvPr id="7179" name="Freeform 118"/>
          <p:cNvSpPr>
            <a:spLocks/>
          </p:cNvSpPr>
          <p:nvPr/>
        </p:nvSpPr>
        <p:spPr bwMode="auto">
          <a:xfrm>
            <a:off x="3346450" y="2673350"/>
            <a:ext cx="2317750" cy="3284538"/>
          </a:xfrm>
          <a:custGeom>
            <a:avLst/>
            <a:gdLst>
              <a:gd name="T0" fmla="*/ 46613174 w 12475"/>
              <a:gd name="T1" fmla="*/ 0 h 13634"/>
              <a:gd name="T2" fmla="*/ 0 w 12475"/>
              <a:gd name="T3" fmla="*/ 68817586 h 13634"/>
              <a:gd name="T4" fmla="*/ 0 w 12475"/>
              <a:gd name="T5" fmla="*/ 928342607 h 13634"/>
              <a:gd name="T6" fmla="*/ 46613174 w 12475"/>
              <a:gd name="T7" fmla="*/ 997087144 h 13634"/>
              <a:gd name="T8" fmla="*/ 571394472 w 12475"/>
              <a:gd name="T9" fmla="*/ 997087144 h 13634"/>
              <a:gd name="T10" fmla="*/ 617958060 w 12475"/>
              <a:gd name="T11" fmla="*/ 928342607 h 13634"/>
              <a:gd name="T12" fmla="*/ 617958060 w 12475"/>
              <a:gd name="T13" fmla="*/ 68817586 h 13634"/>
              <a:gd name="T14" fmla="*/ 571394472 w 12475"/>
              <a:gd name="T15" fmla="*/ 0 h 13634"/>
              <a:gd name="T16" fmla="*/ 46613174 w 12475"/>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13634">
                <a:moveTo>
                  <a:pt x="941" y="0"/>
                </a:moveTo>
                <a:cubicBezTo>
                  <a:pt x="422" y="0"/>
                  <a:pt x="0" y="421"/>
                  <a:pt x="0" y="941"/>
                </a:cubicBezTo>
                <a:lnTo>
                  <a:pt x="0" y="12694"/>
                </a:lnTo>
                <a:cubicBezTo>
                  <a:pt x="0" y="13213"/>
                  <a:pt x="422" y="13634"/>
                  <a:pt x="941" y="13634"/>
                </a:cubicBezTo>
                <a:lnTo>
                  <a:pt x="11535" y="13634"/>
                </a:lnTo>
                <a:cubicBezTo>
                  <a:pt x="12054" y="13634"/>
                  <a:pt x="12475" y="13213"/>
                  <a:pt x="12475" y="12694"/>
                </a:cubicBezTo>
                <a:lnTo>
                  <a:pt x="12475" y="941"/>
                </a:lnTo>
                <a:cubicBezTo>
                  <a:pt x="12475" y="421"/>
                  <a:pt x="12054" y="0"/>
                  <a:pt x="11535" y="0"/>
                </a:cubicBezTo>
                <a:lnTo>
                  <a:pt x="941" y="0"/>
                </a:lnTo>
                <a:close/>
              </a:path>
            </a:pathLst>
          </a:custGeom>
          <a:noFill/>
          <a:ln w="27051" cap="rnd">
            <a:solidFill>
              <a:srgbClr val="666699"/>
            </a:solidFill>
            <a:prstDash val="solid"/>
            <a:round/>
            <a:headEnd/>
            <a:tailEnd/>
          </a:ln>
          <a:extLst>
            <a:ext uri="{909E8E84-426E-40DD-AFC4-6F175D3DCCD1}">
              <a14:hiddenFill xmlns:a14="http://schemas.microsoft.com/office/drawing/2010/main" xmlns="">
                <a:solidFill>
                  <a:srgbClr val="FFFFFF"/>
                </a:solidFill>
              </a14:hiddenFill>
            </a:ext>
          </a:extLst>
        </p:spPr>
        <p:txBody>
          <a:bodyPr lIns="65300" tIns="32649" rIns="65300" bIns="32649"/>
          <a:lstStyle/>
          <a:p>
            <a:endParaRPr lang="en-GB" dirty="0"/>
          </a:p>
        </p:txBody>
      </p:sp>
      <p:grpSp>
        <p:nvGrpSpPr>
          <p:cNvPr id="7180" name="Group 121"/>
          <p:cNvGrpSpPr>
            <a:grpSpLocks/>
          </p:cNvGrpSpPr>
          <p:nvPr/>
        </p:nvGrpSpPr>
        <p:grpSpPr bwMode="auto">
          <a:xfrm>
            <a:off x="992188" y="2665415"/>
            <a:ext cx="2260600" cy="3292473"/>
            <a:chOff x="1115" y="2821"/>
            <a:chExt cx="2159" cy="2206"/>
          </a:xfrm>
        </p:grpSpPr>
        <p:sp>
          <p:nvSpPr>
            <p:cNvPr id="7203" name="Freeform 119"/>
            <p:cNvSpPr>
              <a:spLocks/>
            </p:cNvSpPr>
            <p:nvPr/>
          </p:nvSpPr>
          <p:spPr bwMode="auto">
            <a:xfrm>
              <a:off x="1115" y="2821"/>
              <a:ext cx="2159" cy="2206"/>
            </a:xfrm>
            <a:custGeom>
              <a:avLst/>
              <a:gdLst>
                <a:gd name="T0" fmla="*/ 27 w 12850"/>
                <a:gd name="T1" fmla="*/ 0 h 13634"/>
                <a:gd name="T2" fmla="*/ 0 w 12850"/>
                <a:gd name="T3" fmla="*/ 25 h 13634"/>
                <a:gd name="T4" fmla="*/ 0 w 12850"/>
                <a:gd name="T5" fmla="*/ 332 h 13634"/>
                <a:gd name="T6" fmla="*/ 27 w 12850"/>
                <a:gd name="T7" fmla="*/ 357 h 13634"/>
                <a:gd name="T8" fmla="*/ 335 w 12850"/>
                <a:gd name="T9" fmla="*/ 357 h 13634"/>
                <a:gd name="T10" fmla="*/ 363 w 12850"/>
                <a:gd name="T11" fmla="*/ 332 h 13634"/>
                <a:gd name="T12" fmla="*/ 363 w 12850"/>
                <a:gd name="T13" fmla="*/ 25 h 13634"/>
                <a:gd name="T14" fmla="*/ 335 w 12850"/>
                <a:gd name="T15" fmla="*/ 0 h 13634"/>
                <a:gd name="T16" fmla="*/ 27 w 12850"/>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50" h="13634">
                  <a:moveTo>
                    <a:pt x="968" y="0"/>
                  </a:moveTo>
                  <a:cubicBezTo>
                    <a:pt x="433" y="0"/>
                    <a:pt x="0" y="434"/>
                    <a:pt x="0" y="969"/>
                  </a:cubicBezTo>
                  <a:lnTo>
                    <a:pt x="0" y="12665"/>
                  </a:lnTo>
                  <a:cubicBezTo>
                    <a:pt x="0" y="13200"/>
                    <a:pt x="433" y="13634"/>
                    <a:pt x="968" y="13634"/>
                  </a:cubicBezTo>
                  <a:lnTo>
                    <a:pt x="11881" y="13634"/>
                  </a:lnTo>
                  <a:cubicBezTo>
                    <a:pt x="12416" y="13634"/>
                    <a:pt x="12850" y="13200"/>
                    <a:pt x="12850" y="12665"/>
                  </a:cubicBezTo>
                  <a:lnTo>
                    <a:pt x="12850" y="969"/>
                  </a:lnTo>
                  <a:cubicBezTo>
                    <a:pt x="12850" y="434"/>
                    <a:pt x="12416" y="0"/>
                    <a:pt x="11881" y="0"/>
                  </a:cubicBezTo>
                  <a:lnTo>
                    <a:pt x="968" y="0"/>
                  </a:lnTo>
                  <a:close/>
                </a:path>
              </a:pathLst>
            </a:custGeom>
            <a:solidFill>
              <a:srgbClr val="FFFFFF"/>
            </a:solidFill>
            <a:ln w="0">
              <a:solidFill>
                <a:srgbClr val="666699"/>
              </a:solidFill>
              <a:prstDash val="solid"/>
              <a:round/>
              <a:headEnd/>
              <a:tailEnd/>
            </a:ln>
          </p:spPr>
          <p:txBody>
            <a:bodyPr/>
            <a:lstStyle/>
            <a:p>
              <a:endParaRPr lang="en-GB" dirty="0"/>
            </a:p>
          </p:txBody>
        </p:sp>
        <p:sp>
          <p:nvSpPr>
            <p:cNvPr id="7204" name="Freeform 120"/>
            <p:cNvSpPr>
              <a:spLocks/>
            </p:cNvSpPr>
            <p:nvPr/>
          </p:nvSpPr>
          <p:spPr bwMode="auto">
            <a:xfrm>
              <a:off x="1115" y="2821"/>
              <a:ext cx="2159" cy="2206"/>
            </a:xfrm>
            <a:custGeom>
              <a:avLst/>
              <a:gdLst>
                <a:gd name="T0" fmla="*/ 27 w 12850"/>
                <a:gd name="T1" fmla="*/ 0 h 13634"/>
                <a:gd name="T2" fmla="*/ 0 w 12850"/>
                <a:gd name="T3" fmla="*/ 25 h 13634"/>
                <a:gd name="T4" fmla="*/ 0 w 12850"/>
                <a:gd name="T5" fmla="*/ 332 h 13634"/>
                <a:gd name="T6" fmla="*/ 27 w 12850"/>
                <a:gd name="T7" fmla="*/ 357 h 13634"/>
                <a:gd name="T8" fmla="*/ 335 w 12850"/>
                <a:gd name="T9" fmla="*/ 357 h 13634"/>
                <a:gd name="T10" fmla="*/ 363 w 12850"/>
                <a:gd name="T11" fmla="*/ 332 h 13634"/>
                <a:gd name="T12" fmla="*/ 363 w 12850"/>
                <a:gd name="T13" fmla="*/ 25 h 13634"/>
                <a:gd name="T14" fmla="*/ 335 w 12850"/>
                <a:gd name="T15" fmla="*/ 0 h 13634"/>
                <a:gd name="T16" fmla="*/ 27 w 12850"/>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50" h="13634">
                  <a:moveTo>
                    <a:pt x="968" y="0"/>
                  </a:moveTo>
                  <a:cubicBezTo>
                    <a:pt x="433" y="0"/>
                    <a:pt x="0" y="434"/>
                    <a:pt x="0" y="969"/>
                  </a:cubicBezTo>
                  <a:lnTo>
                    <a:pt x="0" y="12665"/>
                  </a:lnTo>
                  <a:cubicBezTo>
                    <a:pt x="0" y="13200"/>
                    <a:pt x="433" y="13634"/>
                    <a:pt x="968" y="13634"/>
                  </a:cubicBezTo>
                  <a:lnTo>
                    <a:pt x="11881" y="13634"/>
                  </a:lnTo>
                  <a:cubicBezTo>
                    <a:pt x="12416" y="13634"/>
                    <a:pt x="12850" y="13200"/>
                    <a:pt x="12850" y="12665"/>
                  </a:cubicBezTo>
                  <a:lnTo>
                    <a:pt x="12850" y="969"/>
                  </a:lnTo>
                  <a:cubicBezTo>
                    <a:pt x="12850" y="434"/>
                    <a:pt x="12416" y="0"/>
                    <a:pt x="11881" y="0"/>
                  </a:cubicBezTo>
                  <a:lnTo>
                    <a:pt x="968" y="0"/>
                  </a:lnTo>
                  <a:close/>
                </a:path>
              </a:pathLst>
            </a:custGeom>
            <a:noFill/>
            <a:ln w="26988" cap="rnd">
              <a:solidFill>
                <a:srgbClr val="6666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dirty="0"/>
            </a:p>
          </p:txBody>
        </p:sp>
      </p:grpSp>
      <p:sp>
        <p:nvSpPr>
          <p:cNvPr id="79" name="AutoShape 216"/>
          <p:cNvSpPr>
            <a:spLocks noChangeArrowheads="1"/>
          </p:cNvSpPr>
          <p:nvPr/>
        </p:nvSpPr>
        <p:spPr bwMode="auto">
          <a:xfrm>
            <a:off x="2225675" y="785813"/>
            <a:ext cx="1092200"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p>
            <a:pPr algn="ctr">
              <a:defRPr/>
            </a:pPr>
            <a:r>
              <a:rPr lang="en-GB" sz="1000" b="1" dirty="0">
                <a:solidFill>
                  <a:srgbClr val="000000"/>
                </a:solidFill>
                <a:latin typeface="Verdana" pitchFamily="34" charset="0"/>
                <a:sym typeface="Gill Sans" charset="0"/>
              </a:rPr>
              <a:t> Focus Marke</a:t>
            </a:r>
            <a:r>
              <a:rPr lang="en-GB" sz="1050" b="1" dirty="0">
                <a:solidFill>
                  <a:srgbClr val="000000"/>
                </a:solidFill>
                <a:latin typeface="Verdana" pitchFamily="34" charset="0"/>
                <a:sym typeface="Gill Sans" charset="0"/>
              </a:rPr>
              <a:t>ts</a:t>
            </a:r>
          </a:p>
        </p:txBody>
      </p:sp>
      <p:sp>
        <p:nvSpPr>
          <p:cNvPr id="7182" name="AutoShape 218"/>
          <p:cNvSpPr>
            <a:spLocks noChangeArrowheads="1"/>
          </p:cNvSpPr>
          <p:nvPr/>
        </p:nvSpPr>
        <p:spPr bwMode="auto">
          <a:xfrm>
            <a:off x="992189" y="785813"/>
            <a:ext cx="1210468"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100" b="1" dirty="0">
                <a:solidFill>
                  <a:srgbClr val="000000"/>
                </a:solidFill>
                <a:latin typeface="Verdana" pitchFamily="34" charset="0"/>
                <a:sym typeface="Gill Sans"/>
              </a:rPr>
              <a:t>3 Year growth targets</a:t>
            </a:r>
            <a:endParaRPr lang="en-GB" altLang="en-US" b="1" dirty="0">
              <a:solidFill>
                <a:srgbClr val="000000"/>
              </a:solidFill>
              <a:latin typeface="Verdana" pitchFamily="34" charset="0"/>
              <a:sym typeface="Gill Sans"/>
            </a:endParaRPr>
          </a:p>
        </p:txBody>
      </p:sp>
      <p:sp>
        <p:nvSpPr>
          <p:cNvPr id="82" name="AutoShape 221"/>
          <p:cNvSpPr>
            <a:spLocks noChangeArrowheads="1"/>
          </p:cNvSpPr>
          <p:nvPr/>
        </p:nvSpPr>
        <p:spPr bwMode="auto">
          <a:xfrm>
            <a:off x="3413125" y="785813"/>
            <a:ext cx="2136775"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p>
            <a:pPr algn="ctr">
              <a:defRPr/>
            </a:pPr>
            <a:r>
              <a:rPr lang="en-GB" sz="1050" b="1" dirty="0">
                <a:solidFill>
                  <a:srgbClr val="000000"/>
                </a:solidFill>
                <a:latin typeface="Verdana" pitchFamily="34" charset="0"/>
                <a:sym typeface="Gill Sans" charset="0"/>
              </a:rPr>
              <a:t>Global Capabilities</a:t>
            </a:r>
          </a:p>
        </p:txBody>
      </p:sp>
      <p:sp>
        <p:nvSpPr>
          <p:cNvPr id="7184" name="AutoShape 223"/>
          <p:cNvSpPr>
            <a:spLocks noChangeArrowheads="1"/>
          </p:cNvSpPr>
          <p:nvPr/>
        </p:nvSpPr>
        <p:spPr bwMode="auto">
          <a:xfrm>
            <a:off x="5691188" y="785813"/>
            <a:ext cx="1235075"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000" b="1" dirty="0">
                <a:solidFill>
                  <a:srgbClr val="000000"/>
                </a:solidFill>
                <a:latin typeface="Verdana" pitchFamily="34" charset="0"/>
                <a:sym typeface="Gill Sans"/>
              </a:rPr>
              <a:t>Regional &amp; Global Structures</a:t>
            </a:r>
          </a:p>
        </p:txBody>
      </p:sp>
      <p:sp>
        <p:nvSpPr>
          <p:cNvPr id="87" name="AutoShape 228"/>
          <p:cNvSpPr>
            <a:spLocks noChangeArrowheads="1"/>
          </p:cNvSpPr>
          <p:nvPr/>
        </p:nvSpPr>
        <p:spPr bwMode="auto">
          <a:xfrm>
            <a:off x="992188" y="1970088"/>
            <a:ext cx="2278062" cy="5651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p>
            <a:pPr algn="ctr">
              <a:defRPr/>
            </a:pPr>
            <a:r>
              <a:rPr lang="en-GB" sz="1050" b="1" dirty="0">
                <a:solidFill>
                  <a:srgbClr val="000000"/>
                </a:solidFill>
                <a:latin typeface="Verdana" pitchFamily="34" charset="0"/>
                <a:sym typeface="Gill Sans" charset="0"/>
              </a:rPr>
              <a:t>“</a:t>
            </a:r>
            <a:r>
              <a:rPr lang="en-GB" sz="1000" b="1" dirty="0">
                <a:solidFill>
                  <a:srgbClr val="000000"/>
                </a:solidFill>
                <a:latin typeface="Verdana" pitchFamily="34" charset="0"/>
                <a:sym typeface="Gill Sans" charset="0"/>
              </a:rPr>
              <a:t>Creating &amp; Championing the programmes  for growth in countries </a:t>
            </a:r>
            <a:r>
              <a:rPr lang="en-GB" sz="1050" b="1" dirty="0">
                <a:solidFill>
                  <a:srgbClr val="000000"/>
                </a:solidFill>
                <a:latin typeface="Verdana" pitchFamily="34" charset="0"/>
                <a:sym typeface="Gill Sans" charset="0"/>
              </a:rPr>
              <a:t>and regions”</a:t>
            </a:r>
          </a:p>
        </p:txBody>
      </p:sp>
      <p:sp>
        <p:nvSpPr>
          <p:cNvPr id="89" name="AutoShape 233"/>
          <p:cNvSpPr>
            <a:spLocks noChangeArrowheads="1"/>
          </p:cNvSpPr>
          <p:nvPr/>
        </p:nvSpPr>
        <p:spPr bwMode="auto">
          <a:xfrm>
            <a:off x="3413125" y="1970088"/>
            <a:ext cx="2230438" cy="5651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p>
            <a:pPr algn="ctr">
              <a:defRPr/>
            </a:pPr>
            <a:r>
              <a:rPr lang="en-GB" sz="1050" b="1" dirty="0">
                <a:solidFill>
                  <a:srgbClr val="000000"/>
                </a:solidFill>
                <a:latin typeface="Verdana" pitchFamily="34" charset="0"/>
                <a:sym typeface="Gill Sans" charset="0"/>
              </a:rPr>
              <a:t>“Service Provision in Education, Membership &amp; Finance” </a:t>
            </a:r>
          </a:p>
        </p:txBody>
      </p:sp>
      <p:sp>
        <p:nvSpPr>
          <p:cNvPr id="7187" name="AutoShape 235"/>
          <p:cNvSpPr>
            <a:spLocks noChangeArrowheads="1"/>
          </p:cNvSpPr>
          <p:nvPr/>
        </p:nvSpPr>
        <p:spPr bwMode="auto">
          <a:xfrm>
            <a:off x="5740400" y="1970088"/>
            <a:ext cx="2232025" cy="5651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000" b="1" dirty="0">
                <a:solidFill>
                  <a:srgbClr val="000000"/>
                </a:solidFill>
                <a:latin typeface="Verdana" pitchFamily="34" charset="0"/>
                <a:sym typeface="Gill Sans"/>
              </a:rPr>
              <a:t>“Guardianship of the Charter &amp; Leadership of the Institute ” </a:t>
            </a:r>
          </a:p>
        </p:txBody>
      </p:sp>
      <p:sp>
        <p:nvSpPr>
          <p:cNvPr id="7188" name="Text Box 271"/>
          <p:cNvSpPr txBox="1">
            <a:spLocks noChangeArrowheads="1"/>
          </p:cNvSpPr>
          <p:nvPr/>
        </p:nvSpPr>
        <p:spPr bwMode="auto">
          <a:xfrm rot="-880026">
            <a:off x="119063" y="128588"/>
            <a:ext cx="1212850" cy="742950"/>
          </a:xfrm>
          <a:prstGeom prst="rect">
            <a:avLst/>
          </a:prstGeom>
          <a:solidFill>
            <a:srgbClr val="A27C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5300" tIns="32649" rIns="65300" bIns="32649">
            <a:spAutoFit/>
          </a:bodyPr>
          <a:lstStyle>
            <a:lvl1pPr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GB" altLang="en-US" sz="1100" b="1" dirty="0">
                <a:solidFill>
                  <a:srgbClr val="FFFFFF"/>
                </a:solidFill>
                <a:latin typeface="Verdana" pitchFamily="34" charset="0"/>
                <a:sym typeface="Gill Sans"/>
              </a:rPr>
              <a:t>2016 -17 CILT International Priorities </a:t>
            </a:r>
            <a:endParaRPr lang="en-GB" altLang="en-US" sz="1100" dirty="0">
              <a:solidFill>
                <a:srgbClr val="FFFFFF"/>
              </a:solidFill>
              <a:latin typeface="Verdana" pitchFamily="34" charset="0"/>
              <a:sym typeface="Gill Sans"/>
            </a:endParaRPr>
          </a:p>
        </p:txBody>
      </p:sp>
      <p:sp>
        <p:nvSpPr>
          <p:cNvPr id="7189" name="Text Box 287"/>
          <p:cNvSpPr txBox="1">
            <a:spLocks noChangeArrowheads="1"/>
          </p:cNvSpPr>
          <p:nvPr/>
        </p:nvSpPr>
        <p:spPr bwMode="auto">
          <a:xfrm rot="877773">
            <a:off x="7786688" y="242888"/>
            <a:ext cx="1293812" cy="434975"/>
          </a:xfrm>
          <a:prstGeom prst="rect">
            <a:avLst/>
          </a:prstGeom>
          <a:solidFill>
            <a:srgbClr val="A27C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5300" tIns="32649" rIns="65300" bIns="32649">
            <a:spAutoFit/>
          </a:bodyPr>
          <a:lstStyle>
            <a:lvl1pPr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GB" altLang="en-US" sz="1200" b="1" dirty="0">
                <a:solidFill>
                  <a:srgbClr val="FFFFFF"/>
                </a:solidFill>
                <a:latin typeface="Verdana" pitchFamily="34" charset="0"/>
                <a:sym typeface="Gill Sans"/>
              </a:rPr>
              <a:t>Partner for Life</a:t>
            </a:r>
          </a:p>
        </p:txBody>
      </p:sp>
      <p:sp>
        <p:nvSpPr>
          <p:cNvPr id="95" name="AutoShape 300"/>
          <p:cNvSpPr>
            <a:spLocks noChangeArrowheads="1"/>
          </p:cNvSpPr>
          <p:nvPr/>
        </p:nvSpPr>
        <p:spPr bwMode="auto">
          <a:xfrm>
            <a:off x="1989138" y="1674813"/>
            <a:ext cx="427037" cy="295275"/>
          </a:xfrm>
          <a:prstGeom prst="downArrow">
            <a:avLst>
              <a:gd name="adj1" fmla="val 50000"/>
              <a:gd name="adj2" fmla="val 25000"/>
            </a:avLst>
          </a:prstGeom>
          <a:solidFill>
            <a:schemeClr val="accent2">
              <a:lumMod val="60000"/>
              <a:lumOff val="40000"/>
            </a:schemeClr>
          </a:solidFill>
          <a:ln w="9525" algn="ctr">
            <a:solidFill>
              <a:schemeClr val="bg1"/>
            </a:solidFill>
            <a:miter lim="800000"/>
            <a:headEnd/>
            <a:tailEnd/>
          </a:ln>
          <a:effectLst/>
          <a:extLst/>
        </p:spPr>
        <p:txBody>
          <a:bodyPr wrap="none" lIns="65300" tIns="32649" rIns="65300" bIns="32649" anchor="ctr"/>
          <a:lstStyle/>
          <a:p>
            <a:pPr algn="ctr">
              <a:defRPr/>
            </a:pPr>
            <a:endParaRPr lang="en-US" sz="3000" dirty="0">
              <a:solidFill>
                <a:schemeClr val="accent2">
                  <a:lumMod val="60000"/>
                  <a:lumOff val="40000"/>
                </a:schemeClr>
              </a:solidFill>
              <a:latin typeface="Gill Sans" charset="0"/>
              <a:sym typeface="Gill Sans" charset="0"/>
            </a:endParaRPr>
          </a:p>
        </p:txBody>
      </p:sp>
      <p:sp>
        <p:nvSpPr>
          <p:cNvPr id="96" name="AutoShape 301"/>
          <p:cNvSpPr>
            <a:spLocks noChangeArrowheads="1"/>
          </p:cNvSpPr>
          <p:nvPr/>
        </p:nvSpPr>
        <p:spPr bwMode="auto">
          <a:xfrm>
            <a:off x="4275138" y="1671638"/>
            <a:ext cx="427037" cy="307975"/>
          </a:xfrm>
          <a:prstGeom prst="downArrow">
            <a:avLst>
              <a:gd name="adj1" fmla="val 50000"/>
              <a:gd name="adj2" fmla="val 25000"/>
            </a:avLst>
          </a:prstGeom>
          <a:solidFill>
            <a:schemeClr val="accent2">
              <a:lumMod val="60000"/>
              <a:lumOff val="40000"/>
            </a:schemeClr>
          </a:solidFill>
          <a:ln w="9525" algn="ctr">
            <a:solidFill>
              <a:schemeClr val="bg1"/>
            </a:solidFill>
            <a:miter lim="800000"/>
            <a:headEnd/>
            <a:tailEnd/>
          </a:ln>
          <a:effectLst/>
          <a:extLst/>
        </p:spPr>
        <p:txBody>
          <a:bodyPr wrap="none" lIns="65300" tIns="32649" rIns="65300" bIns="32649" anchor="ctr"/>
          <a:lstStyle/>
          <a:p>
            <a:pPr algn="ctr">
              <a:defRPr/>
            </a:pPr>
            <a:endParaRPr lang="en-US" sz="3000" dirty="0">
              <a:solidFill>
                <a:srgbClr val="000000"/>
              </a:solidFill>
              <a:latin typeface="Gill Sans" charset="0"/>
              <a:sym typeface="Gill Sans" charset="0"/>
            </a:endParaRPr>
          </a:p>
        </p:txBody>
      </p:sp>
      <p:sp>
        <p:nvSpPr>
          <p:cNvPr id="97" name="AutoShape 302"/>
          <p:cNvSpPr>
            <a:spLocks noChangeArrowheads="1"/>
          </p:cNvSpPr>
          <p:nvPr/>
        </p:nvSpPr>
        <p:spPr bwMode="auto">
          <a:xfrm>
            <a:off x="6594475" y="1660525"/>
            <a:ext cx="427038" cy="309563"/>
          </a:xfrm>
          <a:prstGeom prst="downArrow">
            <a:avLst>
              <a:gd name="adj1" fmla="val 50000"/>
              <a:gd name="adj2" fmla="val 25000"/>
            </a:avLst>
          </a:prstGeom>
          <a:solidFill>
            <a:schemeClr val="accent2">
              <a:lumMod val="60000"/>
              <a:lumOff val="40000"/>
            </a:schemeClr>
          </a:solidFill>
          <a:ln w="9525" algn="ctr">
            <a:solidFill>
              <a:schemeClr val="bg1"/>
            </a:solidFill>
            <a:miter lim="800000"/>
            <a:headEnd/>
            <a:tailEnd/>
          </a:ln>
          <a:effectLst/>
          <a:extLst/>
        </p:spPr>
        <p:txBody>
          <a:bodyPr wrap="none" lIns="65300" tIns="32649" rIns="65300" bIns="32649" anchor="ctr"/>
          <a:lstStyle/>
          <a:p>
            <a:pPr algn="ctr">
              <a:defRPr/>
            </a:pPr>
            <a:endParaRPr lang="en-US" sz="3000" dirty="0">
              <a:solidFill>
                <a:srgbClr val="7030A0"/>
              </a:solidFill>
              <a:latin typeface="Gill Sans" charset="0"/>
              <a:sym typeface="Gill Sans" charset="0"/>
            </a:endParaRPr>
          </a:p>
        </p:txBody>
      </p:sp>
      <p:sp>
        <p:nvSpPr>
          <p:cNvPr id="7193" name="Text Box 271"/>
          <p:cNvSpPr txBox="1">
            <a:spLocks noChangeArrowheads="1"/>
          </p:cNvSpPr>
          <p:nvPr/>
        </p:nvSpPr>
        <p:spPr bwMode="auto">
          <a:xfrm>
            <a:off x="2444750" y="5957888"/>
            <a:ext cx="4167188" cy="434975"/>
          </a:xfrm>
          <a:prstGeom prst="rect">
            <a:avLst/>
          </a:prstGeom>
          <a:solidFill>
            <a:srgbClr val="A27C4A"/>
          </a:solidFill>
          <a:ln w="9525">
            <a:solidFill>
              <a:schemeClr val="bg1"/>
            </a:solidFill>
            <a:miter lim="800000"/>
            <a:headEnd/>
            <a:tailEnd/>
          </a:ln>
        </p:spPr>
        <p:txBody>
          <a:bodyPr lIns="65300" tIns="32649" rIns="65300" bIns="32649">
            <a:spAutoFit/>
          </a:bodyPr>
          <a:lstStyle>
            <a:lvl1pPr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GB" altLang="en-US" sz="1200" b="1" dirty="0">
                <a:solidFill>
                  <a:srgbClr val="FFFFFF"/>
                </a:solidFill>
                <a:latin typeface="Verdana" pitchFamily="34" charset="0"/>
                <a:sym typeface="Gill Sans"/>
              </a:rPr>
              <a:t>First Choice for Transport &amp; Supply Chain Professionals</a:t>
            </a:r>
          </a:p>
        </p:txBody>
      </p:sp>
      <p:sp>
        <p:nvSpPr>
          <p:cNvPr id="7194" name="AutoShape 221"/>
          <p:cNvSpPr>
            <a:spLocks noChangeArrowheads="1"/>
          </p:cNvSpPr>
          <p:nvPr/>
        </p:nvSpPr>
        <p:spPr bwMode="auto">
          <a:xfrm>
            <a:off x="1406211" y="87313"/>
            <a:ext cx="6347139" cy="403225"/>
          </a:xfrm>
          <a:prstGeom prst="flowChartAlternateProcess">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5300" tIns="32649" rIns="65300" bIns="32649" anchor="ct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200" b="1" dirty="0" smtClean="0">
                <a:solidFill>
                  <a:srgbClr val="604A7B"/>
                </a:solidFill>
                <a:latin typeface="Verdana" pitchFamily="34" charset="0"/>
                <a:sym typeface="Gill Sans"/>
              </a:rPr>
              <a:t>International Priorities and </a:t>
            </a:r>
          </a:p>
          <a:p>
            <a:pPr algn="ctr" eaLnBrk="1" hangingPunct="1"/>
            <a:r>
              <a:rPr lang="en-GB" altLang="en-US" sz="1200" b="1" dirty="0" smtClean="0">
                <a:solidFill>
                  <a:srgbClr val="604A7B"/>
                </a:solidFill>
                <a:latin typeface="Verdana" pitchFamily="34" charset="0"/>
                <a:sym typeface="Gill Sans"/>
              </a:rPr>
              <a:t>Creating </a:t>
            </a:r>
            <a:r>
              <a:rPr lang="en-GB" altLang="en-US" sz="1200" b="1" dirty="0">
                <a:solidFill>
                  <a:srgbClr val="604A7B"/>
                </a:solidFill>
                <a:latin typeface="Verdana" pitchFamily="34" charset="0"/>
                <a:sym typeface="Gill Sans"/>
              </a:rPr>
              <a:t>the Pathway to be the leading Professional </a:t>
            </a:r>
            <a:r>
              <a:rPr lang="en-GB" altLang="en-US" sz="1200" b="1" dirty="0" smtClean="0">
                <a:solidFill>
                  <a:srgbClr val="604A7B"/>
                </a:solidFill>
                <a:latin typeface="Verdana" pitchFamily="34" charset="0"/>
                <a:sym typeface="Gill Sans"/>
              </a:rPr>
              <a:t>Organisation   </a:t>
            </a:r>
            <a:endParaRPr lang="en-GB" altLang="en-US" sz="1200" b="1" dirty="0">
              <a:solidFill>
                <a:srgbClr val="604A7B"/>
              </a:solidFill>
              <a:latin typeface="Verdana" pitchFamily="34" charset="0"/>
              <a:sym typeface="Gill Sans"/>
            </a:endParaRPr>
          </a:p>
        </p:txBody>
      </p:sp>
      <p:sp>
        <p:nvSpPr>
          <p:cNvPr id="7195" name="Rectangle 107"/>
          <p:cNvSpPr>
            <a:spLocks noChangeArrowheads="1"/>
          </p:cNvSpPr>
          <p:nvPr/>
        </p:nvSpPr>
        <p:spPr bwMode="auto">
          <a:xfrm>
            <a:off x="3232150" y="433388"/>
            <a:ext cx="185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GB" altLang="en-US" b="1" dirty="0">
              <a:solidFill>
                <a:srgbClr val="000000"/>
              </a:solidFill>
            </a:endParaRPr>
          </a:p>
        </p:txBody>
      </p:sp>
      <p:sp>
        <p:nvSpPr>
          <p:cNvPr id="7196" name="Rectangle 110"/>
          <p:cNvSpPr>
            <a:spLocks noChangeArrowheads="1"/>
          </p:cNvSpPr>
          <p:nvPr/>
        </p:nvSpPr>
        <p:spPr bwMode="auto">
          <a:xfrm>
            <a:off x="3389313" y="2795588"/>
            <a:ext cx="214630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en-GB" altLang="en-US" sz="1200" dirty="0"/>
              <a:t>Global Corporate approach agreed</a:t>
            </a:r>
          </a:p>
          <a:p>
            <a:pPr eaLnBrk="1" hangingPunct="1">
              <a:buFont typeface="Arial" pitchFamily="34" charset="0"/>
              <a:buChar char="•"/>
            </a:pPr>
            <a:r>
              <a:rPr lang="en-GB" altLang="en-US" sz="1200" dirty="0"/>
              <a:t>Global Membership Database capability begun</a:t>
            </a:r>
          </a:p>
          <a:p>
            <a:pPr eaLnBrk="1" hangingPunct="1">
              <a:buFont typeface="Arial" pitchFamily="34" charset="0"/>
              <a:buChar char="•"/>
            </a:pPr>
            <a:r>
              <a:rPr lang="en-GB" altLang="en-US" sz="1200" dirty="0"/>
              <a:t>Branch in a Box functionality in place</a:t>
            </a:r>
          </a:p>
          <a:p>
            <a:pPr eaLnBrk="1" hangingPunct="1">
              <a:buFont typeface="Arial" pitchFamily="34" charset="0"/>
              <a:buChar char="•"/>
            </a:pPr>
            <a:r>
              <a:rPr lang="en-GB" altLang="en-US" sz="1200" dirty="0"/>
              <a:t>International database &amp; email systems set up</a:t>
            </a:r>
          </a:p>
          <a:p>
            <a:pPr eaLnBrk="1" hangingPunct="1">
              <a:buFont typeface="Arial" pitchFamily="34" charset="0"/>
              <a:buChar char="•"/>
            </a:pPr>
            <a:r>
              <a:rPr lang="en-GB" altLang="en-US" sz="1200" dirty="0"/>
              <a:t>Web site language capability</a:t>
            </a:r>
          </a:p>
          <a:p>
            <a:pPr eaLnBrk="1" hangingPunct="1">
              <a:buFont typeface="Arial" pitchFamily="34" charset="0"/>
              <a:buChar char="•"/>
            </a:pPr>
            <a:r>
              <a:rPr lang="en-GB" altLang="en-US" sz="1200" dirty="0"/>
              <a:t>Existing &amp; New branch sites created</a:t>
            </a:r>
          </a:p>
          <a:p>
            <a:pPr eaLnBrk="1" hangingPunct="1">
              <a:buFont typeface="Arial" pitchFamily="34" charset="0"/>
              <a:buChar char="•"/>
            </a:pPr>
            <a:r>
              <a:rPr lang="en-GB" altLang="en-US" sz="1200" dirty="0"/>
              <a:t>Senior Members Network</a:t>
            </a:r>
          </a:p>
          <a:p>
            <a:pPr eaLnBrk="1" hangingPunct="1">
              <a:buFont typeface="Arial" pitchFamily="34" charset="0"/>
              <a:buChar char="•"/>
            </a:pPr>
            <a:r>
              <a:rPr lang="en-GB" altLang="en-US" sz="1200" dirty="0"/>
              <a:t>Education Processes embedded &amp; enforced</a:t>
            </a:r>
            <a:endParaRPr lang="en-GB" altLang="en-US" dirty="0"/>
          </a:p>
        </p:txBody>
      </p:sp>
      <p:sp>
        <p:nvSpPr>
          <p:cNvPr id="117" name="Rounded Rectangle 116"/>
          <p:cNvSpPr/>
          <p:nvPr/>
        </p:nvSpPr>
        <p:spPr>
          <a:xfrm>
            <a:off x="44450" y="1068388"/>
            <a:ext cx="860425" cy="261937"/>
          </a:xfrm>
          <a:prstGeom prst="round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1000" dirty="0">
                <a:solidFill>
                  <a:srgbClr val="A27C4A"/>
                </a:solidFill>
                <a:latin typeface="Arial" panose="020B0604020202020204" pitchFamily="34" charset="0"/>
                <a:cs typeface="Arial" panose="020B0604020202020204" pitchFamily="34" charset="0"/>
              </a:rPr>
              <a:t>Measures</a:t>
            </a:r>
          </a:p>
        </p:txBody>
      </p:sp>
      <p:sp>
        <p:nvSpPr>
          <p:cNvPr id="119" name="Rounded Rectangle 118"/>
          <p:cNvSpPr/>
          <p:nvPr/>
        </p:nvSpPr>
        <p:spPr>
          <a:xfrm>
            <a:off x="71438" y="1570038"/>
            <a:ext cx="877887" cy="207962"/>
          </a:xfrm>
          <a:prstGeom prst="round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1200" dirty="0">
                <a:solidFill>
                  <a:srgbClr val="A27C4A"/>
                </a:solidFill>
              </a:rPr>
              <a:t>Priorities</a:t>
            </a:r>
          </a:p>
        </p:txBody>
      </p:sp>
      <p:sp>
        <p:nvSpPr>
          <p:cNvPr id="120" name="Rounded Rectangle 119"/>
          <p:cNvSpPr/>
          <p:nvPr/>
        </p:nvSpPr>
        <p:spPr>
          <a:xfrm>
            <a:off x="71438" y="2689225"/>
            <a:ext cx="833437" cy="219075"/>
          </a:xfrm>
          <a:prstGeom prst="roundRect">
            <a:avLst/>
          </a:prstGeom>
          <a:noFill/>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1100" dirty="0">
                <a:solidFill>
                  <a:srgbClr val="A27C4A"/>
                </a:solidFill>
              </a:rPr>
              <a:t>Objective</a:t>
            </a:r>
            <a:r>
              <a:rPr lang="en-GB" sz="1200" dirty="0">
                <a:solidFill>
                  <a:srgbClr val="A27C4A"/>
                </a:solidFill>
              </a:rPr>
              <a:t>s</a:t>
            </a:r>
          </a:p>
        </p:txBody>
      </p:sp>
      <p:sp>
        <p:nvSpPr>
          <p:cNvPr id="7200" name="Rectangle 2"/>
          <p:cNvSpPr>
            <a:spLocks noChangeArrowheads="1"/>
          </p:cNvSpPr>
          <p:nvPr/>
        </p:nvSpPr>
        <p:spPr bwMode="auto">
          <a:xfrm>
            <a:off x="1011659" y="2742407"/>
            <a:ext cx="2216150" cy="313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en-GB" altLang="en-US" sz="1100" dirty="0"/>
              <a:t>Regional Structures developed &amp; implemented in 2 regions – Africa &amp; SE Asia</a:t>
            </a:r>
          </a:p>
          <a:p>
            <a:pPr eaLnBrk="1" hangingPunct="1">
              <a:buFont typeface="Arial" pitchFamily="34" charset="0"/>
              <a:buChar char="•"/>
            </a:pPr>
            <a:r>
              <a:rPr lang="en-GB" altLang="en-US" sz="1100" dirty="0"/>
              <a:t>Membership growth focus in countries with 3 year trends &amp; targets</a:t>
            </a:r>
          </a:p>
          <a:p>
            <a:pPr eaLnBrk="1" hangingPunct="1">
              <a:buFont typeface="Arial" pitchFamily="34" charset="0"/>
              <a:buChar char="•"/>
            </a:pPr>
            <a:r>
              <a:rPr lang="en-GB" altLang="en-US" sz="1100" dirty="0"/>
              <a:t>Global Corporate Membership Programme created</a:t>
            </a:r>
          </a:p>
          <a:p>
            <a:pPr eaLnBrk="1" hangingPunct="1">
              <a:buFont typeface="Arial" pitchFamily="34" charset="0"/>
              <a:buChar char="•"/>
            </a:pPr>
            <a:r>
              <a:rPr lang="en-GB" altLang="en-US" sz="1100" dirty="0"/>
              <a:t>Delivery Focus on Education providers &amp; growth of business</a:t>
            </a:r>
          </a:p>
          <a:p>
            <a:pPr eaLnBrk="1" hangingPunct="1">
              <a:buFont typeface="Arial" pitchFamily="34" charset="0"/>
              <a:buChar char="•"/>
            </a:pPr>
            <a:r>
              <a:rPr lang="en-GB" altLang="en-US" sz="1100" dirty="0"/>
              <a:t>Global Marketing of Education products  - focus on how &amp; the delivery of growth </a:t>
            </a:r>
          </a:p>
          <a:p>
            <a:pPr eaLnBrk="1" hangingPunct="1">
              <a:buFont typeface="Arial" pitchFamily="34" charset="0"/>
              <a:buChar char="•"/>
            </a:pPr>
            <a:r>
              <a:rPr lang="en-GB" altLang="en-US" sz="1100" dirty="0"/>
              <a:t>Corporate Growth in China supported &amp; developed</a:t>
            </a:r>
          </a:p>
          <a:p>
            <a:pPr eaLnBrk="1" hangingPunct="1">
              <a:buFont typeface="Arial" pitchFamily="34" charset="0"/>
              <a:buChar char="•"/>
            </a:pPr>
            <a:r>
              <a:rPr lang="en-GB" altLang="en-US" sz="1100" dirty="0"/>
              <a:t>India Growth plan created &amp; agreed with CILT India</a:t>
            </a:r>
          </a:p>
        </p:txBody>
      </p:sp>
      <p:sp>
        <p:nvSpPr>
          <p:cNvPr id="7201" name="Rectangle 4"/>
          <p:cNvSpPr>
            <a:spLocks noChangeArrowheads="1"/>
          </p:cNvSpPr>
          <p:nvPr/>
        </p:nvSpPr>
        <p:spPr bwMode="auto">
          <a:xfrm>
            <a:off x="5734050" y="2673350"/>
            <a:ext cx="2255838" cy="323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en-GB" altLang="en-US" sz="1200" dirty="0"/>
              <a:t>IMC role &amp; membership developed into an effective unit</a:t>
            </a:r>
          </a:p>
          <a:p>
            <a:pPr eaLnBrk="1" hangingPunct="1">
              <a:buFont typeface="Arial" pitchFamily="34" charset="0"/>
              <a:buChar char="•"/>
            </a:pPr>
            <a:r>
              <a:rPr lang="en-GB" altLang="en-US" sz="1200" dirty="0"/>
              <a:t>IVP roles reviewed alongside regional developments</a:t>
            </a:r>
          </a:p>
          <a:p>
            <a:pPr eaLnBrk="1" hangingPunct="1">
              <a:buFont typeface="Arial" pitchFamily="34" charset="0"/>
              <a:buChar char="•"/>
            </a:pPr>
            <a:r>
              <a:rPr lang="en-GB" altLang="en-US" sz="1200" dirty="0"/>
              <a:t>Supporting the creation of value by reviewing &amp; developing global relationships between countries, regions and International &amp; working further on their definition and governance </a:t>
            </a:r>
          </a:p>
          <a:p>
            <a:pPr eaLnBrk="1" hangingPunct="1">
              <a:buFont typeface="Arial" pitchFamily="34" charset="0"/>
              <a:buChar char="•"/>
            </a:pPr>
            <a:r>
              <a:rPr lang="en-GB" altLang="en-US" sz="1200" dirty="0"/>
              <a:t>Review of Delegation Agreements &amp; audit capabilities in light of East African issues</a:t>
            </a:r>
          </a:p>
        </p:txBody>
      </p:sp>
      <p:sp>
        <p:nvSpPr>
          <p:cNvPr id="7202" name="Freeform 118"/>
          <p:cNvSpPr>
            <a:spLocks/>
          </p:cNvSpPr>
          <p:nvPr/>
        </p:nvSpPr>
        <p:spPr bwMode="auto">
          <a:xfrm>
            <a:off x="5770563" y="2689225"/>
            <a:ext cx="2219325" cy="3268663"/>
          </a:xfrm>
          <a:custGeom>
            <a:avLst/>
            <a:gdLst>
              <a:gd name="T0" fmla="*/ 44646607 w 12475"/>
              <a:gd name="T1" fmla="*/ 0 h 13634"/>
              <a:gd name="T2" fmla="*/ 0 w 12475"/>
              <a:gd name="T3" fmla="*/ 68729270 h 13634"/>
              <a:gd name="T4" fmla="*/ 0 w 12475"/>
              <a:gd name="T5" fmla="*/ 927151225 h 13634"/>
              <a:gd name="T6" fmla="*/ 44646607 w 12475"/>
              <a:gd name="T7" fmla="*/ 995807539 h 13634"/>
              <a:gd name="T8" fmla="*/ 547287868 w 12475"/>
              <a:gd name="T9" fmla="*/ 995807539 h 13634"/>
              <a:gd name="T10" fmla="*/ 591886981 w 12475"/>
              <a:gd name="T11" fmla="*/ 927151225 h 13634"/>
              <a:gd name="T12" fmla="*/ 591886981 w 12475"/>
              <a:gd name="T13" fmla="*/ 68729270 h 13634"/>
              <a:gd name="T14" fmla="*/ 547287868 w 12475"/>
              <a:gd name="T15" fmla="*/ 0 h 13634"/>
              <a:gd name="T16" fmla="*/ 44646607 w 12475"/>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13634">
                <a:moveTo>
                  <a:pt x="941" y="0"/>
                </a:moveTo>
                <a:cubicBezTo>
                  <a:pt x="422" y="0"/>
                  <a:pt x="0" y="421"/>
                  <a:pt x="0" y="941"/>
                </a:cubicBezTo>
                <a:lnTo>
                  <a:pt x="0" y="12694"/>
                </a:lnTo>
                <a:cubicBezTo>
                  <a:pt x="0" y="13213"/>
                  <a:pt x="422" y="13634"/>
                  <a:pt x="941" y="13634"/>
                </a:cubicBezTo>
                <a:lnTo>
                  <a:pt x="11535" y="13634"/>
                </a:lnTo>
                <a:cubicBezTo>
                  <a:pt x="12054" y="13634"/>
                  <a:pt x="12475" y="13213"/>
                  <a:pt x="12475" y="12694"/>
                </a:cubicBezTo>
                <a:lnTo>
                  <a:pt x="12475" y="941"/>
                </a:lnTo>
                <a:cubicBezTo>
                  <a:pt x="12475" y="421"/>
                  <a:pt x="12054" y="0"/>
                  <a:pt x="11535" y="0"/>
                </a:cubicBezTo>
                <a:lnTo>
                  <a:pt x="941" y="0"/>
                </a:lnTo>
                <a:close/>
              </a:path>
            </a:pathLst>
          </a:custGeom>
          <a:noFill/>
          <a:ln w="27051" cap="rnd">
            <a:solidFill>
              <a:srgbClr val="666699"/>
            </a:solidFill>
            <a:prstDash val="solid"/>
            <a:round/>
            <a:headEnd/>
            <a:tailEnd/>
          </a:ln>
          <a:extLst>
            <a:ext uri="{909E8E84-426E-40DD-AFC4-6F175D3DCCD1}">
              <a14:hiddenFill xmlns:a14="http://schemas.microsoft.com/office/drawing/2010/main" xmlns="">
                <a:solidFill>
                  <a:srgbClr val="FFFFFF"/>
                </a:solidFill>
              </a14:hiddenFill>
            </a:ext>
          </a:extLst>
        </p:spPr>
        <p:txBody>
          <a:bodyPr lIns="65300" tIns="32649" rIns="65300" bIns="32649"/>
          <a:lstStyle/>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smtClean="0">
                <a:latin typeface="Arial" pitchFamily="34" charset="0"/>
                <a:cs typeface="Arial" pitchFamily="34" charset="0"/>
              </a:rPr>
              <a:t>CILT INDIA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Business Plan</a:t>
            </a:r>
          </a:p>
        </p:txBody>
      </p:sp>
      <p:sp>
        <p:nvSpPr>
          <p:cNvPr id="8195" name="Content Placeholder 2"/>
          <p:cNvSpPr>
            <a:spLocks noGrp="1"/>
          </p:cNvSpPr>
          <p:nvPr>
            <p:ph sz="half" idx="1"/>
          </p:nvPr>
        </p:nvSpPr>
        <p:spPr>
          <a:xfrm>
            <a:off x="354013" y="2065338"/>
            <a:ext cx="8353425" cy="4141787"/>
          </a:xfrm>
        </p:spPr>
        <p:txBody>
          <a:bodyPr/>
          <a:lstStyle/>
          <a:p>
            <a:r>
              <a:rPr lang="en-GB" altLang="en-US" dirty="0" smtClean="0">
                <a:latin typeface="Arial" pitchFamily="34" charset="0"/>
                <a:cs typeface="Arial" pitchFamily="34" charset="0"/>
              </a:rPr>
              <a:t>CILT INDIA in its mission of enhancing the art &amp; science of Logistics &amp; Transport is focussing on reducing the Skill Gap in this field and aligning itself with the ‘Skill India Mission’ of the Government of India.</a:t>
            </a:r>
          </a:p>
          <a:p>
            <a:r>
              <a:rPr lang="en-GB" altLang="en-US" dirty="0" smtClean="0">
                <a:latin typeface="Arial" pitchFamily="34" charset="0"/>
                <a:cs typeface="Arial" pitchFamily="34" charset="0"/>
              </a:rPr>
              <a:t>To this end CILT INDIA has collaborated with Bureau of Indian Standards for establishing benchmarks for Training, and Logistics Skill Council for crafting Curriculum for Training to meet the Indian industry needs.</a:t>
            </a:r>
          </a:p>
          <a:p>
            <a:r>
              <a:rPr lang="en-GB" altLang="en-US" dirty="0" smtClean="0">
                <a:latin typeface="Arial" pitchFamily="34" charset="0"/>
                <a:cs typeface="Arial" pitchFamily="34" charset="0"/>
              </a:rPr>
              <a:t>A three-pronged approach of </a:t>
            </a:r>
            <a:r>
              <a:rPr lang="en-GB" altLang="en-US" b="1" dirty="0" smtClean="0">
                <a:latin typeface="Arial" pitchFamily="34" charset="0"/>
                <a:cs typeface="Arial" pitchFamily="34" charset="0"/>
              </a:rPr>
              <a:t>Growth, Capacity Building and Governance</a:t>
            </a:r>
            <a:r>
              <a:rPr lang="en-GB" altLang="en-US" dirty="0" smtClean="0">
                <a:latin typeface="Arial" pitchFamily="34" charset="0"/>
                <a:cs typeface="Arial" pitchFamily="34" charset="0"/>
              </a:rPr>
              <a:t> has been incorporated.</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4</a:t>
            </a:fld>
            <a:endParaRPr lang="en-US" altLang="en-US" sz="1100" dirty="0">
              <a:solidFill>
                <a:srgbClr val="2B0B4B"/>
              </a:solidFill>
            </a:endParaRPr>
          </a:p>
        </p:txBody>
      </p:sp>
    </p:spTree>
    <p:extLst>
      <p:ext uri="{BB962C8B-B14F-4D97-AF65-F5344CB8AC3E}">
        <p14:creationId xmlns:p14="http://schemas.microsoft.com/office/powerpoint/2010/main" xmlns="" val="13397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54013" y="684213"/>
            <a:ext cx="8353425" cy="1143000"/>
          </a:xfrm>
        </p:spPr>
        <p:txBody>
          <a:bodyPr/>
          <a:lstStyle/>
          <a:p>
            <a:r>
              <a:rPr lang="en-GB" altLang="en-US" dirty="0" smtClean="0">
                <a:latin typeface="Arial" pitchFamily="34" charset="0"/>
                <a:cs typeface="Arial" pitchFamily="34" charset="0"/>
              </a:rPr>
              <a:t>Transportation and Logistics in </a:t>
            </a:r>
            <a:r>
              <a:rPr lang="en-GB" altLang="en-US" b="1" dirty="0" smtClean="0">
                <a:latin typeface="Arial" pitchFamily="34" charset="0"/>
                <a:cs typeface="Arial" pitchFamily="34" charset="0"/>
              </a:rPr>
              <a:t>INDIA</a:t>
            </a:r>
          </a:p>
        </p:txBody>
      </p:sp>
      <p:sp>
        <p:nvSpPr>
          <p:cNvPr id="12291" name="Content Placeholder 2"/>
          <p:cNvSpPr>
            <a:spLocks noGrp="1"/>
          </p:cNvSpPr>
          <p:nvPr>
            <p:ph sz="half" idx="1"/>
          </p:nvPr>
        </p:nvSpPr>
        <p:spPr>
          <a:xfrm>
            <a:off x="354013" y="2076355"/>
            <a:ext cx="8353425" cy="4141787"/>
          </a:xfrm>
        </p:spPr>
        <p:txBody>
          <a:bodyPr>
            <a:normAutofit fontScale="70000" lnSpcReduction="20000"/>
          </a:bodyPr>
          <a:lstStyle/>
          <a:p>
            <a:r>
              <a:rPr lang="en-IN" dirty="0" smtClean="0"/>
              <a:t>India’s logistics industry has witnessed an exponential growth in the last few years. Now contributing to around 14% of our country’s total GDP, the logistics market in India is expected to move up to a staggering $ 301.89 billion by 2020, serving as a backbone to the economy. As India becomes more open to trade and investment in recent years, the need for logistics services is also increasing proportionately, providing more opportunities for service providers. Investing in this industry is a good idea as it is still in development stage.</a:t>
            </a:r>
          </a:p>
          <a:p>
            <a:r>
              <a:rPr lang="en-US" dirty="0" smtClean="0"/>
              <a:t>Strong growth supported by government reforms, transportation sector development plans, growing retail sales, and the e-Commerce sector are likely to be the key drivers of the logistics industry in India.</a:t>
            </a:r>
          </a:p>
          <a:p>
            <a:r>
              <a:rPr lang="en-US" dirty="0" smtClean="0"/>
              <a:t>Advancements in digital technologies, changing consumer preferences due to e-Commerce, government reforms, and shift in service sourcing strategies are expected to lead the transformation of the Indian logistics ecosystem.</a:t>
            </a:r>
          </a:p>
          <a:p>
            <a:r>
              <a:rPr lang="en-US" b="1" i="1" dirty="0" smtClean="0"/>
              <a:t>The logistics market in India is forecasted to grow at a CAGR of 10.5% between 2019 and 2025.</a:t>
            </a:r>
            <a:endParaRPr lang="en-US" dirty="0" smtClean="0"/>
          </a:p>
          <a:p>
            <a:r>
              <a:rPr lang="en-US" dirty="0" smtClean="0"/>
              <a:t>It has been awarded infrastructure status which has made it easier for investment inflows and has become a major growth driver of the logistics industry. E-Commerce is another major segment that is expected to support the growth of the logistics industry during the forecast period.</a:t>
            </a:r>
          </a:p>
          <a:p>
            <a:r>
              <a:rPr lang="en-IN" dirty="0" smtClean="0"/>
              <a:t>It is necessary to realize that the benefits in logistics industry can be brought about by the companies by establishing training intuitions, so that there is improvement in the overall service quality of the sector.</a:t>
            </a:r>
          </a:p>
          <a:p>
            <a:endParaRPr lang="en-US" dirty="0" smtClean="0"/>
          </a:p>
          <a:p>
            <a:endParaRPr lang="en-IN" dirty="0" smtClean="0"/>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2293" name="Slide Number Placeholder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4D66FF1-9189-4CFF-96A0-4AF7B473D552}" type="slidenum">
              <a:rPr lang="en-US" altLang="en-US">
                <a:solidFill>
                  <a:srgbClr val="2B0B4B"/>
                </a:solidFill>
                <a:latin typeface="Arial" pitchFamily="34" charset="0"/>
              </a:rPr>
              <a:pPr eaLnBrk="1" hangingPunct="1"/>
              <a:t>5</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4013" y="684213"/>
            <a:ext cx="8353425" cy="1143000"/>
          </a:xfrm>
        </p:spPr>
        <p:txBody>
          <a:bodyPr/>
          <a:lstStyle/>
          <a:p>
            <a:r>
              <a:rPr lang="en-GB" altLang="en-US" dirty="0" smtClean="0">
                <a:latin typeface="Arial" pitchFamily="34" charset="0"/>
                <a:cs typeface="Arial" pitchFamily="34" charset="0"/>
              </a:rPr>
              <a:t>Challenges for the industry in INDIA</a:t>
            </a:r>
            <a:endParaRPr lang="en-GB" altLang="en-US" i="1" dirty="0" smtClean="0">
              <a:latin typeface="Arial" pitchFamily="34" charset="0"/>
              <a:cs typeface="Arial" pitchFamily="34" charset="0"/>
            </a:endParaRPr>
          </a:p>
        </p:txBody>
      </p:sp>
      <p:sp>
        <p:nvSpPr>
          <p:cNvPr id="14339" name="Content Placeholder 2"/>
          <p:cNvSpPr>
            <a:spLocks noGrp="1"/>
          </p:cNvSpPr>
          <p:nvPr>
            <p:ph sz="half" idx="1"/>
          </p:nvPr>
        </p:nvSpPr>
        <p:spPr>
          <a:xfrm>
            <a:off x="354013" y="2065338"/>
            <a:ext cx="8353425" cy="4141787"/>
          </a:xfrm>
        </p:spPr>
        <p:txBody>
          <a:bodyPr>
            <a:normAutofit/>
          </a:bodyPr>
          <a:lstStyle/>
          <a:p>
            <a:r>
              <a:rPr lang="en-IN" dirty="0" smtClean="0"/>
              <a:t>Probably one of the most significant challenges faced by the industry today is the insufficient integration of information technology in transport networks, warehousing and distribution processes. Besides, regulations in our country exist at a number of different tiers imposed by national, regional and local authorities. Last-mile delivery for e-commerce continues to be a pain-point, even for the established delivery companies.</a:t>
            </a:r>
          </a:p>
          <a:p>
            <a:r>
              <a:rPr lang="en-IN" dirty="0" smtClean="0"/>
              <a:t>Also, the industry is facing a shortage of skilled human resource with sound operational and technical knowledge of supply chain management, both at practical level as well as at higher strategic level, in-turn making it difficult to employ latest technologies to the benefit of the customers. </a:t>
            </a:r>
          </a:p>
          <a:p>
            <a:endParaRPr lang="en-GB" altLang="en-US"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4341" name="Slide Number Placeholder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1C9EBB3-7B3C-4672-AC01-C5EBC8D6F945}" type="slidenum">
              <a:rPr lang="en-US" altLang="en-US">
                <a:solidFill>
                  <a:srgbClr val="2B0B4B"/>
                </a:solidFill>
                <a:latin typeface="Arial" pitchFamily="34" charset="0"/>
              </a:rPr>
              <a:pPr eaLnBrk="1" hangingPunct="1"/>
              <a:t>6</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Opportunities</a:t>
            </a:r>
            <a:endParaRPr lang="en-IN" dirty="0"/>
          </a:p>
        </p:txBody>
      </p:sp>
      <p:sp>
        <p:nvSpPr>
          <p:cNvPr id="18" name="Content Placeholder 17"/>
          <p:cNvSpPr>
            <a:spLocks noGrp="1"/>
          </p:cNvSpPr>
          <p:nvPr>
            <p:ph idx="1"/>
          </p:nvPr>
        </p:nvSpPr>
        <p:spPr/>
        <p:txBody>
          <a:bodyPr/>
          <a:lstStyle/>
          <a:p>
            <a:r>
              <a:rPr lang="en-IN" sz="1800" dirty="0" smtClean="0"/>
              <a:t>Tech-driven solutions for this sector are getting better and smarter with every passing day, addressing various pain points in the supply chain in India.</a:t>
            </a:r>
          </a:p>
          <a:p>
            <a:r>
              <a:rPr lang="en-IN" sz="1800" dirty="0" smtClean="0"/>
              <a:t>By using tech-aggregation models reduce the problem of fragmentation. Solutions built on artificial intelligence can assist  in designing route optimization for vehicles and optimum utilization of their assets. Real-time GPS-based vehicle tracking has introduced transparency and reliability. </a:t>
            </a:r>
          </a:p>
          <a:p>
            <a:r>
              <a:rPr lang="en-IN" sz="1800" dirty="0" smtClean="0"/>
              <a:t>Technology is also helping in the reduction of a lot of paperwork. Post-GST implementation, it is predicted that swift billing will become quite essential for customers to claim GST input credits. </a:t>
            </a:r>
          </a:p>
          <a:p>
            <a:r>
              <a:rPr lang="en-IN" sz="1800" dirty="0" smtClean="0"/>
              <a:t>CILT India is assisting the Logistics Department in formalizing the use of Double stack &amp; Dwarf Containers for capacity building in railways.</a:t>
            </a:r>
          </a:p>
          <a:p>
            <a:r>
              <a:rPr lang="en-IN" sz="1800" dirty="0" smtClean="0"/>
              <a:t>IT and technology integration will be the only way out.</a:t>
            </a:r>
          </a:p>
          <a:p>
            <a:endParaRPr lang="en-IN" dirty="0"/>
          </a:p>
        </p:txBody>
      </p:sp>
      <p:sp>
        <p:nvSpPr>
          <p:cNvPr id="5" name="Footer Placeholder 4"/>
          <p:cNvSpPr>
            <a:spLocks noGrp="1"/>
          </p:cNvSpPr>
          <p:nvPr>
            <p:ph type="ftr" sz="quarter" idx="10"/>
          </p:nvPr>
        </p:nvSpPr>
        <p:spPr/>
        <p:txBody>
          <a:bodyPr/>
          <a:lstStyle/>
          <a:p>
            <a:r>
              <a:rPr lang="en-US" smtClean="0"/>
              <a:t>www.ciltinternational.org</a:t>
            </a:r>
            <a:endParaRPr lang="en-US" dirty="0"/>
          </a:p>
        </p:txBody>
      </p:sp>
      <p:sp>
        <p:nvSpPr>
          <p:cNvPr id="6" name="Slide Number Placeholder 5"/>
          <p:cNvSpPr>
            <a:spLocks noGrp="1"/>
          </p:cNvSpPr>
          <p:nvPr>
            <p:ph type="sldNum" sz="quarter" idx="11"/>
          </p:nvPr>
        </p:nvSpPr>
        <p:spPr/>
        <p:txBody>
          <a:bodyPr/>
          <a:lstStyle/>
          <a:p>
            <a:fld id="{6A858644-06F6-44AB-A618-87CDD4B16564}" type="slidenum">
              <a:rPr lang="en-US" altLang="en-US" smtClean="0"/>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4013" y="684213"/>
            <a:ext cx="8353425" cy="1143000"/>
          </a:xfrm>
        </p:spPr>
        <p:txBody>
          <a:bodyPr/>
          <a:lstStyle/>
          <a:p>
            <a:r>
              <a:rPr lang="en-GB" altLang="en-US" dirty="0" smtClean="0">
                <a:latin typeface="Arial" pitchFamily="34" charset="0"/>
                <a:cs typeface="Arial" pitchFamily="34" charset="0"/>
              </a:rPr>
              <a:t>CILT INDIA Vision 2020 - 2021</a:t>
            </a:r>
            <a:endParaRPr lang="en-GB" altLang="en-US" i="1" dirty="0" smtClean="0">
              <a:latin typeface="Arial" pitchFamily="34" charset="0"/>
              <a:cs typeface="Arial" pitchFamily="34" charset="0"/>
            </a:endParaRPr>
          </a:p>
        </p:txBody>
      </p:sp>
      <p:sp>
        <p:nvSpPr>
          <p:cNvPr id="15363" name="Content Placeholder 2"/>
          <p:cNvSpPr>
            <a:spLocks noGrp="1"/>
          </p:cNvSpPr>
          <p:nvPr>
            <p:ph sz="half" idx="1"/>
          </p:nvPr>
        </p:nvSpPr>
        <p:spPr>
          <a:xfrm>
            <a:off x="354013" y="2065338"/>
            <a:ext cx="8353425" cy="4141787"/>
          </a:xfrm>
        </p:spPr>
        <p:txBody>
          <a:bodyPr>
            <a:noAutofit/>
          </a:bodyPr>
          <a:lstStyle/>
          <a:p>
            <a:pPr marL="176213" lvl="5" indent="0">
              <a:buClr>
                <a:schemeClr val="accent2"/>
              </a:buClr>
              <a:buNone/>
            </a:pPr>
            <a:r>
              <a:rPr lang="en-GB" altLang="en-US" sz="1400" b="1" u="sng" dirty="0" smtClean="0">
                <a:latin typeface="Arial" pitchFamily="34" charset="0"/>
                <a:cs typeface="Arial" pitchFamily="34" charset="0"/>
              </a:rPr>
              <a:t>GROWTH:</a:t>
            </a:r>
          </a:p>
          <a:p>
            <a:pPr marL="176213" lvl="5" indent="0">
              <a:buClr>
                <a:schemeClr val="accent2"/>
              </a:buClr>
              <a:buNone/>
            </a:pPr>
            <a:endParaRPr lang="en-GB" altLang="en-US" sz="1400" b="1" u="sng" dirty="0" smtClean="0">
              <a:latin typeface="Arial" pitchFamily="34" charset="0"/>
              <a:cs typeface="Arial" pitchFamily="34" charset="0"/>
            </a:endParaRPr>
          </a:p>
          <a:p>
            <a:pPr marL="176213" lvl="5" indent="0">
              <a:buClr>
                <a:schemeClr val="accent2"/>
              </a:buClr>
            </a:pPr>
            <a:r>
              <a:rPr lang="en-GB" altLang="en-US" sz="1400" dirty="0" smtClean="0">
                <a:latin typeface="Arial" pitchFamily="34" charset="0"/>
                <a:cs typeface="Arial" pitchFamily="34" charset="0"/>
              </a:rPr>
              <a:t>CILT INDIA will extend its full support to governmental efforts in enhancing the efficiency of this sector including all modes. Our National Chairman, is a member of the Governing Council of LSC, NSDC, Government of India and assists in framing policies for skill development. </a:t>
            </a:r>
          </a:p>
          <a:p>
            <a:pPr marL="176213" lvl="5" indent="0">
              <a:buClr>
                <a:schemeClr val="accent2"/>
              </a:buClr>
            </a:pPr>
            <a:r>
              <a:rPr lang="en-GB" altLang="en-US" sz="1400" dirty="0" smtClean="0">
                <a:latin typeface="Arial" pitchFamily="34" charset="0"/>
                <a:cs typeface="Arial" pitchFamily="34" charset="0"/>
              </a:rPr>
              <a:t>CILT INDIA is also a member of the advisory group formed by the Bureau of Indian Standards to chalk out the policy for benchmarking all aspects of Logistics &amp; transportation.</a:t>
            </a:r>
          </a:p>
          <a:p>
            <a:pPr marL="176213" lvl="5" indent="0">
              <a:buClr>
                <a:schemeClr val="accent2"/>
              </a:buClr>
            </a:pPr>
            <a:endParaRPr lang="en-GB" altLang="en-US" sz="1400" dirty="0" smtClean="0">
              <a:latin typeface="Arial" pitchFamily="34" charset="0"/>
              <a:cs typeface="Arial" pitchFamily="34" charset="0"/>
            </a:endParaRPr>
          </a:p>
          <a:p>
            <a:pPr marL="176213" lvl="5" indent="0">
              <a:buClr>
                <a:schemeClr val="accent2"/>
              </a:buClr>
            </a:pPr>
            <a:r>
              <a:rPr lang="en-GB" altLang="en-US" sz="1400" dirty="0" smtClean="0">
                <a:latin typeface="Arial" pitchFamily="34" charset="0"/>
                <a:cs typeface="Arial" pitchFamily="34" charset="0"/>
              </a:rPr>
              <a:t>Taking the opportunity of weak training facilities- CILT INDIA  has created highly specialized training programs for </a:t>
            </a:r>
            <a:r>
              <a:rPr lang="en-GB" altLang="en-US" sz="1400" b="1" dirty="0" smtClean="0">
                <a:latin typeface="Arial" pitchFamily="34" charset="0"/>
                <a:cs typeface="Arial" pitchFamily="34" charset="0"/>
              </a:rPr>
              <a:t>Food Logistics and Rail Logistics</a:t>
            </a:r>
            <a:r>
              <a:rPr lang="en-GB" altLang="en-US" sz="1400" dirty="0" smtClean="0">
                <a:latin typeface="Arial" pitchFamily="34" charset="0"/>
                <a:cs typeface="Arial" pitchFamily="34" charset="0"/>
              </a:rPr>
              <a:t>. We are also assisting The Logistics Skill Council to create curriculum for  </a:t>
            </a:r>
            <a:r>
              <a:rPr lang="en-GB" altLang="en-US" sz="1400" b="1" dirty="0" smtClean="0">
                <a:latin typeface="Arial" pitchFamily="34" charset="0"/>
                <a:cs typeface="Arial" pitchFamily="34" charset="0"/>
              </a:rPr>
              <a:t>BMS ( Land Transportation</a:t>
            </a:r>
            <a:r>
              <a:rPr lang="en-GB" altLang="en-US" sz="1400" dirty="0" smtClean="0">
                <a:latin typeface="Arial" pitchFamily="34" charset="0"/>
                <a:cs typeface="Arial" pitchFamily="34" charset="0"/>
              </a:rPr>
              <a:t>)- Bachelor of Management ( Land Transportation). </a:t>
            </a:r>
          </a:p>
          <a:p>
            <a:pPr marL="176213" lvl="5" indent="0">
              <a:buClr>
                <a:schemeClr val="accent2"/>
              </a:buClr>
            </a:pPr>
            <a:endParaRPr lang="en-GB" altLang="en-US" sz="1400" dirty="0" smtClean="0">
              <a:latin typeface="Arial" pitchFamily="34" charset="0"/>
              <a:cs typeface="Arial" pitchFamily="34" charset="0"/>
            </a:endParaRPr>
          </a:p>
          <a:p>
            <a:pPr marL="176213" lvl="5" indent="0">
              <a:buClr>
                <a:schemeClr val="accent2"/>
              </a:buClr>
            </a:pPr>
            <a:r>
              <a:rPr lang="en-GB" altLang="en-US" sz="1400" dirty="0" smtClean="0">
                <a:latin typeface="Arial" pitchFamily="34" charset="0"/>
                <a:cs typeface="Arial" pitchFamily="34" charset="0"/>
              </a:rPr>
              <a:t>CILT INDIA has made in-roads for training at the Entry level as well. Under the ‘Skill India Mission’ for upliftment of under privileged class, training for Loco Pilots and Siding Maintenance Operator for Rail Transportation have been adopted by LSC and Workmen for Food Industry by IRCTC.</a:t>
            </a:r>
          </a:p>
          <a:p>
            <a:pPr marL="176213" lvl="5" indent="0">
              <a:buClr>
                <a:schemeClr val="accent2"/>
              </a:buClr>
              <a:buNone/>
            </a:pPr>
            <a:r>
              <a:rPr lang="en-GB" altLang="en-US" sz="1400" dirty="0" smtClean="0">
                <a:latin typeface="Arial" pitchFamily="34" charset="0"/>
                <a:cs typeface="Arial" pitchFamily="34" charset="0"/>
              </a:rPr>
              <a:t> </a:t>
            </a:r>
          </a:p>
          <a:p>
            <a:pPr marL="176213" lvl="5" indent="0">
              <a:buClr>
                <a:schemeClr val="accent2"/>
              </a:buClr>
            </a:pPr>
            <a:endParaRPr lang="en-GB" altLang="en-US" sz="1400" dirty="0" smtClean="0">
              <a:latin typeface="Arial" pitchFamily="34" charset="0"/>
              <a:cs typeface="Arial" pitchFamily="34" charset="0"/>
            </a:endParaRPr>
          </a:p>
          <a:p>
            <a:pPr marL="176213" lvl="5" indent="0">
              <a:buClr>
                <a:schemeClr val="accent2"/>
              </a:buClr>
            </a:pPr>
            <a:endParaRPr lang="en-GB" altLang="en-US" sz="1400" dirty="0" smtClean="0">
              <a:latin typeface="Arial" pitchFamily="34" charset="0"/>
              <a:cs typeface="Arial" pitchFamily="34" charset="0"/>
            </a:endParaRPr>
          </a:p>
          <a:p>
            <a:pPr marL="176213" lvl="5" indent="0">
              <a:buClr>
                <a:schemeClr val="accent2"/>
              </a:buClr>
            </a:pPr>
            <a:endParaRPr lang="en-GB" altLang="en-US" sz="1400" dirty="0" smtClean="0">
              <a:latin typeface="Arial" pitchFamily="34" charset="0"/>
              <a:cs typeface="Arial" pitchFamily="34" charset="0"/>
            </a:endParaRPr>
          </a:p>
          <a:p>
            <a:pPr marL="176213" lvl="5" indent="0">
              <a:buClr>
                <a:schemeClr val="accent2"/>
              </a:buClr>
              <a:buNone/>
            </a:pPr>
            <a:endParaRPr lang="en-GB" altLang="en-US" sz="1400"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5365" name="Slide Number Placeholder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FEC8DA8-049A-4981-94B4-87DDD1B89F8E}" type="slidenum">
              <a:rPr lang="en-US" altLang="en-US">
                <a:solidFill>
                  <a:srgbClr val="2B0B4B"/>
                </a:solidFill>
                <a:latin typeface="Arial" pitchFamily="34" charset="0"/>
              </a:rPr>
              <a:pPr eaLnBrk="1" hangingPunct="1"/>
              <a:t>8</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ltLang="en-US" dirty="0" smtClean="0">
                <a:latin typeface="Arial" pitchFamily="34" charset="0"/>
                <a:cs typeface="Arial" pitchFamily="34" charset="0"/>
              </a:rPr>
              <a:t>CILT INDIA Vision 2020 - 2021</a:t>
            </a:r>
            <a:endParaRPr lang="en-IN" dirty="0"/>
          </a:p>
        </p:txBody>
      </p:sp>
      <p:sp>
        <p:nvSpPr>
          <p:cNvPr id="8" name="Content Placeholder 7"/>
          <p:cNvSpPr>
            <a:spLocks noGrp="1"/>
          </p:cNvSpPr>
          <p:nvPr>
            <p:ph idx="1"/>
          </p:nvPr>
        </p:nvSpPr>
        <p:spPr>
          <a:xfrm>
            <a:off x="354482" y="2043304"/>
            <a:ext cx="8229600" cy="4060825"/>
          </a:xfrm>
        </p:spPr>
        <p:txBody>
          <a:bodyPr/>
          <a:lstStyle/>
          <a:p>
            <a:pPr>
              <a:buNone/>
            </a:pPr>
            <a:r>
              <a:rPr lang="en-US" b="1" u="sng" dirty="0" smtClean="0"/>
              <a:t>CAPACITY BUILDING</a:t>
            </a:r>
          </a:p>
          <a:p>
            <a:r>
              <a:rPr lang="en-US" dirty="0" smtClean="0"/>
              <a:t>CILT INDIA is all set to improve its visibility and expand the membership base through Webinars and virtual meetings.</a:t>
            </a:r>
          </a:p>
          <a:p>
            <a:r>
              <a:rPr lang="en-US" dirty="0" smtClean="0"/>
              <a:t>Regional Chapters are being constituted – a chapter in </a:t>
            </a:r>
            <a:r>
              <a:rPr lang="en-US" dirty="0" err="1" smtClean="0"/>
              <a:t>Kolkatta</a:t>
            </a:r>
            <a:r>
              <a:rPr lang="en-US" dirty="0" smtClean="0"/>
              <a:t> (East India) &amp; another in </a:t>
            </a:r>
            <a:r>
              <a:rPr lang="en-US" dirty="0" err="1" smtClean="0"/>
              <a:t>Ahmedabad</a:t>
            </a:r>
            <a:r>
              <a:rPr lang="en-US" dirty="0" smtClean="0"/>
              <a:t> (West India) already exist; There is plan to have one in Mumbai, Hyderabad, Visakhapatnam &amp; Bangalore. </a:t>
            </a:r>
          </a:p>
          <a:p>
            <a:r>
              <a:rPr lang="en-US" dirty="0" smtClean="0"/>
              <a:t>Our annual feature of an International Conference is organized generally in the month of November at New Delhi, due to </a:t>
            </a:r>
            <a:r>
              <a:rPr lang="en-US" dirty="0" err="1" smtClean="0"/>
              <a:t>Covid</a:t>
            </a:r>
            <a:r>
              <a:rPr lang="en-US" dirty="0" smtClean="0"/>
              <a:t> times this may not materialize. We have in place organized Four Webinars, that saw large attendance of the Logistics community.</a:t>
            </a:r>
          </a:p>
          <a:p>
            <a:endParaRPr lang="en-IN" dirty="0"/>
          </a:p>
        </p:txBody>
      </p:sp>
      <p:sp>
        <p:nvSpPr>
          <p:cNvPr id="5" name="Footer Placeholder 4"/>
          <p:cNvSpPr>
            <a:spLocks noGrp="1"/>
          </p:cNvSpPr>
          <p:nvPr>
            <p:ph type="ftr" sz="quarter" idx="10"/>
          </p:nvPr>
        </p:nvSpPr>
        <p:spPr/>
        <p:txBody>
          <a:bodyPr/>
          <a:lstStyle/>
          <a:p>
            <a:pPr>
              <a:defRPr/>
            </a:pPr>
            <a:r>
              <a:rPr lang="en-US"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9</a:t>
            </a:fld>
            <a:endParaRPr lang="en-US" altLang="en-US" dirty="0"/>
          </a:p>
        </p:txBody>
      </p:sp>
    </p:spTree>
  </p:cSld>
  <p:clrMapOvr>
    <a:masterClrMapping/>
  </p:clrMapOvr>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2B0B4B"/>
      </a:dk2>
      <a:lt2>
        <a:srgbClr val="D4D2D2"/>
      </a:lt2>
      <a:accent1>
        <a:srgbClr val="2B0B4B"/>
      </a:accent1>
      <a:accent2>
        <a:srgbClr val="AD874F"/>
      </a:accent2>
      <a:accent3>
        <a:srgbClr val="B62549"/>
      </a:accent3>
      <a:accent4>
        <a:srgbClr val="B7D41F"/>
      </a:accent4>
      <a:accent5>
        <a:srgbClr val="00A8E5"/>
      </a:accent5>
      <a:accent6>
        <a:srgbClr val="FFD200"/>
      </a:accent6>
      <a:hlink>
        <a:srgbClr val="58595B"/>
      </a:hlink>
      <a:folHlink>
        <a:srgbClr val="2A0B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2607</TotalTime>
  <Words>1717</Words>
  <Application>Microsoft Office PowerPoint</Application>
  <PresentationFormat>On-screen Show (4:3)</PresentationFormat>
  <Paragraphs>151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Business Plan 2020 – 2021 </vt:lpstr>
      <vt:lpstr>STRONGER TOGETHER </vt:lpstr>
      <vt:lpstr>Slide 3</vt:lpstr>
      <vt:lpstr>CILT INDIA Business Plan</vt:lpstr>
      <vt:lpstr>Transportation and Logistics in INDIA</vt:lpstr>
      <vt:lpstr>Challenges for the industry in INDIA</vt:lpstr>
      <vt:lpstr>Opportunities</vt:lpstr>
      <vt:lpstr>CILT INDIA Vision 2020 - 2021</vt:lpstr>
      <vt:lpstr>CILT INDIA Vision 2020 - 2021</vt:lpstr>
      <vt:lpstr>CILT INDIA Vision 2020 - 2021</vt:lpstr>
      <vt:lpstr>CILT INDIA VISION 2019 - 2020</vt:lpstr>
      <vt:lpstr>Key Focus Areas</vt:lpstr>
      <vt:lpstr>CILT INDIA Operational Plan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Vinod Kumar</cp:lastModifiedBy>
  <cp:revision>132</cp:revision>
  <dcterms:created xsi:type="dcterms:W3CDTF">2016-06-01T07:21:54Z</dcterms:created>
  <dcterms:modified xsi:type="dcterms:W3CDTF">2020-11-16T12:12:58Z</dcterms:modified>
</cp:coreProperties>
</file>