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7.jpg" ContentType="image/jpeg"/>
  <Override PartName="/ppt/media/image48.jpg" ContentType="image/jpeg"/>
  <Override PartName="/ppt/media/image4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302" r:id="rId4"/>
    <p:sldId id="284" r:id="rId5"/>
    <p:sldId id="282" r:id="rId6"/>
    <p:sldId id="290" r:id="rId7"/>
    <p:sldId id="289" r:id="rId8"/>
    <p:sldId id="287" r:id="rId9"/>
    <p:sldId id="314" r:id="rId10"/>
    <p:sldId id="291" r:id="rId11"/>
    <p:sldId id="292" r:id="rId12"/>
    <p:sldId id="288" r:id="rId13"/>
    <p:sldId id="286" r:id="rId14"/>
    <p:sldId id="268" r:id="rId15"/>
    <p:sldId id="293" r:id="rId16"/>
    <p:sldId id="294" r:id="rId17"/>
    <p:sldId id="298" r:id="rId18"/>
    <p:sldId id="299" r:id="rId19"/>
    <p:sldId id="300" r:id="rId20"/>
    <p:sldId id="316" r:id="rId21"/>
    <p:sldId id="315" r:id="rId22"/>
    <p:sldId id="317" r:id="rId23"/>
    <p:sldId id="301" r:id="rId24"/>
    <p:sldId id="303" r:id="rId25"/>
    <p:sldId id="305" r:id="rId26"/>
    <p:sldId id="306" r:id="rId27"/>
    <p:sldId id="307" r:id="rId28"/>
    <p:sldId id="308" r:id="rId29"/>
    <p:sldId id="309" r:id="rId30"/>
    <p:sldId id="310" r:id="rId31"/>
    <p:sldId id="270" r:id="rId32"/>
    <p:sldId id="271" r:id="rId33"/>
    <p:sldId id="273" r:id="rId34"/>
    <p:sldId id="311" r:id="rId35"/>
    <p:sldId id="312" r:id="rId36"/>
    <p:sldId id="276" r:id="rId37"/>
    <p:sldId id="277" r:id="rId3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1"/>
  </p:normalViewPr>
  <p:slideViewPr>
    <p:cSldViewPr>
      <p:cViewPr varScale="1">
        <p:scale>
          <a:sx n="67" d="100"/>
          <a:sy n="67" d="100"/>
        </p:scale>
        <p:origin x="75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174BE-8020-4D57-B8E1-454BD542E2A6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7D54-96C0-41EC-8E41-AD27D2A403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35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7D54-96C0-41EC-8E41-AD27D2A4030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48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854964"/>
                </a:moveTo>
                <a:lnTo>
                  <a:pt x="12192000" y="854964"/>
                </a:lnTo>
                <a:lnTo>
                  <a:pt x="12192000" y="0"/>
                </a:lnTo>
                <a:lnTo>
                  <a:pt x="0" y="0"/>
                </a:lnTo>
                <a:lnTo>
                  <a:pt x="0" y="854964"/>
                </a:lnTo>
                <a:close/>
              </a:path>
            </a:pathLst>
          </a:custGeom>
          <a:solidFill>
            <a:srgbClr val="270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5116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5116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5116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4816" y="155331"/>
            <a:ext cx="7422367" cy="63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5116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023" y="1627280"/>
            <a:ext cx="11251953" cy="3961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jpeg"/><Relationship Id="rId4" Type="http://schemas.openxmlformats.org/officeDocument/2006/relationships/image" Target="../media/image5.jp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5.jp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jp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jp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coH1XlIxiesmOQ15ihXoMw/videos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57.png"/><Relationship Id="rId7" Type="http://schemas.openxmlformats.org/officeDocument/2006/relationships/image" Target="../media/image6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gembaev@gmail.com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0880" y="2582500"/>
            <a:ext cx="68710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3600" dirty="0" smtClean="0">
                <a:solidFill>
                  <a:srgbClr val="A17B49"/>
                </a:solidFill>
                <a:latin typeface="Calibri"/>
                <a:cs typeface="Calibri"/>
              </a:rPr>
              <a:t>Education and Training Activities Summary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51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18408"/>
            <a:ext cx="7422367" cy="430887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Education and Training Activities Summary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219200"/>
            <a:ext cx="92202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14 students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Level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from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2019 – 2020</a:t>
            </a: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21 new students – Level 5 Diploma in Russian language</a:t>
            </a: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6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MoUs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with local leading universities</a:t>
            </a: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122 CILT short course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participants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854964"/>
                </a:moveTo>
                <a:lnTo>
                  <a:pt x="12192000" y="854964"/>
                </a:lnTo>
                <a:lnTo>
                  <a:pt x="12192000" y="0"/>
                </a:lnTo>
                <a:lnTo>
                  <a:pt x="0" y="0"/>
                </a:lnTo>
                <a:lnTo>
                  <a:pt x="0" y="854964"/>
                </a:lnTo>
                <a:close/>
              </a:path>
            </a:pathLst>
          </a:custGeom>
          <a:solidFill>
            <a:srgbClr val="2709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3203698" y="336157"/>
            <a:ext cx="62611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spc="-40" dirty="0" smtClean="0">
                <a:solidFill>
                  <a:srgbClr val="2B0A4A"/>
                </a:solidFill>
                <a:latin typeface="Arial"/>
                <a:cs typeface="Arial"/>
              </a:rPr>
              <a:t>Collaborative work with Universities in Central Asia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168674"/>
            <a:ext cx="2737341" cy="1944793"/>
          </a:xfrm>
          <a:prstGeom prst="rect">
            <a:avLst/>
          </a:prstGeom>
        </p:spPr>
      </p:pic>
      <p:pic>
        <p:nvPicPr>
          <p:cNvPr id="49" name="Изображение 16" descr="C:\Users\GALA1\Downloads\EB171F44-2186-410E-A34A-9FEFE906038A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31" y="3569164"/>
            <a:ext cx="285623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Изображение 520240" descr="C:\Users\Ербол\Downloads\IMG_20200315_1116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07" y="1144861"/>
            <a:ext cx="2116960" cy="227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2670"/>
          <a:stretch/>
        </p:blipFill>
        <p:spPr bwMode="auto">
          <a:xfrm>
            <a:off x="3242482" y="3460544"/>
            <a:ext cx="2838308" cy="2163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Рисунок 55" descr="C:\Users\Ербол\Desktop\Докуи по ЧУ\01-12 Фотографии\Душанбе\IMG_20191219_110829_368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6948"/>
          <a:stretch/>
        </p:blipFill>
        <p:spPr bwMode="auto">
          <a:xfrm>
            <a:off x="9244299" y="3541790"/>
            <a:ext cx="2795656" cy="204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8581895" y="1133357"/>
            <a:ext cx="3458059" cy="224532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924" y="3416779"/>
            <a:ext cx="2877092" cy="2166810"/>
          </a:xfrm>
          <a:prstGeom prst="rect">
            <a:avLst/>
          </a:prstGeom>
        </p:spPr>
      </p:pic>
      <p:pic>
        <p:nvPicPr>
          <p:cNvPr id="47" name="Рисунок 46" descr="C:\Users\User\Downloads\IMG_20200122_161959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69" y="1118738"/>
            <a:ext cx="2829910" cy="2157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3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90110"/>
            <a:ext cx="7086600" cy="369332"/>
          </a:xfrm>
        </p:spPr>
        <p:txBody>
          <a:bodyPr/>
          <a:lstStyle/>
          <a:p>
            <a:r>
              <a:rPr lang="en-US" sz="2400" dirty="0" smtClean="0"/>
              <a:t>CILT Training </a:t>
            </a:r>
            <a:r>
              <a:rPr lang="en-US" sz="2400" dirty="0" smtClean="0"/>
              <a:t>and </a:t>
            </a:r>
            <a:r>
              <a:rPr lang="en-US" sz="2400" dirty="0" smtClean="0"/>
              <a:t>Online Events in Central Asia</a:t>
            </a:r>
            <a:endParaRPr lang="en-GB" sz="24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8" y="956780"/>
            <a:ext cx="3606800" cy="21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45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44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9"/>
          <p:cNvSpPr/>
          <p:nvPr/>
        </p:nvSpPr>
        <p:spPr>
          <a:xfrm>
            <a:off x="4018911" y="3263819"/>
            <a:ext cx="3677288" cy="2486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6B839544-0ECF-4691-97EC-A61E0BCED5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911" y="951402"/>
            <a:ext cx="3670939" cy="2248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95" y="3251119"/>
            <a:ext cx="3619503" cy="2498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312" y="3266940"/>
            <a:ext cx="3613149" cy="2479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9401"/>
          <a:stretch/>
        </p:blipFill>
        <p:spPr>
          <a:xfrm>
            <a:off x="7924800" y="893063"/>
            <a:ext cx="3669661" cy="22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8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854964"/>
                </a:moveTo>
                <a:lnTo>
                  <a:pt x="12192000" y="854964"/>
                </a:lnTo>
                <a:lnTo>
                  <a:pt x="12192000" y="0"/>
                </a:lnTo>
                <a:lnTo>
                  <a:pt x="0" y="0"/>
                </a:lnTo>
                <a:lnTo>
                  <a:pt x="0" y="854964"/>
                </a:lnTo>
                <a:close/>
              </a:path>
            </a:pathLst>
          </a:custGeom>
          <a:solidFill>
            <a:srgbClr val="2709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3279707" y="185591"/>
            <a:ext cx="62611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000" b="1" spc="-40" dirty="0">
                <a:solidFill>
                  <a:srgbClr val="2B0A4A"/>
                </a:solidFill>
                <a:latin typeface="Arial"/>
                <a:cs typeface="Arial"/>
              </a:rPr>
              <a:t>CILT </a:t>
            </a:r>
            <a:r>
              <a:rPr sz="2000" b="1" dirty="0">
                <a:solidFill>
                  <a:srgbClr val="2B0A4A"/>
                </a:solidFill>
                <a:latin typeface="Arial"/>
                <a:cs typeface="Arial"/>
              </a:rPr>
              <a:t>Kazakhstan </a:t>
            </a:r>
            <a:r>
              <a:rPr lang="en-US" sz="2000" b="1" dirty="0" smtClean="0">
                <a:solidFill>
                  <a:srgbClr val="2B0A4A"/>
                </a:solidFill>
                <a:latin typeface="Arial"/>
                <a:cs typeface="Arial"/>
              </a:rPr>
              <a:t>education</a:t>
            </a:r>
            <a:r>
              <a:rPr sz="2000" b="1" spc="-60" dirty="0" smtClean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sz="2000" b="1" dirty="0" smtClean="0">
                <a:solidFill>
                  <a:srgbClr val="2B0A4A"/>
                </a:solidFill>
                <a:latin typeface="Arial"/>
                <a:cs typeface="Arial"/>
              </a:rPr>
              <a:t>process</a:t>
            </a:r>
            <a:r>
              <a:rPr lang="en-US" sz="2000" b="1" dirty="0" smtClean="0">
                <a:solidFill>
                  <a:srgbClr val="2B0A4A"/>
                </a:solidFill>
                <a:latin typeface="Arial"/>
                <a:cs typeface="Arial"/>
              </a:rPr>
              <a:t> in</a:t>
            </a:r>
            <a:r>
              <a:rPr lang="ru-RU" sz="2000" b="1" dirty="0" smtClean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2B0A4A"/>
                </a:solidFill>
                <a:latin typeface="Arial"/>
                <a:cs typeface="Arial"/>
              </a:rPr>
              <a:t>Central Asia</a:t>
            </a: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solidFill>
                  <a:srgbClr val="2B0A4A"/>
                </a:solidFill>
                <a:latin typeface="Arial"/>
                <a:cs typeface="Arial"/>
              </a:rPr>
              <a:t>(every </a:t>
            </a:r>
            <a:r>
              <a:rPr sz="2000" b="1" dirty="0">
                <a:solidFill>
                  <a:srgbClr val="2B0A4A"/>
                </a:solidFill>
                <a:latin typeface="Arial"/>
                <a:cs typeface="Arial"/>
              </a:rPr>
              <a:t>training process includes practical</a:t>
            </a:r>
            <a:r>
              <a:rPr sz="2000" b="1" spc="-160" dirty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sz="2000" b="1" dirty="0" smtClean="0">
                <a:solidFill>
                  <a:srgbClr val="2B0A4A"/>
                </a:solidFill>
                <a:latin typeface="Arial"/>
                <a:cs typeface="Arial"/>
              </a:rPr>
              <a:t>training</a:t>
            </a:r>
            <a:r>
              <a:rPr lang="en-US" sz="2000" b="1" dirty="0" smtClean="0">
                <a:solidFill>
                  <a:srgbClr val="2B0A4A"/>
                </a:solidFill>
                <a:latin typeface="Arial"/>
                <a:cs typeface="Arial"/>
              </a:rPr>
              <a:t> or practical video training</a:t>
            </a:r>
            <a:r>
              <a:rPr sz="2000" b="1" dirty="0" smtClean="0">
                <a:solidFill>
                  <a:srgbClr val="2B0A4A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10711"/>
            <a:ext cx="2939342" cy="226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7"/>
          <a:srcRect t="24914"/>
          <a:stretch/>
        </p:blipFill>
        <p:spPr>
          <a:xfrm>
            <a:off x="477772" y="1094450"/>
            <a:ext cx="3445765" cy="220261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35" y="3331882"/>
            <a:ext cx="2984672" cy="226923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2340" y="1094450"/>
            <a:ext cx="3278356" cy="220261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9707" y="3353031"/>
            <a:ext cx="2466975" cy="22480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/>
          <a:srcRect l="12374"/>
          <a:stretch/>
        </p:blipFill>
        <p:spPr>
          <a:xfrm>
            <a:off x="7719499" y="1107150"/>
            <a:ext cx="2900360" cy="220261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9679" y="3380375"/>
            <a:ext cx="2704898" cy="2387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5642" y="2889657"/>
            <a:ext cx="68710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3600" dirty="0" err="1" smtClean="0">
                <a:solidFill>
                  <a:srgbClr val="A17B49"/>
                </a:solidFill>
                <a:latin typeface="Calibri"/>
                <a:cs typeface="Calibri"/>
              </a:rPr>
              <a:t>WiLAT</a:t>
            </a:r>
            <a:r>
              <a:rPr lang="en-GB" sz="3600" dirty="0" smtClean="0">
                <a:solidFill>
                  <a:srgbClr val="A17B49"/>
                </a:solidFill>
                <a:latin typeface="Calibri"/>
                <a:cs typeface="Calibri"/>
              </a:rPr>
              <a:t> Central Asia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/>
          <p:cNvSpPr/>
          <p:nvPr/>
        </p:nvSpPr>
        <p:spPr>
          <a:xfrm>
            <a:off x="8980497" y="117347"/>
            <a:ext cx="2955775" cy="681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9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3590924" y="208867"/>
            <a:ext cx="596112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000" b="1" i="0">
                <a:solidFill>
                  <a:srgbClr val="35116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kern="0" spc="-50" dirty="0" err="1" smtClean="0"/>
              <a:t>WiLAT</a:t>
            </a:r>
            <a:r>
              <a:rPr lang="en-GB" kern="0" spc="-50" dirty="0" smtClean="0"/>
              <a:t> </a:t>
            </a:r>
            <a:r>
              <a:rPr lang="en-GB" kern="0" dirty="0" smtClean="0"/>
              <a:t>Central Asia</a:t>
            </a:r>
            <a:r>
              <a:rPr lang="en-GB" kern="0" spc="15" dirty="0" smtClean="0"/>
              <a:t> </a:t>
            </a:r>
            <a:r>
              <a:rPr lang="en-GB" kern="0" spc="-5" dirty="0" smtClean="0"/>
              <a:t>Structure</a:t>
            </a:r>
            <a:endParaRPr lang="en-GB" kern="0" spc="-5" dirty="0"/>
          </a:p>
        </p:txBody>
      </p:sp>
      <p:sp>
        <p:nvSpPr>
          <p:cNvPr id="5" name="object 3"/>
          <p:cNvSpPr/>
          <p:nvPr/>
        </p:nvSpPr>
        <p:spPr>
          <a:xfrm>
            <a:off x="113728" y="130954"/>
            <a:ext cx="2241345" cy="584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/>
          <p:nvPr/>
        </p:nvSpPr>
        <p:spPr>
          <a:xfrm>
            <a:off x="3942079" y="797348"/>
            <a:ext cx="1544320" cy="820419"/>
          </a:xfrm>
          <a:prstGeom prst="rect">
            <a:avLst/>
          </a:prstGeom>
          <a:ln w="12192">
            <a:solidFill>
              <a:srgbClr val="341162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372110" marR="225425" indent="-139065">
              <a:lnSpc>
                <a:spcPct val="125000"/>
              </a:lnSpc>
            </a:pPr>
            <a:r>
              <a:rPr sz="1000" b="1" spc="-5" dirty="0">
                <a:solidFill>
                  <a:srgbClr val="351162"/>
                </a:solidFill>
                <a:latin typeface="Arial"/>
                <a:cs typeface="Arial"/>
              </a:rPr>
              <a:t>CILT</a:t>
            </a:r>
            <a:r>
              <a:rPr sz="1000" b="1" spc="-4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351162"/>
                </a:solidFill>
                <a:latin typeface="Arial"/>
                <a:cs typeface="Arial"/>
              </a:rPr>
              <a:t>International  council</a:t>
            </a:r>
            <a:r>
              <a:rPr sz="1000" b="1" spc="-2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sz="1000" b="1" dirty="0">
                <a:solidFill>
                  <a:srgbClr val="351162"/>
                </a:solidFill>
                <a:latin typeface="Arial"/>
                <a:cs typeface="Arial"/>
              </a:rPr>
              <a:t>(IMC)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1722120" y="1960880"/>
            <a:ext cx="1484630" cy="706120"/>
          </a:xfrm>
          <a:prstGeom prst="rect">
            <a:avLst/>
          </a:prstGeom>
          <a:ln w="9144">
            <a:solidFill>
              <a:srgbClr val="341162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527685" marR="347980" indent="-170815">
              <a:lnSpc>
                <a:spcPct val="128899"/>
              </a:lnSpc>
            </a:pPr>
            <a:r>
              <a:rPr sz="900" b="1" spc="5" dirty="0">
                <a:solidFill>
                  <a:srgbClr val="341162"/>
                </a:solidFill>
                <a:latin typeface="Arial"/>
                <a:cs typeface="Arial"/>
              </a:rPr>
              <a:t>WiLAT</a:t>
            </a:r>
            <a:r>
              <a:rPr sz="900" b="1" spc="-15" dirty="0">
                <a:solidFill>
                  <a:srgbClr val="341162"/>
                </a:solidFill>
                <a:latin typeface="Arial"/>
                <a:cs typeface="Arial"/>
              </a:rPr>
              <a:t> </a:t>
            </a:r>
            <a:r>
              <a:rPr sz="900" b="1" spc="10" dirty="0">
                <a:solidFill>
                  <a:srgbClr val="341162"/>
                </a:solidFill>
                <a:latin typeface="Arial"/>
                <a:cs typeface="Arial"/>
              </a:rPr>
              <a:t>Global  Council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1719259" y="2854325"/>
            <a:ext cx="1492250" cy="650875"/>
          </a:xfrm>
          <a:prstGeom prst="rect">
            <a:avLst/>
          </a:prstGeom>
          <a:ln w="9144">
            <a:solidFill>
              <a:srgbClr val="341162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imes New Roman"/>
              <a:cs typeface="Times New Roman"/>
            </a:endParaRPr>
          </a:p>
          <a:p>
            <a:pPr marL="477520" marR="325755" indent="-143510">
              <a:lnSpc>
                <a:spcPct val="129200"/>
              </a:lnSpc>
            </a:pPr>
            <a:r>
              <a:rPr sz="900" spc="20" dirty="0">
                <a:solidFill>
                  <a:srgbClr val="341162"/>
                </a:solidFill>
                <a:latin typeface="Arial"/>
                <a:cs typeface="Arial"/>
              </a:rPr>
              <a:t>WiLAT</a:t>
            </a:r>
            <a:r>
              <a:rPr sz="900" spc="-70" dirty="0">
                <a:solidFill>
                  <a:srgbClr val="341162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341162"/>
                </a:solidFill>
                <a:latin typeface="Arial"/>
                <a:cs typeface="Arial"/>
              </a:rPr>
              <a:t>Steering  </a:t>
            </a:r>
            <a:r>
              <a:rPr sz="900" spc="10" dirty="0">
                <a:solidFill>
                  <a:srgbClr val="341162"/>
                </a:solidFill>
                <a:latin typeface="Arial"/>
                <a:cs typeface="Arial"/>
              </a:rPr>
              <a:t>Committee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3949063" y="1973580"/>
            <a:ext cx="1483360" cy="76962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85420">
              <a:lnSpc>
                <a:spcPct val="100000"/>
              </a:lnSpc>
            </a:pPr>
            <a:r>
              <a:rPr sz="1100" b="1" spc="-10" dirty="0">
                <a:solidFill>
                  <a:srgbClr val="351162"/>
                </a:solidFill>
                <a:latin typeface="Arial"/>
                <a:cs typeface="Arial"/>
              </a:rPr>
              <a:t>CILT</a:t>
            </a:r>
            <a:r>
              <a:rPr sz="1100" b="1" spc="-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351162"/>
                </a:solidFill>
                <a:latin typeface="Arial"/>
                <a:cs typeface="Arial"/>
              </a:rPr>
              <a:t>Kazakhstan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13" name="object 11"/>
          <p:cNvGrpSpPr/>
          <p:nvPr/>
        </p:nvGrpSpPr>
        <p:grpSpPr>
          <a:xfrm>
            <a:off x="2362199" y="1224770"/>
            <a:ext cx="1586864" cy="684000"/>
            <a:chOff x="3765839" y="1527047"/>
            <a:chExt cx="1171212" cy="882715"/>
          </a:xfrm>
        </p:grpSpPr>
        <p:sp>
          <p:nvSpPr>
            <p:cNvPr id="14" name="object 12"/>
            <p:cNvSpPr/>
            <p:nvPr/>
          </p:nvSpPr>
          <p:spPr>
            <a:xfrm>
              <a:off x="3765839" y="1527047"/>
              <a:ext cx="76200" cy="882715"/>
            </a:xfrm>
            <a:custGeom>
              <a:avLst/>
              <a:gdLst/>
              <a:ahLst/>
              <a:cxnLst/>
              <a:rect l="l" t="t" r="r" b="b"/>
              <a:pathLst>
                <a:path w="76200" h="791210">
                  <a:moveTo>
                    <a:pt x="31750" y="714501"/>
                  </a:moveTo>
                  <a:lnTo>
                    <a:pt x="0" y="714501"/>
                  </a:lnTo>
                  <a:lnTo>
                    <a:pt x="38100" y="790701"/>
                  </a:lnTo>
                  <a:lnTo>
                    <a:pt x="69850" y="727201"/>
                  </a:lnTo>
                  <a:lnTo>
                    <a:pt x="31750" y="727201"/>
                  </a:lnTo>
                  <a:lnTo>
                    <a:pt x="31750" y="714501"/>
                  </a:lnTo>
                  <a:close/>
                </a:path>
                <a:path w="76200" h="791210">
                  <a:moveTo>
                    <a:pt x="44450" y="0"/>
                  </a:moveTo>
                  <a:lnTo>
                    <a:pt x="31750" y="0"/>
                  </a:lnTo>
                  <a:lnTo>
                    <a:pt x="31750" y="727201"/>
                  </a:lnTo>
                  <a:lnTo>
                    <a:pt x="44450" y="727201"/>
                  </a:lnTo>
                  <a:lnTo>
                    <a:pt x="44450" y="0"/>
                  </a:lnTo>
                  <a:close/>
                </a:path>
                <a:path w="76200" h="791210">
                  <a:moveTo>
                    <a:pt x="76200" y="714501"/>
                  </a:moveTo>
                  <a:lnTo>
                    <a:pt x="44450" y="714501"/>
                  </a:lnTo>
                  <a:lnTo>
                    <a:pt x="44450" y="727201"/>
                  </a:lnTo>
                  <a:lnTo>
                    <a:pt x="69850" y="727201"/>
                  </a:lnTo>
                  <a:lnTo>
                    <a:pt x="76200" y="714501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/>
            <p:cNvSpPr/>
            <p:nvPr/>
          </p:nvSpPr>
          <p:spPr>
            <a:xfrm>
              <a:off x="3813736" y="1527047"/>
              <a:ext cx="1123315" cy="0"/>
            </a:xfrm>
            <a:custGeom>
              <a:avLst/>
              <a:gdLst/>
              <a:ahLst/>
              <a:cxnLst/>
              <a:rect l="l" t="t" r="r" b="b"/>
              <a:pathLst>
                <a:path w="1123314">
                  <a:moveTo>
                    <a:pt x="0" y="0"/>
                  </a:moveTo>
                  <a:lnTo>
                    <a:pt x="1123188" y="0"/>
                  </a:lnTo>
                </a:path>
              </a:pathLst>
            </a:custGeom>
            <a:ln w="609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4"/>
          <p:cNvSpPr/>
          <p:nvPr/>
        </p:nvSpPr>
        <p:spPr>
          <a:xfrm>
            <a:off x="2389184" y="2697480"/>
            <a:ext cx="76200" cy="144000"/>
          </a:xfrm>
          <a:custGeom>
            <a:avLst/>
            <a:gdLst/>
            <a:ahLst/>
            <a:cxnLst/>
            <a:rect l="l" t="t" r="r" b="b"/>
            <a:pathLst>
              <a:path w="76200" h="274320">
                <a:moveTo>
                  <a:pt x="31750" y="197993"/>
                </a:moveTo>
                <a:lnTo>
                  <a:pt x="0" y="197993"/>
                </a:lnTo>
                <a:lnTo>
                  <a:pt x="38100" y="274193"/>
                </a:lnTo>
                <a:lnTo>
                  <a:pt x="69850" y="210693"/>
                </a:lnTo>
                <a:lnTo>
                  <a:pt x="31750" y="210693"/>
                </a:lnTo>
                <a:lnTo>
                  <a:pt x="31750" y="197993"/>
                </a:lnTo>
                <a:close/>
              </a:path>
              <a:path w="76200" h="274320">
                <a:moveTo>
                  <a:pt x="44450" y="63500"/>
                </a:moveTo>
                <a:lnTo>
                  <a:pt x="31750" y="63500"/>
                </a:lnTo>
                <a:lnTo>
                  <a:pt x="31750" y="210693"/>
                </a:lnTo>
                <a:lnTo>
                  <a:pt x="44450" y="210693"/>
                </a:lnTo>
                <a:lnTo>
                  <a:pt x="44450" y="63500"/>
                </a:lnTo>
                <a:close/>
              </a:path>
              <a:path w="76200" h="274320">
                <a:moveTo>
                  <a:pt x="76200" y="197993"/>
                </a:moveTo>
                <a:lnTo>
                  <a:pt x="44450" y="197993"/>
                </a:lnTo>
                <a:lnTo>
                  <a:pt x="44450" y="210693"/>
                </a:lnTo>
                <a:lnTo>
                  <a:pt x="69850" y="210693"/>
                </a:lnTo>
                <a:lnTo>
                  <a:pt x="76200" y="197993"/>
                </a:lnTo>
                <a:close/>
              </a:path>
              <a:path w="76200" h="27432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7432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 txBox="1"/>
          <p:nvPr/>
        </p:nvSpPr>
        <p:spPr>
          <a:xfrm>
            <a:off x="9702845" y="2895600"/>
            <a:ext cx="2034539" cy="1499128"/>
          </a:xfrm>
          <a:prstGeom prst="rect">
            <a:avLst/>
          </a:prstGeom>
          <a:ln w="12192">
            <a:solidFill>
              <a:srgbClr val="341162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366395">
              <a:lnSpc>
                <a:spcPct val="100000"/>
              </a:lnSpc>
            </a:pPr>
            <a:r>
              <a:rPr sz="950" b="1" spc="15" dirty="0" smtClean="0">
                <a:latin typeface="Arial"/>
                <a:cs typeface="Arial"/>
              </a:rPr>
              <a:t>Council</a:t>
            </a:r>
            <a:r>
              <a:rPr sz="950" b="1" spc="-25" dirty="0" smtClean="0">
                <a:latin typeface="Arial"/>
                <a:cs typeface="Arial"/>
              </a:rPr>
              <a:t> </a:t>
            </a:r>
            <a:r>
              <a:rPr sz="950" b="1" spc="20" dirty="0">
                <a:latin typeface="Arial"/>
                <a:cs typeface="Arial"/>
              </a:rPr>
              <a:t>members:</a:t>
            </a:r>
            <a:endParaRPr sz="950" dirty="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35"/>
              </a:spcBef>
            </a:pPr>
            <a:r>
              <a:rPr lang="en-GB" sz="950" spc="10" dirty="0">
                <a:latin typeface="Arial"/>
                <a:cs typeface="Arial"/>
              </a:rPr>
              <a:t>1. Larisa </a:t>
            </a:r>
            <a:r>
              <a:rPr lang="en-GB" sz="950" spc="10" dirty="0" err="1">
                <a:latin typeface="Arial"/>
                <a:cs typeface="Arial"/>
              </a:rPr>
              <a:t>Kislyakova</a:t>
            </a:r>
            <a:r>
              <a:rPr lang="en-GB" sz="950" spc="10" dirty="0">
                <a:latin typeface="Arial"/>
                <a:cs typeface="Arial"/>
              </a:rPr>
              <a:t> (TG)</a:t>
            </a:r>
          </a:p>
          <a:p>
            <a:pPr marL="92075">
              <a:lnSpc>
                <a:spcPct val="100000"/>
              </a:lnSpc>
              <a:spcBef>
                <a:spcPts val="35"/>
              </a:spcBef>
            </a:pPr>
            <a:r>
              <a:rPr lang="en-GB" sz="950" spc="10" dirty="0">
                <a:latin typeface="Arial"/>
                <a:cs typeface="Arial"/>
              </a:rPr>
              <a:t>2. </a:t>
            </a:r>
            <a:r>
              <a:rPr lang="en-GB" sz="950" spc="10" dirty="0" err="1">
                <a:latin typeface="Arial"/>
                <a:cs typeface="Arial"/>
              </a:rPr>
              <a:t>Nodira</a:t>
            </a:r>
            <a:r>
              <a:rPr lang="en-GB" sz="950" spc="10" dirty="0">
                <a:latin typeface="Arial"/>
                <a:cs typeface="Arial"/>
              </a:rPr>
              <a:t> </a:t>
            </a:r>
            <a:r>
              <a:rPr lang="en-GB" sz="950" spc="10" dirty="0" err="1">
                <a:latin typeface="Arial"/>
                <a:cs typeface="Arial"/>
              </a:rPr>
              <a:t>Mukhidova</a:t>
            </a:r>
            <a:r>
              <a:rPr lang="en-GB" sz="950" spc="10" dirty="0">
                <a:latin typeface="Arial"/>
                <a:cs typeface="Arial"/>
              </a:rPr>
              <a:t> (UZ)</a:t>
            </a:r>
            <a:endParaRPr lang="en-GB" sz="950" dirty="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40"/>
              </a:spcBef>
            </a:pPr>
            <a:r>
              <a:rPr lang="en-GB" sz="950" spc="10" dirty="0">
                <a:latin typeface="Arial"/>
                <a:cs typeface="Arial"/>
              </a:rPr>
              <a:t>3. Daria </a:t>
            </a:r>
            <a:r>
              <a:rPr lang="en-GB" sz="950" spc="10" dirty="0" err="1">
                <a:latin typeface="Arial"/>
                <a:cs typeface="Arial"/>
              </a:rPr>
              <a:t>Kodzhekulova</a:t>
            </a:r>
            <a:r>
              <a:rPr lang="en-GB" sz="950" spc="10" dirty="0">
                <a:latin typeface="Arial"/>
                <a:cs typeface="Arial"/>
              </a:rPr>
              <a:t> (KG)</a:t>
            </a:r>
            <a:endParaRPr lang="en-GB" sz="950" dirty="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35"/>
              </a:spcBef>
            </a:pPr>
            <a:r>
              <a:rPr lang="en-GB" sz="950" spc="10" dirty="0">
                <a:latin typeface="Arial"/>
                <a:cs typeface="Arial"/>
              </a:rPr>
              <a:t>4. </a:t>
            </a:r>
            <a:r>
              <a:rPr lang="en-GB" sz="950" spc="10" dirty="0" err="1">
                <a:latin typeface="Arial"/>
                <a:cs typeface="Arial"/>
              </a:rPr>
              <a:t>Sahra</a:t>
            </a:r>
            <a:r>
              <a:rPr lang="en-GB" sz="950" spc="10" dirty="0">
                <a:latin typeface="Arial"/>
                <a:cs typeface="Arial"/>
              </a:rPr>
              <a:t> </a:t>
            </a:r>
            <a:r>
              <a:rPr lang="en-GB" sz="950" spc="10" dirty="0" err="1">
                <a:latin typeface="Arial"/>
                <a:cs typeface="Arial"/>
              </a:rPr>
              <a:t>Amanova</a:t>
            </a:r>
            <a:r>
              <a:rPr lang="en-GB" sz="950" spc="10" dirty="0">
                <a:latin typeface="Arial"/>
                <a:cs typeface="Arial"/>
              </a:rPr>
              <a:t> (TM)</a:t>
            </a:r>
            <a:endParaRPr lang="en-GB" sz="950" dirty="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35"/>
              </a:spcBef>
            </a:pPr>
            <a:r>
              <a:rPr lang="en-GB" sz="950" spc="15" dirty="0">
                <a:latin typeface="Arial"/>
                <a:cs typeface="Arial"/>
              </a:rPr>
              <a:t>5. Elmira </a:t>
            </a:r>
            <a:r>
              <a:rPr lang="en-GB" sz="950" spc="15" dirty="0" err="1">
                <a:latin typeface="Arial"/>
                <a:cs typeface="Arial"/>
              </a:rPr>
              <a:t>Darusheva</a:t>
            </a:r>
            <a:r>
              <a:rPr lang="en-GB" sz="950" spc="15" dirty="0">
                <a:latin typeface="Arial"/>
                <a:cs typeface="Arial"/>
              </a:rPr>
              <a:t> (KZ</a:t>
            </a:r>
            <a:r>
              <a:rPr lang="en-GB" sz="950" spc="15" dirty="0" smtClean="0">
                <a:latin typeface="Arial"/>
                <a:cs typeface="Arial"/>
              </a:rPr>
              <a:t>)</a:t>
            </a:r>
          </a:p>
          <a:p>
            <a:pPr marL="92075">
              <a:spcBef>
                <a:spcPts val="35"/>
              </a:spcBef>
            </a:pPr>
            <a:r>
              <a:rPr lang="en-GB" sz="1000" spc="10" dirty="0" smtClean="0">
                <a:latin typeface="Arial"/>
                <a:cs typeface="Arial"/>
              </a:rPr>
              <a:t>6. Marina Kuznechevskaya </a:t>
            </a:r>
            <a:r>
              <a:rPr lang="en-GB" sz="1000" spc="15" dirty="0">
                <a:latin typeface="Arial"/>
                <a:cs typeface="Arial"/>
              </a:rPr>
              <a:t>(KZ</a:t>
            </a:r>
            <a:r>
              <a:rPr lang="en-GB" sz="1000" spc="15" dirty="0" smtClean="0">
                <a:latin typeface="Arial"/>
                <a:cs typeface="Arial"/>
              </a:rPr>
              <a:t>)</a:t>
            </a:r>
            <a:endParaRPr lang="en-GB" sz="1000" spc="10" dirty="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35"/>
              </a:spcBef>
            </a:pPr>
            <a:endParaRPr lang="en-GB" sz="950" spc="15" dirty="0" smtClean="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35"/>
              </a:spcBef>
            </a:pPr>
            <a:endParaRPr lang="en-GB" sz="950" dirty="0">
              <a:latin typeface="Arial"/>
              <a:cs typeface="Arial"/>
            </a:endParaRPr>
          </a:p>
        </p:txBody>
      </p:sp>
      <p:grpSp>
        <p:nvGrpSpPr>
          <p:cNvPr id="18" name="object 16"/>
          <p:cNvGrpSpPr/>
          <p:nvPr/>
        </p:nvGrpSpPr>
        <p:grpSpPr>
          <a:xfrm>
            <a:off x="6168072" y="2679093"/>
            <a:ext cx="1496060" cy="781050"/>
            <a:chOff x="5786373" y="3268726"/>
            <a:chExt cx="1496060" cy="781050"/>
          </a:xfrm>
        </p:grpSpPr>
        <p:sp>
          <p:nvSpPr>
            <p:cNvPr id="19" name="object 17"/>
            <p:cNvSpPr/>
            <p:nvPr/>
          </p:nvSpPr>
          <p:spPr>
            <a:xfrm>
              <a:off x="5792723" y="3275076"/>
              <a:ext cx="1483360" cy="768350"/>
            </a:xfrm>
            <a:custGeom>
              <a:avLst/>
              <a:gdLst/>
              <a:ahLst/>
              <a:cxnLst/>
              <a:rect l="l" t="t" r="r" b="b"/>
              <a:pathLst>
                <a:path w="1483359" h="768350">
                  <a:moveTo>
                    <a:pt x="0" y="768096"/>
                  </a:moveTo>
                  <a:lnTo>
                    <a:pt x="1482852" y="768096"/>
                  </a:lnTo>
                  <a:lnTo>
                    <a:pt x="1482852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12192">
              <a:solidFill>
                <a:srgbClr val="34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5792724" y="3275075"/>
              <a:ext cx="1483360" cy="768350"/>
            </a:xfrm>
            <a:custGeom>
              <a:avLst/>
              <a:gdLst/>
              <a:ahLst/>
              <a:cxnLst/>
              <a:rect l="l" t="t" r="r" b="b"/>
              <a:pathLst>
                <a:path w="1483359" h="768350">
                  <a:moveTo>
                    <a:pt x="1482852" y="0"/>
                  </a:moveTo>
                  <a:lnTo>
                    <a:pt x="0" y="0"/>
                  </a:lnTo>
                  <a:lnTo>
                    <a:pt x="0" y="664464"/>
                  </a:lnTo>
                  <a:lnTo>
                    <a:pt x="0" y="768096"/>
                  </a:lnTo>
                  <a:lnTo>
                    <a:pt x="1482852" y="768096"/>
                  </a:lnTo>
                  <a:lnTo>
                    <a:pt x="1482852" y="664464"/>
                  </a:lnTo>
                  <a:lnTo>
                    <a:pt x="1482852" y="0"/>
                  </a:lnTo>
                  <a:close/>
                </a:path>
              </a:pathLst>
            </a:custGeom>
            <a:solidFill>
              <a:srgbClr val="3411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19"/>
          <p:cNvSpPr txBox="1"/>
          <p:nvPr/>
        </p:nvSpPr>
        <p:spPr>
          <a:xfrm>
            <a:off x="6153450" y="2664969"/>
            <a:ext cx="1495425" cy="612347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46050"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WiLAT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100" kern="0" dirty="0">
                <a:solidFill>
                  <a:schemeClr val="bg1"/>
                </a:solidFill>
              </a:rPr>
              <a:t>Central Asia</a:t>
            </a:r>
            <a:r>
              <a:rPr lang="en-GB" sz="1100" kern="0" spc="15" dirty="0">
                <a:solidFill>
                  <a:schemeClr val="bg1"/>
                </a:solidFill>
              </a:rPr>
              <a:t> </a:t>
            </a:r>
            <a:endParaRPr lang="en-US" sz="1100" spc="-55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146050" algn="ctr">
              <a:lnSpc>
                <a:spcPct val="100000"/>
              </a:lnSpc>
            </a:pPr>
            <a:r>
              <a:rPr sz="1100" spc="-10" dirty="0" smtClean="0">
                <a:solidFill>
                  <a:srgbClr val="FFFFFF"/>
                </a:solidFill>
                <a:latin typeface="Arial"/>
                <a:cs typeface="Arial"/>
              </a:rPr>
              <a:t>Chairperson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22" name="object 20"/>
          <p:cNvGrpSpPr/>
          <p:nvPr/>
        </p:nvGrpSpPr>
        <p:grpSpPr>
          <a:xfrm>
            <a:off x="3233714" y="3002675"/>
            <a:ext cx="4415543" cy="1534148"/>
            <a:chOff x="2870980" y="3606963"/>
            <a:chExt cx="4405104" cy="1527393"/>
          </a:xfrm>
        </p:grpSpPr>
        <p:sp>
          <p:nvSpPr>
            <p:cNvPr id="24" name="object 22"/>
            <p:cNvSpPr/>
            <p:nvPr/>
          </p:nvSpPr>
          <p:spPr>
            <a:xfrm>
              <a:off x="2870980" y="3606963"/>
              <a:ext cx="2934751" cy="87988"/>
            </a:xfrm>
            <a:custGeom>
              <a:avLst/>
              <a:gdLst/>
              <a:ahLst/>
              <a:cxnLst/>
              <a:rect l="l" t="t" r="r" b="b"/>
              <a:pathLst>
                <a:path w="1195704" h="83185">
                  <a:moveTo>
                    <a:pt x="75945" y="6985"/>
                  </a:moveTo>
                  <a:lnTo>
                    <a:pt x="0" y="45593"/>
                  </a:lnTo>
                  <a:lnTo>
                    <a:pt x="76453" y="83185"/>
                  </a:lnTo>
                  <a:lnTo>
                    <a:pt x="76243" y="51562"/>
                  </a:lnTo>
                  <a:lnTo>
                    <a:pt x="63500" y="51562"/>
                  </a:lnTo>
                  <a:lnTo>
                    <a:pt x="63500" y="38862"/>
                  </a:lnTo>
                  <a:lnTo>
                    <a:pt x="76157" y="38776"/>
                  </a:lnTo>
                  <a:lnTo>
                    <a:pt x="75945" y="6985"/>
                  </a:lnTo>
                  <a:close/>
                </a:path>
                <a:path w="1195704" h="83185">
                  <a:moveTo>
                    <a:pt x="1183438" y="31623"/>
                  </a:moveTo>
                  <a:lnTo>
                    <a:pt x="1132077" y="31623"/>
                  </a:lnTo>
                  <a:lnTo>
                    <a:pt x="1132077" y="44323"/>
                  </a:lnTo>
                  <a:lnTo>
                    <a:pt x="1119420" y="44408"/>
                  </a:lnTo>
                  <a:lnTo>
                    <a:pt x="1119631" y="76200"/>
                  </a:lnTo>
                  <a:lnTo>
                    <a:pt x="1195577" y="37592"/>
                  </a:lnTo>
                  <a:lnTo>
                    <a:pt x="1183438" y="31623"/>
                  </a:lnTo>
                  <a:close/>
                </a:path>
                <a:path w="1195704" h="83185">
                  <a:moveTo>
                    <a:pt x="76157" y="38776"/>
                  </a:moveTo>
                  <a:lnTo>
                    <a:pt x="63500" y="38862"/>
                  </a:lnTo>
                  <a:lnTo>
                    <a:pt x="63500" y="51562"/>
                  </a:lnTo>
                  <a:lnTo>
                    <a:pt x="76242" y="51475"/>
                  </a:lnTo>
                  <a:lnTo>
                    <a:pt x="76157" y="38776"/>
                  </a:lnTo>
                  <a:close/>
                </a:path>
                <a:path w="1195704" h="83185">
                  <a:moveTo>
                    <a:pt x="76242" y="51475"/>
                  </a:moveTo>
                  <a:lnTo>
                    <a:pt x="63500" y="51562"/>
                  </a:lnTo>
                  <a:lnTo>
                    <a:pt x="76243" y="51562"/>
                  </a:lnTo>
                  <a:close/>
                </a:path>
                <a:path w="1195704" h="83185">
                  <a:moveTo>
                    <a:pt x="1119335" y="31709"/>
                  </a:moveTo>
                  <a:lnTo>
                    <a:pt x="76157" y="38776"/>
                  </a:lnTo>
                  <a:lnTo>
                    <a:pt x="76242" y="51475"/>
                  </a:lnTo>
                  <a:lnTo>
                    <a:pt x="1119420" y="44408"/>
                  </a:lnTo>
                  <a:lnTo>
                    <a:pt x="1119335" y="31709"/>
                  </a:lnTo>
                  <a:close/>
                </a:path>
                <a:path w="1195704" h="83185">
                  <a:moveTo>
                    <a:pt x="1132077" y="31623"/>
                  </a:moveTo>
                  <a:lnTo>
                    <a:pt x="1119335" y="31709"/>
                  </a:lnTo>
                  <a:lnTo>
                    <a:pt x="1119420" y="44408"/>
                  </a:lnTo>
                  <a:lnTo>
                    <a:pt x="1132077" y="44323"/>
                  </a:lnTo>
                  <a:lnTo>
                    <a:pt x="1132077" y="31623"/>
                  </a:lnTo>
                  <a:close/>
                </a:path>
                <a:path w="1195704" h="83185">
                  <a:moveTo>
                    <a:pt x="1119124" y="0"/>
                  </a:moveTo>
                  <a:lnTo>
                    <a:pt x="1119335" y="31709"/>
                  </a:lnTo>
                  <a:lnTo>
                    <a:pt x="1183438" y="31623"/>
                  </a:lnTo>
                  <a:lnTo>
                    <a:pt x="111912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5792724" y="4364735"/>
              <a:ext cx="1483360" cy="769620"/>
            </a:xfrm>
            <a:custGeom>
              <a:avLst/>
              <a:gdLst/>
              <a:ahLst/>
              <a:cxnLst/>
              <a:rect l="l" t="t" r="r" b="b"/>
              <a:pathLst>
                <a:path w="1483359" h="769620">
                  <a:moveTo>
                    <a:pt x="1482852" y="0"/>
                  </a:moveTo>
                  <a:lnTo>
                    <a:pt x="0" y="0"/>
                  </a:lnTo>
                  <a:lnTo>
                    <a:pt x="0" y="635520"/>
                  </a:lnTo>
                  <a:lnTo>
                    <a:pt x="0" y="769620"/>
                  </a:lnTo>
                  <a:lnTo>
                    <a:pt x="1482852" y="769620"/>
                  </a:lnTo>
                  <a:lnTo>
                    <a:pt x="1482852" y="635520"/>
                  </a:lnTo>
                  <a:lnTo>
                    <a:pt x="1482852" y="0"/>
                  </a:lnTo>
                  <a:close/>
                </a:path>
              </a:pathLst>
            </a:custGeom>
            <a:solidFill>
              <a:srgbClr val="B38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5792724" y="4364736"/>
              <a:ext cx="1483360" cy="769620"/>
            </a:xfrm>
            <a:custGeom>
              <a:avLst/>
              <a:gdLst/>
              <a:ahLst/>
              <a:cxnLst/>
              <a:rect l="l" t="t" r="r" b="b"/>
              <a:pathLst>
                <a:path w="1483359" h="769620">
                  <a:moveTo>
                    <a:pt x="0" y="769619"/>
                  </a:moveTo>
                  <a:lnTo>
                    <a:pt x="1482852" y="769619"/>
                  </a:lnTo>
                  <a:lnTo>
                    <a:pt x="1482852" y="0"/>
                  </a:lnTo>
                  <a:lnTo>
                    <a:pt x="0" y="0"/>
                  </a:lnTo>
                  <a:lnTo>
                    <a:pt x="0" y="769619"/>
                  </a:lnTo>
                  <a:close/>
                </a:path>
              </a:pathLst>
            </a:custGeom>
            <a:ln w="12192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5792724" y="4364736"/>
              <a:ext cx="1483360" cy="769620"/>
            </a:xfrm>
            <a:custGeom>
              <a:avLst/>
              <a:gdLst/>
              <a:ahLst/>
              <a:cxnLst/>
              <a:rect l="l" t="t" r="r" b="b"/>
              <a:pathLst>
                <a:path w="1483359" h="769620">
                  <a:moveTo>
                    <a:pt x="0" y="769619"/>
                  </a:moveTo>
                  <a:lnTo>
                    <a:pt x="1482852" y="769619"/>
                  </a:lnTo>
                  <a:lnTo>
                    <a:pt x="1482852" y="0"/>
                  </a:lnTo>
                  <a:lnTo>
                    <a:pt x="0" y="0"/>
                  </a:lnTo>
                  <a:lnTo>
                    <a:pt x="0" y="769619"/>
                  </a:lnTo>
                  <a:close/>
                </a:path>
              </a:pathLst>
            </a:custGeom>
            <a:ln w="9144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6"/>
          <p:cNvSpPr txBox="1"/>
          <p:nvPr/>
        </p:nvSpPr>
        <p:spPr>
          <a:xfrm>
            <a:off x="6354363" y="4004692"/>
            <a:ext cx="1094105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Vice-Chairperson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29" name="object 27"/>
          <p:cNvGrpSpPr/>
          <p:nvPr/>
        </p:nvGrpSpPr>
        <p:grpSpPr>
          <a:xfrm>
            <a:off x="6174531" y="5013199"/>
            <a:ext cx="1497330" cy="781050"/>
            <a:chOff x="5807709" y="5617209"/>
            <a:chExt cx="1497330" cy="781050"/>
          </a:xfrm>
        </p:grpSpPr>
        <p:sp>
          <p:nvSpPr>
            <p:cNvPr id="30" name="object 28"/>
            <p:cNvSpPr/>
            <p:nvPr/>
          </p:nvSpPr>
          <p:spPr>
            <a:xfrm>
              <a:off x="5814060" y="5623572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1484376" y="0"/>
                  </a:moveTo>
                  <a:lnTo>
                    <a:pt x="0" y="0"/>
                  </a:lnTo>
                  <a:lnTo>
                    <a:pt x="0" y="652259"/>
                  </a:lnTo>
                  <a:lnTo>
                    <a:pt x="0" y="768083"/>
                  </a:lnTo>
                  <a:lnTo>
                    <a:pt x="1484376" y="768083"/>
                  </a:lnTo>
                  <a:lnTo>
                    <a:pt x="1484376" y="652259"/>
                  </a:lnTo>
                  <a:lnTo>
                    <a:pt x="1484376" y="0"/>
                  </a:lnTo>
                  <a:close/>
                </a:path>
              </a:pathLst>
            </a:custGeom>
            <a:solidFill>
              <a:srgbClr val="B38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5814059" y="5623559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0" y="768095"/>
                  </a:moveTo>
                  <a:lnTo>
                    <a:pt x="1484376" y="768095"/>
                  </a:lnTo>
                  <a:lnTo>
                    <a:pt x="1484376" y="0"/>
                  </a:lnTo>
                  <a:lnTo>
                    <a:pt x="0" y="0"/>
                  </a:lnTo>
                  <a:lnTo>
                    <a:pt x="0" y="768095"/>
                  </a:lnTo>
                  <a:close/>
                </a:path>
              </a:pathLst>
            </a:custGeom>
            <a:ln w="12192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5814059" y="5623559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0" y="768095"/>
                  </a:moveTo>
                  <a:lnTo>
                    <a:pt x="1484376" y="768095"/>
                  </a:lnTo>
                  <a:lnTo>
                    <a:pt x="1484376" y="0"/>
                  </a:lnTo>
                  <a:lnTo>
                    <a:pt x="0" y="0"/>
                  </a:lnTo>
                  <a:lnTo>
                    <a:pt x="0" y="768095"/>
                  </a:lnTo>
                  <a:close/>
                </a:path>
              </a:pathLst>
            </a:custGeom>
            <a:ln w="9144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1"/>
          <p:cNvSpPr txBox="1"/>
          <p:nvPr/>
        </p:nvSpPr>
        <p:spPr>
          <a:xfrm>
            <a:off x="6438818" y="5265625"/>
            <a:ext cx="97028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manager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2"/>
          <p:cNvSpPr txBox="1"/>
          <p:nvPr/>
        </p:nvSpPr>
        <p:spPr>
          <a:xfrm>
            <a:off x="8165129" y="2672590"/>
            <a:ext cx="1496695" cy="780415"/>
          </a:xfrm>
          <a:prstGeom prst="rect">
            <a:avLst/>
          </a:prstGeom>
          <a:solidFill>
            <a:srgbClr val="35116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315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WiLAT</a:t>
            </a:r>
            <a:endParaRPr sz="1100">
              <a:latin typeface="Arial"/>
              <a:cs typeface="Arial"/>
            </a:endParaRPr>
          </a:p>
          <a:p>
            <a:pPr marL="635" algn="ctr">
              <a:lnSpc>
                <a:spcPts val="1315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Council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5" name="object 33"/>
          <p:cNvGrpSpPr/>
          <p:nvPr/>
        </p:nvGrpSpPr>
        <p:grpSpPr>
          <a:xfrm>
            <a:off x="9091467" y="5008628"/>
            <a:ext cx="1497330" cy="803294"/>
            <a:chOff x="8724645" y="5612638"/>
            <a:chExt cx="1497330" cy="781050"/>
          </a:xfrm>
        </p:grpSpPr>
        <p:sp>
          <p:nvSpPr>
            <p:cNvPr id="36" name="object 34"/>
            <p:cNvSpPr/>
            <p:nvPr/>
          </p:nvSpPr>
          <p:spPr>
            <a:xfrm>
              <a:off x="8730995" y="5618988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0" y="768096"/>
                  </a:moveTo>
                  <a:lnTo>
                    <a:pt x="1484376" y="768096"/>
                  </a:lnTo>
                  <a:lnTo>
                    <a:pt x="1484376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12192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8730996" y="5618987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1484376" y="0"/>
                  </a:moveTo>
                  <a:lnTo>
                    <a:pt x="0" y="0"/>
                  </a:lnTo>
                  <a:lnTo>
                    <a:pt x="0" y="635520"/>
                  </a:lnTo>
                  <a:lnTo>
                    <a:pt x="0" y="768096"/>
                  </a:lnTo>
                  <a:lnTo>
                    <a:pt x="1484376" y="768096"/>
                  </a:lnTo>
                  <a:lnTo>
                    <a:pt x="1484376" y="635520"/>
                  </a:lnTo>
                  <a:lnTo>
                    <a:pt x="1484376" y="0"/>
                  </a:lnTo>
                  <a:close/>
                </a:path>
              </a:pathLst>
            </a:custGeom>
            <a:solidFill>
              <a:srgbClr val="B38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8730995" y="5618988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0" y="768096"/>
                  </a:moveTo>
                  <a:lnTo>
                    <a:pt x="1484376" y="768096"/>
                  </a:lnTo>
                  <a:lnTo>
                    <a:pt x="1484376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144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7"/>
          <p:cNvSpPr txBox="1"/>
          <p:nvPr/>
        </p:nvSpPr>
        <p:spPr>
          <a:xfrm>
            <a:off x="9095531" y="5099509"/>
            <a:ext cx="1492885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2440" marR="5080" indent="-460375">
              <a:lnSpc>
                <a:spcPct val="1218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Membership</a:t>
            </a:r>
            <a:r>
              <a:rPr sz="1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Committee  manager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2"/>
          <p:cNvSpPr txBox="1"/>
          <p:nvPr/>
        </p:nvSpPr>
        <p:spPr>
          <a:xfrm>
            <a:off x="3294172" y="5095209"/>
            <a:ext cx="1221740" cy="4445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Marketing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Events</a:t>
            </a:r>
            <a:endParaRPr sz="11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32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manager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4"/>
          <p:cNvSpPr/>
          <p:nvPr/>
        </p:nvSpPr>
        <p:spPr>
          <a:xfrm>
            <a:off x="7665257" y="306273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29">
                <a:moveTo>
                  <a:pt x="0" y="0"/>
                </a:moveTo>
                <a:lnTo>
                  <a:pt x="506475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/>
          <p:nvPr/>
        </p:nvSpPr>
        <p:spPr>
          <a:xfrm>
            <a:off x="6878873" y="3530602"/>
            <a:ext cx="0" cy="1488440"/>
          </a:xfrm>
          <a:custGeom>
            <a:avLst/>
            <a:gdLst/>
            <a:ahLst/>
            <a:cxnLst/>
            <a:rect l="l" t="t" r="r" b="b"/>
            <a:pathLst>
              <a:path h="1488439">
                <a:moveTo>
                  <a:pt x="0" y="0"/>
                </a:moveTo>
                <a:lnTo>
                  <a:pt x="0" y="230377"/>
                </a:lnTo>
              </a:path>
              <a:path h="1488439">
                <a:moveTo>
                  <a:pt x="0" y="1060704"/>
                </a:moveTo>
                <a:lnTo>
                  <a:pt x="0" y="1488338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/>
          <p:cNvSpPr/>
          <p:nvPr/>
        </p:nvSpPr>
        <p:spPr>
          <a:xfrm>
            <a:off x="3899453" y="4862578"/>
            <a:ext cx="5941060" cy="161925"/>
          </a:xfrm>
          <a:custGeom>
            <a:avLst/>
            <a:gdLst/>
            <a:ahLst/>
            <a:cxnLst/>
            <a:rect l="l" t="t" r="r" b="b"/>
            <a:pathLst>
              <a:path w="5941059" h="161925">
                <a:moveTo>
                  <a:pt x="5940044" y="4571"/>
                </a:moveTo>
                <a:lnTo>
                  <a:pt x="0" y="4571"/>
                </a:lnTo>
              </a:path>
              <a:path w="5941059" h="161925">
                <a:moveTo>
                  <a:pt x="6095" y="4571"/>
                </a:moveTo>
                <a:lnTo>
                  <a:pt x="6095" y="161328"/>
                </a:lnTo>
              </a:path>
              <a:path w="5941059" h="161925">
                <a:moveTo>
                  <a:pt x="5940551" y="0"/>
                </a:moveTo>
                <a:lnTo>
                  <a:pt x="5940551" y="156756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63"/>
          <p:cNvSpPr txBox="1"/>
          <p:nvPr/>
        </p:nvSpPr>
        <p:spPr>
          <a:xfrm>
            <a:off x="6534937" y="4288513"/>
            <a:ext cx="946150" cy="149400"/>
          </a:xfrm>
          <a:prstGeom prst="rect">
            <a:avLst/>
          </a:prstGeom>
          <a:solidFill>
            <a:srgbClr val="B38F5F"/>
          </a:solidFill>
        </p:spPr>
        <p:txBody>
          <a:bodyPr vert="horz" wrap="square" lIns="0" tIns="18415" rIns="0" bIns="0" rtlCol="0">
            <a:spAutoFit/>
          </a:bodyPr>
          <a:lstStyle/>
          <a:p>
            <a:r>
              <a:rPr lang="en-US" sz="8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Aizhan</a:t>
            </a:r>
            <a:r>
              <a:rPr lang="en-US" sz="8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Beiseeva</a:t>
            </a:r>
            <a:endParaRPr lang="ru-RU" sz="8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67"/>
          <p:cNvSpPr txBox="1"/>
          <p:nvPr/>
        </p:nvSpPr>
        <p:spPr>
          <a:xfrm>
            <a:off x="6695486" y="3335530"/>
            <a:ext cx="1336040" cy="156453"/>
          </a:xfrm>
          <a:prstGeom prst="rect">
            <a:avLst/>
          </a:prstGeom>
          <a:solidFill>
            <a:schemeClr val="bg1"/>
          </a:solidFill>
          <a:ln w="12192">
            <a:solidFill>
              <a:srgbClr val="4471C4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R="18415" algn="ctr">
              <a:lnSpc>
                <a:spcPct val="100000"/>
              </a:lnSpc>
              <a:spcBef>
                <a:spcPts val="200"/>
              </a:spcBef>
            </a:pPr>
            <a:r>
              <a:rPr lang="en-GB" sz="850" spc="10" dirty="0" smtClean="0">
                <a:latin typeface="Arial"/>
                <a:cs typeface="Arial"/>
              </a:rPr>
              <a:t>Marina Kuznechevskaya</a:t>
            </a:r>
            <a:endParaRPr lang="en-GB" sz="850" spc="10" dirty="0">
              <a:latin typeface="Arial"/>
              <a:cs typeface="Arial"/>
            </a:endParaRPr>
          </a:p>
        </p:txBody>
      </p:sp>
      <p:sp>
        <p:nvSpPr>
          <p:cNvPr id="63" name="object 31"/>
          <p:cNvSpPr txBox="1"/>
          <p:nvPr/>
        </p:nvSpPr>
        <p:spPr>
          <a:xfrm>
            <a:off x="6438818" y="5265625"/>
            <a:ext cx="97028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sz="1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manager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68" name="object 37"/>
          <p:cNvSpPr txBox="1"/>
          <p:nvPr/>
        </p:nvSpPr>
        <p:spPr>
          <a:xfrm>
            <a:off x="9095531" y="5099509"/>
            <a:ext cx="1492885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2440" marR="5080" indent="-460375">
              <a:lnSpc>
                <a:spcPct val="1218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Membership</a:t>
            </a:r>
            <a:r>
              <a:rPr sz="1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Committee  manager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9" name="object 38"/>
          <p:cNvGrpSpPr/>
          <p:nvPr/>
        </p:nvGrpSpPr>
        <p:grpSpPr>
          <a:xfrm>
            <a:off x="3118244" y="5062035"/>
            <a:ext cx="1497330" cy="725864"/>
            <a:chOff x="2790189" y="5614161"/>
            <a:chExt cx="1497330" cy="781050"/>
          </a:xfrm>
        </p:grpSpPr>
        <p:sp>
          <p:nvSpPr>
            <p:cNvPr id="70" name="object 39"/>
            <p:cNvSpPr/>
            <p:nvPr/>
          </p:nvSpPr>
          <p:spPr>
            <a:xfrm>
              <a:off x="2796539" y="5620511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0" y="768096"/>
                  </a:moveTo>
                  <a:lnTo>
                    <a:pt x="1484376" y="768096"/>
                  </a:lnTo>
                  <a:lnTo>
                    <a:pt x="1484376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12192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0"/>
            <p:cNvSpPr/>
            <p:nvPr/>
          </p:nvSpPr>
          <p:spPr>
            <a:xfrm>
              <a:off x="2796540" y="5620511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1484376" y="0"/>
                  </a:moveTo>
                  <a:lnTo>
                    <a:pt x="0" y="0"/>
                  </a:lnTo>
                  <a:lnTo>
                    <a:pt x="0" y="635508"/>
                  </a:lnTo>
                  <a:lnTo>
                    <a:pt x="0" y="768096"/>
                  </a:lnTo>
                  <a:lnTo>
                    <a:pt x="1484376" y="768096"/>
                  </a:lnTo>
                  <a:lnTo>
                    <a:pt x="1484376" y="635508"/>
                  </a:lnTo>
                  <a:lnTo>
                    <a:pt x="1484376" y="0"/>
                  </a:lnTo>
                  <a:close/>
                </a:path>
              </a:pathLst>
            </a:custGeom>
            <a:solidFill>
              <a:srgbClr val="B38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1"/>
            <p:cNvSpPr/>
            <p:nvPr/>
          </p:nvSpPr>
          <p:spPr>
            <a:xfrm>
              <a:off x="2796539" y="5620511"/>
              <a:ext cx="1484630" cy="768350"/>
            </a:xfrm>
            <a:custGeom>
              <a:avLst/>
              <a:gdLst/>
              <a:ahLst/>
              <a:cxnLst/>
              <a:rect l="l" t="t" r="r" b="b"/>
              <a:pathLst>
                <a:path w="1484629" h="768350">
                  <a:moveTo>
                    <a:pt x="0" y="768096"/>
                  </a:moveTo>
                  <a:lnTo>
                    <a:pt x="1484376" y="768096"/>
                  </a:lnTo>
                  <a:lnTo>
                    <a:pt x="1484376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144">
              <a:solidFill>
                <a:srgbClr val="3511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42"/>
          <p:cNvSpPr txBox="1"/>
          <p:nvPr/>
        </p:nvSpPr>
        <p:spPr>
          <a:xfrm>
            <a:off x="3294172" y="5095209"/>
            <a:ext cx="1221740" cy="4445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Marketing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Events</a:t>
            </a:r>
            <a:endParaRPr sz="11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325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manager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394903" y="5523424"/>
            <a:ext cx="955711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Arai </a:t>
            </a:r>
            <a:r>
              <a:rPr lang="en-US" sz="85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Maratkyzy</a:t>
            </a:r>
            <a:endParaRPr lang="ru-RU" sz="8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471210" y="5550918"/>
            <a:ext cx="955711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Arai </a:t>
            </a:r>
            <a:r>
              <a:rPr lang="en-US" sz="8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Maratkyzy</a:t>
            </a:r>
            <a:endParaRPr lang="ru-RU" sz="8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bject 14"/>
          <p:cNvSpPr/>
          <p:nvPr/>
        </p:nvSpPr>
        <p:spPr>
          <a:xfrm flipV="1">
            <a:off x="4691380" y="1617767"/>
            <a:ext cx="69977" cy="325754"/>
          </a:xfrm>
          <a:custGeom>
            <a:avLst/>
            <a:gdLst/>
            <a:ahLst/>
            <a:cxnLst/>
            <a:rect l="l" t="t" r="r" b="b"/>
            <a:pathLst>
              <a:path w="76200" h="274320">
                <a:moveTo>
                  <a:pt x="31750" y="197993"/>
                </a:moveTo>
                <a:lnTo>
                  <a:pt x="0" y="197993"/>
                </a:lnTo>
                <a:lnTo>
                  <a:pt x="38100" y="274193"/>
                </a:lnTo>
                <a:lnTo>
                  <a:pt x="69850" y="210693"/>
                </a:lnTo>
                <a:lnTo>
                  <a:pt x="31750" y="210693"/>
                </a:lnTo>
                <a:lnTo>
                  <a:pt x="31750" y="197993"/>
                </a:lnTo>
                <a:close/>
              </a:path>
              <a:path w="76200" h="274320">
                <a:moveTo>
                  <a:pt x="44450" y="63500"/>
                </a:moveTo>
                <a:lnTo>
                  <a:pt x="31750" y="63500"/>
                </a:lnTo>
                <a:lnTo>
                  <a:pt x="31750" y="210693"/>
                </a:lnTo>
                <a:lnTo>
                  <a:pt x="44450" y="210693"/>
                </a:lnTo>
                <a:lnTo>
                  <a:pt x="44450" y="63500"/>
                </a:lnTo>
                <a:close/>
              </a:path>
              <a:path w="76200" h="274320">
                <a:moveTo>
                  <a:pt x="76200" y="197993"/>
                </a:moveTo>
                <a:lnTo>
                  <a:pt x="44450" y="197993"/>
                </a:lnTo>
                <a:lnTo>
                  <a:pt x="44450" y="210693"/>
                </a:lnTo>
                <a:lnTo>
                  <a:pt x="69850" y="210693"/>
                </a:lnTo>
                <a:lnTo>
                  <a:pt x="76200" y="197993"/>
                </a:lnTo>
                <a:close/>
              </a:path>
              <a:path w="76200" h="27432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7432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12"/>
          <p:cNvSpPr/>
          <p:nvPr/>
        </p:nvSpPr>
        <p:spPr>
          <a:xfrm>
            <a:off x="6827685" y="2330317"/>
            <a:ext cx="125428" cy="326912"/>
          </a:xfrm>
          <a:custGeom>
            <a:avLst/>
            <a:gdLst/>
            <a:ahLst/>
            <a:cxnLst/>
            <a:rect l="l" t="t" r="r" b="b"/>
            <a:pathLst>
              <a:path w="76200" h="791210">
                <a:moveTo>
                  <a:pt x="31750" y="714501"/>
                </a:moveTo>
                <a:lnTo>
                  <a:pt x="0" y="714501"/>
                </a:lnTo>
                <a:lnTo>
                  <a:pt x="38100" y="790701"/>
                </a:lnTo>
                <a:lnTo>
                  <a:pt x="69850" y="727201"/>
                </a:lnTo>
                <a:lnTo>
                  <a:pt x="31750" y="727201"/>
                </a:lnTo>
                <a:lnTo>
                  <a:pt x="31750" y="714501"/>
                </a:lnTo>
                <a:close/>
              </a:path>
              <a:path w="76200" h="791210">
                <a:moveTo>
                  <a:pt x="44450" y="0"/>
                </a:moveTo>
                <a:lnTo>
                  <a:pt x="31750" y="0"/>
                </a:lnTo>
                <a:lnTo>
                  <a:pt x="31750" y="727201"/>
                </a:lnTo>
                <a:lnTo>
                  <a:pt x="44450" y="727201"/>
                </a:lnTo>
                <a:lnTo>
                  <a:pt x="44450" y="0"/>
                </a:lnTo>
                <a:close/>
              </a:path>
              <a:path w="76200" h="791210">
                <a:moveTo>
                  <a:pt x="76200" y="714501"/>
                </a:moveTo>
                <a:lnTo>
                  <a:pt x="44450" y="714501"/>
                </a:lnTo>
                <a:lnTo>
                  <a:pt x="44450" y="727201"/>
                </a:lnTo>
                <a:lnTo>
                  <a:pt x="69850" y="727201"/>
                </a:lnTo>
                <a:lnTo>
                  <a:pt x="76200" y="714501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3"/>
          <p:cNvSpPr/>
          <p:nvPr/>
        </p:nvSpPr>
        <p:spPr>
          <a:xfrm>
            <a:off x="5486399" y="2316480"/>
            <a:ext cx="1404000" cy="0"/>
          </a:xfrm>
          <a:custGeom>
            <a:avLst/>
            <a:gdLst/>
            <a:ahLst/>
            <a:cxnLst/>
            <a:rect l="l" t="t" r="r" b="b"/>
            <a:pathLst>
              <a:path w="1123314">
                <a:moveTo>
                  <a:pt x="0" y="0"/>
                </a:moveTo>
                <a:lnTo>
                  <a:pt x="1123188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0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9769" y="76200"/>
            <a:ext cx="1059307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 err="1"/>
              <a:t>WiLAT</a:t>
            </a:r>
            <a:r>
              <a:rPr spc="-50" dirty="0"/>
              <a:t> </a:t>
            </a:r>
            <a:r>
              <a:rPr lang="en-US" spc="-5" dirty="0" smtClean="0"/>
              <a:t>Central </a:t>
            </a:r>
            <a:r>
              <a:rPr lang="en-US" spc="-5" dirty="0" smtClean="0"/>
              <a:t>Asia Membership Services</a:t>
            </a:r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358485"/>
              </p:ext>
            </p:extLst>
          </p:nvPr>
        </p:nvGraphicFramePr>
        <p:xfrm>
          <a:off x="217792" y="516891"/>
          <a:ext cx="11757025" cy="5198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3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8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720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№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351162"/>
                    </a:solidFill>
                  </a:tcPr>
                </a:tc>
                <a:tc>
                  <a:txBody>
                    <a:bodyPr/>
                    <a:lstStyle/>
                    <a:p>
                      <a:pPr marL="34226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Activities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600" b="1" spc="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Events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351162"/>
                    </a:solidFill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periodicity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351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185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lnT w="12700">
                      <a:solidFill>
                        <a:srgbClr val="4471C4"/>
                      </a:solidFill>
                      <a:prstDash val="solid"/>
                    </a:lnT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spc="-20" dirty="0">
                          <a:latin typeface="Arial"/>
                          <a:cs typeface="Arial"/>
                        </a:rPr>
                        <a:t>WiLAT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Global anniversary celebration</a:t>
                      </a:r>
                      <a:r>
                        <a:rPr sz="14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conference</a:t>
                      </a:r>
                    </a:p>
                  </a:txBody>
                  <a:tcPr marL="0" marR="0" marT="108585" marB="0">
                    <a:lnT w="12700">
                      <a:solidFill>
                        <a:srgbClr val="4471C4"/>
                      </a:solidFill>
                      <a:prstDash val="solid"/>
                    </a:lnT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81280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year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lnT w="12700">
                      <a:solidFill>
                        <a:srgbClr val="4471C4"/>
                      </a:solidFill>
                      <a:prstDash val="solid"/>
                    </a:lnT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153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spc="-20" dirty="0" err="1">
                          <a:latin typeface="Arial"/>
                          <a:cs typeface="Arial"/>
                        </a:rPr>
                        <a:t>WiLAT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spc="0" dirty="0" smtClean="0">
                          <a:latin typeface="Arial"/>
                          <a:cs typeface="Arial"/>
                        </a:rPr>
                        <a:t>Central</a:t>
                      </a:r>
                      <a:r>
                        <a:rPr lang="en-US" sz="1400" spc="0" baseline="0" dirty="0" smtClean="0">
                          <a:latin typeface="Arial"/>
                          <a:cs typeface="Arial"/>
                        </a:rPr>
                        <a:t> Asia</a:t>
                      </a:r>
                      <a:r>
                        <a:rPr sz="140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anniversary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celebration</a:t>
                      </a:r>
                      <a:r>
                        <a:rPr sz="1400" spc="-1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conference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81280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year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17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Seminars on topical issues of the</a:t>
                      </a:r>
                      <a:r>
                        <a:rPr sz="14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industry</a:t>
                      </a: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67246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 smtClean="0">
                          <a:latin typeface="Arial"/>
                          <a:cs typeface="Arial"/>
                        </a:rPr>
                        <a:t>month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089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13665" marB="0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Master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 smtClean="0">
                          <a:latin typeface="Arial"/>
                          <a:cs typeface="Arial"/>
                        </a:rPr>
                        <a:t>classes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and Mentoring Sessions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3665" marB="0"/>
                </a:tc>
                <a:tc>
                  <a:txBody>
                    <a:bodyPr/>
                    <a:lstStyle/>
                    <a:p>
                      <a:pPr marL="672465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 smtClean="0">
                          <a:latin typeface="Arial"/>
                          <a:cs typeface="Arial"/>
                        </a:rPr>
                        <a:t>month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366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217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Networking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Events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67246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 smtClean="0">
                          <a:latin typeface="Arial"/>
                          <a:cs typeface="Arial"/>
                        </a:rPr>
                        <a:t>month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153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Round tables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professionals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R="217170" algn="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 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two</a:t>
                      </a:r>
                      <a:r>
                        <a:rPr sz="140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months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217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30" dirty="0">
                          <a:latin typeface="Arial"/>
                          <a:cs typeface="Arial"/>
                        </a:rPr>
                        <a:t>CILT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Kazakhstan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National </a:t>
                      </a:r>
                      <a:r>
                        <a:rPr sz="1400" dirty="0" smtClean="0">
                          <a:latin typeface="Arial"/>
                          <a:cs typeface="Arial"/>
                        </a:rPr>
                        <a:t>Conference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81280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spc="-15" dirty="0" smtClean="0">
                          <a:latin typeface="Arial"/>
                          <a:cs typeface="Arial"/>
                        </a:rPr>
                        <a:t>two year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258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30" dirty="0">
                          <a:latin typeface="Arial"/>
                          <a:cs typeface="Arial"/>
                        </a:rPr>
                        <a:t>CILT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International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Annual</a:t>
                      </a:r>
                      <a:r>
                        <a:rPr sz="1400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Convention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81280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latin typeface="Arial"/>
                          <a:cs typeface="Arial"/>
                        </a:rPr>
                        <a:t>year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217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Additional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Informational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magazines and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news</a:t>
                      </a:r>
                      <a:r>
                        <a:rPr sz="14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bulletins</a:t>
                      </a: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72453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14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weeks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185"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Mentoring Program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events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R="269240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 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two</a:t>
                      </a:r>
                      <a:r>
                        <a:rPr sz="140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weeks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217"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110" dirty="0">
                          <a:latin typeface="Arial"/>
                          <a:cs typeface="Arial"/>
                        </a:rPr>
                        <a:t>11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Joint Collaborative events among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women’s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groups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to create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synergy with other</a:t>
                      </a:r>
                      <a:r>
                        <a:rPr sz="1400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organizations.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R="217170" algn="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 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two</a:t>
                      </a:r>
                      <a:r>
                        <a:rPr sz="140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months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7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2390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Chat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sessions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life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enrichment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seminars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4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would give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advice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support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women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industry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R="269240" algn="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every </a:t>
                      </a:r>
                      <a:r>
                        <a:rPr sz="1400" b="1" spc="10" dirty="0">
                          <a:latin typeface="Arial"/>
                          <a:cs typeface="Arial"/>
                        </a:rPr>
                        <a:t>two</a:t>
                      </a:r>
                      <a:r>
                        <a:rPr sz="1400" b="1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weeks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2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272415" algn="ctr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0490" marB="0"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96290">
                        <a:lnSpc>
                          <a:spcPct val="100000"/>
                        </a:lnSpc>
                        <a:spcBef>
                          <a:spcPts val="870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sz="1400" b="1" spc="-3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events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0490" marB="0"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08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0"/>
            <a:ext cx="1059307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0" dirty="0" err="1"/>
              <a:t>WiLAT</a:t>
            </a:r>
            <a:r>
              <a:rPr spc="-50" dirty="0"/>
              <a:t> </a:t>
            </a:r>
            <a:r>
              <a:rPr lang="en-US" spc="-5" dirty="0" smtClean="0"/>
              <a:t>Central Asia</a:t>
            </a:r>
            <a:r>
              <a:rPr spc="-5" dirty="0" smtClean="0"/>
              <a:t> </a:t>
            </a:r>
            <a:r>
              <a:rPr lang="en-US" spc="-5" dirty="0" smtClean="0"/>
              <a:t>Events Calendar</a:t>
            </a:r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60543"/>
              </p:ext>
            </p:extLst>
          </p:nvPr>
        </p:nvGraphicFramePr>
        <p:xfrm>
          <a:off x="228600" y="386075"/>
          <a:ext cx="11757025" cy="5176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4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7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526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1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351162"/>
                    </a:solidFill>
                  </a:tcPr>
                </a:tc>
                <a:tc>
                  <a:txBody>
                    <a:bodyPr/>
                    <a:lstStyle/>
                    <a:p>
                      <a:pPr marL="34226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Activities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600" b="1" spc="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Events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35116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588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Date</a:t>
                      </a:r>
                      <a:endParaRPr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12700">
                      <a:solidFill>
                        <a:srgbClr val="4471C4"/>
                      </a:solidFill>
                      <a:prstDash val="solid"/>
                    </a:lnT>
                    <a:lnB w="12700">
                      <a:solidFill>
                        <a:srgbClr val="4471C4"/>
                      </a:solidFill>
                      <a:prstDash val="solid"/>
                    </a:lnB>
                    <a:solidFill>
                      <a:srgbClr val="351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214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08585" marB="0">
                    <a:lnT w="12700">
                      <a:solidFill>
                        <a:srgbClr val="4471C4"/>
                      </a:solidFill>
                      <a:prstDash val="soli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spc="-20" dirty="0" err="1">
                          <a:latin typeface="Arial"/>
                          <a:cs typeface="Arial"/>
                        </a:rPr>
                        <a:t>WiLAT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Central Asia preparatory phase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lnT w="12700">
                      <a:solidFill>
                        <a:srgbClr val="4471C4"/>
                      </a:solidFill>
                      <a:prstDash val="soli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lang="en-US" sz="1400" b="1" spc="-5" dirty="0" smtClean="0">
                          <a:latin typeface="Arial"/>
                          <a:cs typeface="Arial"/>
                        </a:rPr>
                        <a:t>Oct </a:t>
                      </a:r>
                      <a:r>
                        <a:rPr lang="en-US" sz="1400" b="1" spc="-5" dirty="0" smtClean="0">
                          <a:latin typeface="Arial"/>
                          <a:cs typeface="Arial"/>
                        </a:rPr>
                        <a:t>2020</a:t>
                      </a:r>
                      <a:r>
                        <a:rPr lang="en-US" sz="1400" b="1" spc="-5" baseline="0" dirty="0" smtClean="0">
                          <a:latin typeface="Arial"/>
                          <a:cs typeface="Arial"/>
                        </a:rPr>
                        <a:t> – Aug 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lnT w="12700">
                      <a:solidFill>
                        <a:srgbClr val="4471C4"/>
                      </a:solidFill>
                      <a:prstDash val="soli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64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lvl="1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spc="-20" dirty="0" smtClean="0">
                          <a:latin typeface="Arial"/>
                          <a:cs typeface="Arial"/>
                        </a:rPr>
                        <a:t>Central Asian</a:t>
                      </a:r>
                      <a:r>
                        <a:rPr lang="en-US" sz="1400" spc="-20" baseline="0" dirty="0" smtClean="0">
                          <a:latin typeface="Arial"/>
                          <a:cs typeface="Arial"/>
                        </a:rPr>
                        <a:t> Council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Oct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41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Marketing campaign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(website, direct marketing, social media, events, </a:t>
                      </a: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WiLAT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CA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newsletters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and bulletins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Ongoing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468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366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marR="0" lvl="2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Documentation (Application Form, Guidance,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etc.)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  <a:p>
                      <a:pPr marL="599440" marR="0" lvl="2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/>
                          <a:cs typeface="Arial"/>
                        </a:rPr>
                        <a:t>First</a:t>
                      </a:r>
                      <a:r>
                        <a:rPr lang="en-GB" sz="1400" baseline="0" dirty="0" smtClean="0">
                          <a:latin typeface="Arial"/>
                          <a:cs typeface="Arial"/>
                        </a:rPr>
                        <a:t> batch of </a:t>
                      </a:r>
                      <a:r>
                        <a:rPr lang="en-GB" sz="1400" baseline="0" dirty="0" err="1" smtClean="0">
                          <a:latin typeface="Arial"/>
                          <a:cs typeface="Arial"/>
                        </a:rPr>
                        <a:t>WiLAT</a:t>
                      </a:r>
                      <a:r>
                        <a:rPr lang="en-GB" sz="1400" baseline="0" dirty="0" smtClean="0">
                          <a:latin typeface="Arial"/>
                          <a:cs typeface="Arial"/>
                        </a:rPr>
                        <a:t> Central Asia members</a:t>
                      </a:r>
                    </a:p>
                  </a:txBody>
                  <a:tcPr marL="0" marR="0" marT="11366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Oct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2020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Oct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2020 – Dec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366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64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marR="0" lvl="3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Joint Collaborative events among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the </a:t>
                      </a:r>
                      <a:r>
                        <a:rPr lang="en-GB" sz="1400" spc="-10" dirty="0" smtClean="0">
                          <a:latin typeface="Arial"/>
                          <a:cs typeface="Arial"/>
                        </a:rPr>
                        <a:t>women’s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groups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to create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synergy with other</a:t>
                      </a:r>
                      <a:r>
                        <a:rPr lang="en-GB" sz="1400" spc="-22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organizations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Starting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from Nov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864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Arial"/>
                          <a:cs typeface="Arial"/>
                        </a:rPr>
                        <a:t>Seminars and webinars on topical issues of the</a:t>
                      </a:r>
                      <a:r>
                        <a:rPr lang="en-GB" sz="1400" spc="-15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industry and Master Classes</a:t>
                      </a: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717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    Starting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from Nov 2020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13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pc="-5" dirty="0" err="1" smtClean="0">
                          <a:latin typeface="Arial"/>
                          <a:cs typeface="Arial"/>
                        </a:rPr>
                        <a:t>WiLAT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 Networking</a:t>
                      </a:r>
                      <a:r>
                        <a:rPr lang="en-GB" sz="1400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Events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Starting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from Dec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513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lvl="1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GB" sz="1400" dirty="0" smtClean="0">
                          <a:latin typeface="Arial"/>
                          <a:cs typeface="Arial"/>
                        </a:rPr>
                        <a:t>Mentoring Program</a:t>
                      </a:r>
                      <a:r>
                        <a:rPr lang="en-GB" sz="1400" spc="-85" dirty="0" smtClean="0">
                          <a:latin typeface="Arial"/>
                          <a:cs typeface="Arial"/>
                        </a:rPr>
                        <a:t> 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Starting from Mar 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5572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lvl="1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Chat</a:t>
                      </a:r>
                      <a:r>
                        <a:rPr lang="en-GB" sz="14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sessions</a:t>
                      </a:r>
                      <a:r>
                        <a:rPr lang="en-GB" sz="1400" spc="-3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or</a:t>
                      </a:r>
                      <a:r>
                        <a:rPr lang="en-GB" sz="1400" spc="-2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life</a:t>
                      </a:r>
                      <a:r>
                        <a:rPr lang="en-GB" sz="14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enrichment</a:t>
                      </a:r>
                      <a:r>
                        <a:rPr lang="en-GB" sz="1400" spc="-4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seminars</a:t>
                      </a:r>
                      <a:r>
                        <a:rPr lang="en-GB" sz="1400" spc="-3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that</a:t>
                      </a:r>
                      <a:r>
                        <a:rPr lang="en-GB" sz="1400" spc="-3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would give</a:t>
                      </a:r>
                      <a:r>
                        <a:rPr lang="en-GB" sz="1400" spc="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advice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and</a:t>
                      </a:r>
                      <a:r>
                        <a:rPr lang="en-GB" sz="1400" spc="-2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support</a:t>
                      </a:r>
                      <a:r>
                        <a:rPr lang="en-GB" sz="1400" spc="-3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to</a:t>
                      </a:r>
                      <a:r>
                        <a:rPr lang="en-GB" sz="1400" spc="-2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en-GB" sz="14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women</a:t>
                      </a:r>
                      <a:r>
                        <a:rPr lang="en-GB" sz="1400" spc="-1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in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the</a:t>
                      </a:r>
                      <a:r>
                        <a:rPr lang="en-GB" sz="1400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industry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Starting from Mar 2021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5572"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4224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pc="-30" dirty="0" smtClean="0">
                          <a:latin typeface="Arial"/>
                          <a:cs typeface="Arial"/>
                        </a:rPr>
                        <a:t>CILT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Kazakhstan 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National Conference and</a:t>
                      </a: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GB" sz="1400" spc="-20" dirty="0" err="1" smtClean="0">
                          <a:latin typeface="Arial"/>
                          <a:cs typeface="Arial"/>
                        </a:rPr>
                        <a:t>WiLAT</a:t>
                      </a:r>
                      <a:r>
                        <a:rPr lang="en-GB" sz="1400" spc="-2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0" dirty="0" smtClean="0">
                          <a:latin typeface="Arial"/>
                          <a:cs typeface="Arial"/>
                        </a:rPr>
                        <a:t>Central</a:t>
                      </a:r>
                      <a:r>
                        <a:rPr lang="en-GB" sz="1400" spc="0" baseline="0" dirty="0" smtClean="0">
                          <a:latin typeface="Arial"/>
                          <a:cs typeface="Arial"/>
                        </a:rPr>
                        <a:t> Asia</a:t>
                      </a:r>
                      <a:r>
                        <a:rPr lang="en-GB" sz="1400" dirty="0" smtClean="0">
                          <a:latin typeface="Arial"/>
                          <a:cs typeface="Arial"/>
                        </a:rPr>
                        <a:t> celebration</a:t>
                      </a:r>
                      <a:r>
                        <a:rPr lang="en-GB" sz="1400" spc="-16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spc="-5" dirty="0" smtClean="0">
                          <a:latin typeface="Arial"/>
                          <a:cs typeface="Arial"/>
                        </a:rPr>
                        <a:t>conference and official</a:t>
                      </a:r>
                      <a:r>
                        <a:rPr lang="en-GB" sz="1400" spc="-5" baseline="0" dirty="0" smtClean="0">
                          <a:latin typeface="Arial"/>
                          <a:cs typeface="Arial"/>
                        </a:rPr>
                        <a:t> launching ceremony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6924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Sept </a:t>
                      </a:r>
                      <a:r>
                        <a:rPr lang="en-US" sz="1400" b="1" baseline="0" dirty="0" smtClean="0">
                          <a:latin typeface="Arial"/>
                          <a:cs typeface="Arial"/>
                        </a:rPr>
                        <a:t>2021</a:t>
                      </a:r>
                      <a:endParaRPr lang="en-US" sz="1400" b="1" dirty="0" smtClean="0">
                        <a:latin typeface="Arial"/>
                        <a:cs typeface="Arial"/>
                      </a:endParaRPr>
                    </a:p>
                    <a:p>
                      <a:pPr marR="26924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13">
                <a:tc>
                  <a:txBody>
                    <a:bodyPr/>
                    <a:lstStyle/>
                    <a:p>
                      <a:pPr marL="5969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99440" lvl="1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Full range of Membership Services for </a:t>
                      </a:r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WiLAT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members (In addition to CILT services)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7170" indent="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Starting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from Sept 2021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637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2704" y="59533"/>
            <a:ext cx="42672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0" dirty="0" smtClean="0"/>
              <a:t>Marketing Campaign</a:t>
            </a:r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365650"/>
              </p:ext>
            </p:extLst>
          </p:nvPr>
        </p:nvGraphicFramePr>
        <p:xfrm>
          <a:off x="217792" y="516891"/>
          <a:ext cx="11757025" cy="51219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94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7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011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No.</a:t>
                      </a:r>
                      <a:endParaRPr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solidFill>
                      <a:srgbClr val="351162"/>
                    </a:solidFill>
                  </a:tcPr>
                </a:tc>
                <a:tc>
                  <a:txBody>
                    <a:bodyPr/>
                    <a:lstStyle/>
                    <a:p>
                      <a:pPr marL="34226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</a:rPr>
                        <a:t>Activities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</a:rPr>
                        <a:t>&amp;</a:t>
                      </a:r>
                      <a:r>
                        <a:rPr sz="1600" b="1" spc="7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</a:rPr>
                        <a:t>Events</a:t>
                      </a:r>
                      <a:endParaRPr sz="16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solidFill>
                      <a:srgbClr val="35116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588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Date</a:t>
                      </a:r>
                      <a:endParaRPr sz="14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solidFill>
                      <a:srgbClr val="351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34">
                <a:tc>
                  <a:txBody>
                    <a:bodyPr/>
                    <a:lstStyle/>
                    <a:p>
                      <a:pPr marL="74295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b="1" dirty="0"/>
                        <a:t>1</a:t>
                      </a:r>
                      <a:endParaRPr sz="1400" b="1" dirty="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lang="en-US" sz="1400" b="1" spc="-20" dirty="0" smtClean="0"/>
                        <a:t>Marketing </a:t>
                      </a:r>
                      <a:r>
                        <a:rPr lang="en-US" sz="1400" b="1" spc="-20" baseline="0" dirty="0" smtClean="0"/>
                        <a:t> P</a:t>
                      </a:r>
                      <a:r>
                        <a:rPr lang="en-US" sz="1400" b="1" spc="-20" dirty="0" smtClean="0"/>
                        <a:t>hase I</a:t>
                      </a:r>
                      <a:r>
                        <a:rPr lang="ru-RU" sz="1400" b="1" spc="-20" dirty="0" smtClean="0"/>
                        <a:t> – </a:t>
                      </a:r>
                      <a:r>
                        <a:rPr lang="en-US" sz="1400" b="1" spc="-20" dirty="0" smtClean="0"/>
                        <a:t>Initial</a:t>
                      </a:r>
                      <a:r>
                        <a:rPr lang="en-US" sz="1400" b="1" spc="-20" baseline="0" dirty="0" smtClean="0"/>
                        <a:t> Launch</a:t>
                      </a:r>
                      <a:endParaRPr sz="1400" b="1" dirty="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lang="en-US" sz="1400" b="1" spc="-5" dirty="0" smtClean="0"/>
                        <a:t>Oct </a:t>
                      </a:r>
                      <a:r>
                        <a:rPr lang="en-US" sz="1400" b="1" spc="-5" dirty="0" smtClean="0"/>
                        <a:t>2020</a:t>
                      </a:r>
                      <a:r>
                        <a:rPr lang="en-US" sz="1400" b="1" spc="-5" baseline="0" dirty="0" smtClean="0"/>
                        <a:t> – Aug 2021</a:t>
                      </a:r>
                      <a:endParaRPr sz="1400" b="1" dirty="0">
                        <a:latin typeface="Arial"/>
                        <a:cs typeface="Arial"/>
                      </a:endParaRPr>
                    </a:p>
                  </a:txBody>
                  <a:tcPr marL="0" marR="0" marT="108585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05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599440" lvl="1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GB" sz="1400" dirty="0" err="1" smtClean="0"/>
                        <a:t>WiLAT</a:t>
                      </a:r>
                      <a:r>
                        <a:rPr lang="en-GB" sz="1400" dirty="0" smtClean="0"/>
                        <a:t> Central Asia social media marketing  (Instagram, Facebook, etc.) 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dirty="0" smtClean="0"/>
                        <a:t>Launch</a:t>
                      </a:r>
                      <a:r>
                        <a:rPr lang="en-US" sz="1400" baseline="0" dirty="0" smtClean="0"/>
                        <a:t> in </a:t>
                      </a:r>
                      <a:r>
                        <a:rPr lang="en-US" sz="1400" dirty="0" smtClean="0"/>
                        <a:t>Oct </a:t>
                      </a:r>
                      <a:r>
                        <a:rPr lang="en-US" sz="1400" dirty="0" smtClean="0"/>
                        <a:t>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62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Website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dirty="0" smtClean="0"/>
                        <a:t>Launch in Nov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48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3665" marB="0"/>
                </a:tc>
                <a:tc>
                  <a:txBody>
                    <a:bodyPr/>
                    <a:lstStyle/>
                    <a:p>
                      <a:pPr marL="599440" marR="0" lvl="2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WiLAT</a:t>
                      </a:r>
                      <a:r>
                        <a:rPr lang="en-GB" sz="1400" dirty="0" smtClean="0"/>
                        <a:t> Features (Pin,</a:t>
                      </a:r>
                      <a:r>
                        <a:rPr lang="en-GB" sz="1400" baseline="0" dirty="0" smtClean="0"/>
                        <a:t> Business Cards, Banners) </a:t>
                      </a:r>
                      <a:endParaRPr lang="en-GB" sz="1400" baseline="0" dirty="0" smtClean="0">
                        <a:latin typeface="Arial"/>
                        <a:cs typeface="Arial"/>
                      </a:endParaRPr>
                    </a:p>
                  </a:txBody>
                  <a:tcPr marL="0" marR="0" marT="11366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lang="en-US" sz="1400" dirty="0" smtClean="0"/>
                        <a:t>Nov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1366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62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b="1" dirty="0" smtClean="0"/>
                        <a:t>2</a:t>
                      </a:r>
                      <a:endParaRPr sz="1400" b="1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 marR="0" lvl="2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Marketing Phase 2 – Events</a:t>
                      </a:r>
                      <a:endParaRPr lang="en-GB" sz="1400" b="1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b="1" dirty="0" smtClean="0"/>
                        <a:t>Starting</a:t>
                      </a:r>
                      <a:r>
                        <a:rPr lang="en-US" sz="1400" b="1" baseline="0" dirty="0" smtClean="0"/>
                        <a:t> from Nov 2020</a:t>
                      </a:r>
                      <a:endParaRPr sz="1400" b="1" dirty="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2004"/>
                  </a:ext>
                </a:extLst>
              </a:tr>
              <a:tr h="330562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599440" marR="0" lvl="3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Webinars on relevant topics / Master classes from industry</a:t>
                      </a:r>
                      <a:r>
                        <a:rPr lang="en-US" sz="1400" baseline="0" dirty="0" smtClean="0"/>
                        <a:t> leading women</a:t>
                      </a:r>
                      <a:r>
                        <a:rPr lang="en-US" sz="1400" dirty="0" smtClean="0"/>
                        <a:t> (once a month)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lang="en-US" sz="1400" dirty="0" smtClean="0"/>
                        <a:t>Starting</a:t>
                      </a:r>
                      <a:r>
                        <a:rPr lang="en-US" sz="1400" baseline="0" dirty="0" smtClean="0"/>
                        <a:t> from Nov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05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Seminars and webinars on topical issues of the</a:t>
                      </a:r>
                      <a:r>
                        <a:rPr lang="en-GB" sz="1400" spc="-150" dirty="0" smtClean="0"/>
                        <a:t> </a:t>
                      </a:r>
                      <a:r>
                        <a:rPr lang="en-GB" sz="1400" dirty="0" smtClean="0"/>
                        <a:t>industry and Master Classes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tc>
                  <a:txBody>
                    <a:bodyPr/>
                    <a:lstStyle/>
                    <a:p>
                      <a:pPr marL="0" marR="21717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   Starting</a:t>
                      </a:r>
                      <a:r>
                        <a:rPr lang="en-US" sz="1400" baseline="0" dirty="0" smtClean="0"/>
                        <a:t> from Nov 2020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2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344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pc="-5" dirty="0" err="1" smtClean="0"/>
                        <a:t>WiLAT</a:t>
                      </a:r>
                      <a:r>
                        <a:rPr lang="en-GB" sz="1400" spc="-5" dirty="0" smtClean="0"/>
                        <a:t> Networking</a:t>
                      </a:r>
                      <a:r>
                        <a:rPr lang="en-GB" sz="1400" spc="-25" dirty="0" smtClean="0"/>
                        <a:t> </a:t>
                      </a:r>
                      <a:r>
                        <a:rPr lang="en-GB" sz="1400" spc="-5" dirty="0" smtClean="0"/>
                        <a:t>Events /</a:t>
                      </a:r>
                      <a:r>
                        <a:rPr lang="en-GB" sz="1400" spc="-5" baseline="0" dirty="0" smtClean="0"/>
                        <a:t> </a:t>
                      </a:r>
                      <a:r>
                        <a:rPr lang="en-GB" sz="1400" spc="-5" dirty="0" smtClean="0"/>
                        <a:t>Joint Collaborative events among </a:t>
                      </a:r>
                      <a:r>
                        <a:rPr lang="en-GB" sz="1400" dirty="0" smtClean="0"/>
                        <a:t>the </a:t>
                      </a:r>
                      <a:r>
                        <a:rPr lang="en-GB" sz="1400" spc="-10" dirty="0" smtClean="0"/>
                        <a:t>women’s </a:t>
                      </a:r>
                      <a:r>
                        <a:rPr lang="en-GB" sz="1400" spc="-5" dirty="0" smtClean="0"/>
                        <a:t>groups </a:t>
                      </a:r>
                      <a:r>
                        <a:rPr lang="en-GB" sz="1400" dirty="0" smtClean="0"/>
                        <a:t>to create </a:t>
                      </a:r>
                      <a:r>
                        <a:rPr lang="en-GB" sz="1400" spc="-5" dirty="0" smtClean="0"/>
                        <a:t>synergy with other</a:t>
                      </a:r>
                      <a:r>
                        <a:rPr lang="en-GB" sz="1400" spc="-220" dirty="0" smtClean="0"/>
                        <a:t> </a:t>
                      </a:r>
                      <a:r>
                        <a:rPr lang="en-GB" sz="1400" spc="-5" dirty="0" smtClean="0"/>
                        <a:t>organizations</a:t>
                      </a:r>
                      <a:endParaRPr lang="en-GB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lang="en-US" sz="1400" dirty="0" smtClean="0"/>
                        <a:t>Starting</a:t>
                      </a:r>
                      <a:r>
                        <a:rPr lang="en-US" sz="1400" baseline="0" dirty="0" smtClean="0"/>
                        <a:t> from Dec 2020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686">
                <a:tc>
                  <a:txBody>
                    <a:bodyPr/>
                    <a:lstStyle/>
                    <a:p>
                      <a:pPr marL="7366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599440" marR="0" lvl="1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Newsletters and Bulletins </a:t>
                      </a:r>
                      <a:endParaRPr lang="en-GB" sz="1400" dirty="0" smtClean="0">
                        <a:latin typeface="+mn-lt"/>
                        <a:cs typeface="Arial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Starting</a:t>
                      </a:r>
                      <a:r>
                        <a:rPr lang="en-US" sz="1400" baseline="0" dirty="0" smtClean="0"/>
                        <a:t> from Dec 2020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4289388567"/>
                  </a:ext>
                </a:extLst>
              </a:tr>
              <a:tr h="330598"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3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 marR="0" lvl="2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Marketing Phase 3 - Support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Starting from Feb-</a:t>
                      </a:r>
                      <a:r>
                        <a:rPr lang="en-US" sz="1400" b="1" baseline="0" dirty="0" smtClean="0"/>
                        <a:t> Mar</a:t>
                      </a:r>
                      <a:r>
                        <a:rPr lang="en-US" sz="1400" b="1" dirty="0" smtClean="0"/>
                        <a:t> 2021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385"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4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599440" marR="0" lvl="3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Mentoring Program </a:t>
                      </a:r>
                      <a:endParaRPr lang="en-GB" sz="14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Feb-Mar 2021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4344"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4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599440" marR="0" lvl="3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Chat sessions or life enrichment seminars that would give advice and support to the women in the industry</a:t>
                      </a:r>
                      <a:endParaRPr lang="en-GB" sz="14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Mar 2021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562"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4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599440" marR="0" lvl="3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Website</a:t>
                      </a:r>
                      <a:r>
                        <a:rPr lang="en-US" sz="1400" baseline="0" dirty="0" smtClean="0"/>
                        <a:t> Publications – Useful information for women</a:t>
                      </a:r>
                      <a:endParaRPr lang="en-GB" sz="14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tc>
                  <a:txBody>
                    <a:bodyPr/>
                    <a:lstStyle/>
                    <a:p>
                      <a:pPr marL="142240" marR="0" lvl="2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Feb 2021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0985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11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1560" y="2438234"/>
            <a:ext cx="70478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A17B49"/>
                </a:solidFill>
                <a:latin typeface="Calibri"/>
                <a:cs typeface="Calibri"/>
              </a:rPr>
              <a:t>The </a:t>
            </a:r>
            <a:r>
              <a:rPr sz="3600" spc="-15" dirty="0">
                <a:solidFill>
                  <a:srgbClr val="A17B49"/>
                </a:solidFill>
                <a:latin typeface="Calibri"/>
                <a:cs typeface="Calibri"/>
              </a:rPr>
              <a:t>Chartered </a:t>
            </a:r>
            <a:r>
              <a:rPr sz="3600" spc="-10" dirty="0">
                <a:solidFill>
                  <a:srgbClr val="A17B49"/>
                </a:solidFill>
                <a:latin typeface="Calibri"/>
                <a:cs typeface="Calibri"/>
              </a:rPr>
              <a:t>Institute </a:t>
            </a:r>
            <a:r>
              <a:rPr sz="3600" spc="-5" dirty="0">
                <a:solidFill>
                  <a:srgbClr val="A17B49"/>
                </a:solidFill>
                <a:latin typeface="Calibri"/>
                <a:cs typeface="Calibri"/>
              </a:rPr>
              <a:t>of Logistics </a:t>
            </a:r>
            <a:r>
              <a:rPr sz="3600" dirty="0">
                <a:solidFill>
                  <a:srgbClr val="A17B49"/>
                </a:solidFill>
                <a:latin typeface="Calibri"/>
                <a:cs typeface="Calibri"/>
              </a:rPr>
              <a:t>&amp;  </a:t>
            </a:r>
            <a:r>
              <a:rPr sz="3600" spc="-30" dirty="0">
                <a:solidFill>
                  <a:srgbClr val="A17B49"/>
                </a:solidFill>
                <a:latin typeface="Calibri"/>
                <a:cs typeface="Calibri"/>
              </a:rPr>
              <a:t>Transport </a:t>
            </a:r>
            <a:r>
              <a:rPr sz="3600" dirty="0">
                <a:solidFill>
                  <a:srgbClr val="A17B49"/>
                </a:solidFill>
                <a:latin typeface="Calibri"/>
                <a:cs typeface="Calibri"/>
              </a:rPr>
              <a:t>in</a:t>
            </a:r>
            <a:r>
              <a:rPr sz="3600" spc="25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spc="-2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4814" y="331113"/>
            <a:ext cx="7422367" cy="430887"/>
          </a:xfrm>
        </p:spPr>
        <p:txBody>
          <a:bodyPr/>
          <a:lstStyle/>
          <a:p>
            <a:r>
              <a:rPr lang="en-GB" sz="2800" spc="-50" dirty="0" err="1"/>
              <a:t>WiLAT</a:t>
            </a:r>
            <a:r>
              <a:rPr lang="en-GB" sz="2800" spc="-50" dirty="0"/>
              <a:t> </a:t>
            </a:r>
            <a:r>
              <a:rPr lang="en-GB" sz="2800" spc="-5" dirty="0"/>
              <a:t>Central Asia launching</a:t>
            </a:r>
            <a:endParaRPr lang="en-GB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0022" y="1219200"/>
            <a:ext cx="11251953" cy="4062651"/>
          </a:xfrm>
        </p:spPr>
        <p:txBody>
          <a:bodyPr/>
          <a:lstStyle/>
          <a:p>
            <a:r>
              <a:rPr lang="en-GB" sz="2000" b="1" spc="-5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sz="2000" b="1" spc="-5" dirty="0">
                <a:solidFill>
                  <a:srgbClr val="351162"/>
                </a:solidFill>
                <a:latin typeface="Arial"/>
                <a:cs typeface="Arial"/>
              </a:rPr>
              <a:t> Central Asia annual minimum operating cost for the first starting year  is - 142 880 USD which covers 1000 memberships: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Chartered Fellow (FCILT) – 50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Chartered Member (CMILT) – 250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Member (MILT) - 700 women</a:t>
            </a:r>
          </a:p>
          <a:p>
            <a:r>
              <a:rPr lang="en-GB" sz="2000" b="1" spc="-5" dirty="0">
                <a:solidFill>
                  <a:srgbClr val="351162"/>
                </a:solidFill>
                <a:latin typeface="Arial"/>
                <a:cs typeface="Arial"/>
              </a:rPr>
              <a:t>This include 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Access to all CILT international, </a:t>
            </a:r>
            <a:r>
              <a:rPr lang="en-GB" sz="2000" spc="-5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 Global and Local events and benefits;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Exclusive </a:t>
            </a:r>
            <a:r>
              <a:rPr lang="en-GB" sz="2000" spc="-5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 local events including: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Networking events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Master classes from local leading business women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Mentoring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CILT International and CILT Kazakhstan membership</a:t>
            </a:r>
          </a:p>
          <a:p>
            <a:endParaRPr lang="en-GB" sz="2400" dirty="0"/>
          </a:p>
        </p:txBody>
      </p:sp>
      <p:sp>
        <p:nvSpPr>
          <p:cNvPr id="4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4"/>
          <p:cNvSpPr/>
          <p:nvPr/>
        </p:nvSpPr>
        <p:spPr>
          <a:xfrm>
            <a:off x="8980497" y="117347"/>
            <a:ext cx="2955775" cy="681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063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298143"/>
            <a:ext cx="7422367" cy="430887"/>
          </a:xfrm>
        </p:spPr>
        <p:txBody>
          <a:bodyPr/>
          <a:lstStyle/>
          <a:p>
            <a:r>
              <a:rPr lang="en-GB" sz="2800" spc="-50" dirty="0" err="1"/>
              <a:t>WiLAT</a:t>
            </a:r>
            <a:r>
              <a:rPr lang="en-GB" sz="2800" spc="-50" dirty="0"/>
              <a:t> </a:t>
            </a:r>
            <a:r>
              <a:rPr lang="en-GB" sz="2800" spc="-5" dirty="0"/>
              <a:t>Central Asia implementation</a:t>
            </a:r>
            <a:endParaRPr lang="en-GB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251953" cy="4524315"/>
          </a:xfrm>
        </p:spPr>
        <p:txBody>
          <a:bodyPr/>
          <a:lstStyle/>
          <a:p>
            <a:pPr marL="521334" marR="0" lvl="0" indent="-3429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1334" algn="l"/>
                <a:tab pos="521970" algn="l"/>
              </a:tabLst>
              <a:defRPr/>
            </a:pP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Sponsorship</a:t>
            </a:r>
            <a:r>
              <a:rPr lang="en-GB" b="1" spc="14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of</a:t>
            </a:r>
            <a:r>
              <a:rPr lang="en-GB" b="1" spc="12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10" dirty="0">
                <a:solidFill>
                  <a:srgbClr val="351162"/>
                </a:solidFill>
                <a:latin typeface="Arial"/>
                <a:cs typeface="Arial"/>
              </a:rPr>
              <a:t>150</a:t>
            </a:r>
            <a:r>
              <a:rPr lang="en-GB" b="1" spc="1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10" dirty="0">
                <a:solidFill>
                  <a:srgbClr val="351162"/>
                </a:solidFill>
                <a:latin typeface="Arial"/>
                <a:cs typeface="Arial"/>
              </a:rPr>
              <a:t>000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$ is required</a:t>
            </a:r>
            <a:r>
              <a:rPr lang="en-GB" b="1" spc="1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for</a:t>
            </a:r>
            <a:r>
              <a:rPr lang="en-GB" b="1" spc="12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the</a:t>
            </a:r>
            <a:r>
              <a:rPr lang="en-GB" b="1" spc="14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launching</a:t>
            </a:r>
            <a:r>
              <a:rPr lang="en-GB" b="1" spc="1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40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b="1" spc="14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Forum</a:t>
            </a:r>
            <a:r>
              <a:rPr lang="en-GB" b="1" spc="1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in</a:t>
            </a:r>
            <a:r>
              <a:rPr lang="en-GB" b="1" spc="1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Central Asia</a:t>
            </a:r>
            <a:r>
              <a:rPr lang="en-GB" b="1" spc="14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to</a:t>
            </a:r>
            <a:r>
              <a:rPr lang="en-GB" b="1" spc="1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encourage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empowerment and promote the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status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of </a:t>
            </a:r>
            <a:r>
              <a:rPr lang="en-GB" b="1" spc="5" dirty="0">
                <a:solidFill>
                  <a:srgbClr val="351162"/>
                </a:solidFill>
                <a:latin typeface="Arial"/>
                <a:cs typeface="Arial"/>
              </a:rPr>
              <a:t>women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in Supply Chain, Logistics and</a:t>
            </a:r>
            <a:r>
              <a:rPr lang="en-GB" b="1" spc="-11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15" dirty="0">
                <a:solidFill>
                  <a:srgbClr val="351162"/>
                </a:solidFill>
                <a:latin typeface="Arial"/>
                <a:cs typeface="Arial"/>
              </a:rPr>
              <a:t>Transport</a:t>
            </a:r>
          </a:p>
          <a:p>
            <a:pPr marL="508635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451485" marR="0" lvl="0" indent="-28575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5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521334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1334" algn="l"/>
                <a:tab pos="521970" algn="l"/>
              </a:tabLst>
              <a:defRPr/>
            </a:pPr>
            <a:r>
              <a:rPr lang="en-GB" b="1" spc="-40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b="1" spc="-4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Central Asia development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support from </a:t>
            </a:r>
            <a:r>
              <a:rPr lang="en-GB" b="1" spc="-35" dirty="0">
                <a:solidFill>
                  <a:srgbClr val="351162"/>
                </a:solidFill>
                <a:latin typeface="Arial"/>
                <a:cs typeface="Arial"/>
              </a:rPr>
              <a:t>CILT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International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and </a:t>
            </a:r>
            <a:r>
              <a:rPr lang="en-GB" b="1" spc="-40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b="1" spc="204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Global</a:t>
            </a:r>
          </a:p>
          <a:p>
            <a:pPr marL="508635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1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451485" marR="0" lvl="0" indent="-28575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3511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5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521334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1334" algn="l"/>
                <a:tab pos="521970" algn="l"/>
              </a:tabLst>
              <a:defRPr/>
            </a:pPr>
            <a:r>
              <a:rPr lang="en-GB" b="1" spc="-10" dirty="0">
                <a:solidFill>
                  <a:srgbClr val="351162"/>
                </a:solidFill>
                <a:latin typeface="Arial"/>
                <a:cs typeface="Arial"/>
              </a:rPr>
              <a:t>Announcement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&amp;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Launching </a:t>
            </a:r>
            <a:r>
              <a:rPr lang="en-GB" b="1" spc="-40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b="1" spc="-4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Forum in</a:t>
            </a:r>
            <a:r>
              <a:rPr lang="en-GB" b="1" spc="114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Central Asia</a:t>
            </a:r>
          </a:p>
          <a:p>
            <a:pPr marL="508635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1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451485" marR="0" lvl="0" indent="-28575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3511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5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521334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1334" algn="l"/>
                <a:tab pos="521970" algn="l"/>
              </a:tabLst>
              <a:defRPr/>
            </a:pPr>
            <a:r>
              <a:rPr lang="en-GB" b="1" spc="-40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b="1" spc="-4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Global ongoing support on Mentoring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&amp;</a:t>
            </a:r>
            <a:r>
              <a:rPr lang="en-GB" b="1" spc="2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Couching</a:t>
            </a:r>
          </a:p>
          <a:p>
            <a:pPr marL="508635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11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451485" marR="0" lvl="0" indent="-285750" defTabSz="91440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35116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750" b="1" dirty="0">
              <a:solidFill>
                <a:srgbClr val="351162"/>
              </a:solidFill>
              <a:latin typeface="Arial"/>
              <a:cs typeface="Arial"/>
            </a:endParaRPr>
          </a:p>
          <a:p>
            <a:pPr marL="521334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21334" algn="l"/>
                <a:tab pos="521970" algn="l"/>
              </a:tabLst>
              <a:defRPr/>
            </a:pPr>
            <a:r>
              <a:rPr lang="en-GB" b="1" spc="-40" dirty="0" err="1">
                <a:solidFill>
                  <a:srgbClr val="351162"/>
                </a:solidFill>
                <a:latin typeface="Arial"/>
                <a:cs typeface="Arial"/>
              </a:rPr>
              <a:t>WiLAT</a:t>
            </a:r>
            <a:r>
              <a:rPr lang="en-GB" b="1" spc="-4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Central Asia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ongoing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activities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to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encourage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empowerment and promote the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status</a:t>
            </a:r>
            <a:r>
              <a:rPr lang="en-GB" b="1" spc="90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of</a:t>
            </a:r>
          </a:p>
          <a:p>
            <a:pPr marL="521334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women in Supply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Chain,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Logistics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and </a:t>
            </a:r>
            <a:r>
              <a:rPr lang="en-GB" b="1" spc="-15" dirty="0">
                <a:solidFill>
                  <a:srgbClr val="351162"/>
                </a:solidFill>
                <a:latin typeface="Arial"/>
                <a:cs typeface="Arial"/>
              </a:rPr>
              <a:t>Transport </a:t>
            </a:r>
            <a:r>
              <a:rPr lang="en-GB" b="1" dirty="0">
                <a:solidFill>
                  <a:srgbClr val="351162"/>
                </a:solidFill>
                <a:latin typeface="Arial"/>
                <a:cs typeface="Arial"/>
              </a:rPr>
              <a:t>in </a:t>
            </a:r>
            <a:r>
              <a:rPr lang="en-GB" b="1" spc="-5" dirty="0">
                <a:solidFill>
                  <a:srgbClr val="351162"/>
                </a:solidFill>
                <a:latin typeface="Arial"/>
                <a:cs typeface="Arial"/>
              </a:rPr>
              <a:t>Central</a:t>
            </a:r>
            <a:r>
              <a:rPr lang="en-GB" b="1" spc="-12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lang="en-GB" b="1" spc="-20" dirty="0">
                <a:solidFill>
                  <a:srgbClr val="351162"/>
                </a:solidFill>
                <a:latin typeface="Arial"/>
                <a:cs typeface="Arial"/>
              </a:rPr>
              <a:t>Asia</a:t>
            </a:r>
          </a:p>
          <a:p>
            <a:endParaRPr lang="en-GB" dirty="0"/>
          </a:p>
        </p:txBody>
      </p:sp>
      <p:sp>
        <p:nvSpPr>
          <p:cNvPr id="4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4"/>
          <p:cNvSpPr/>
          <p:nvPr/>
        </p:nvSpPr>
        <p:spPr>
          <a:xfrm>
            <a:off x="8980497" y="117347"/>
            <a:ext cx="2955775" cy="6817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717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4814" y="331113"/>
            <a:ext cx="7422367" cy="430887"/>
          </a:xfrm>
        </p:spPr>
        <p:txBody>
          <a:bodyPr/>
          <a:lstStyle/>
          <a:p>
            <a:r>
              <a:rPr lang="en-GB" sz="2800" spc="-50" dirty="0" err="1"/>
              <a:t>WiLAT</a:t>
            </a:r>
            <a:r>
              <a:rPr lang="en-GB" sz="2800" spc="-50" dirty="0"/>
              <a:t> </a:t>
            </a:r>
            <a:r>
              <a:rPr lang="en-GB" sz="2800" spc="-5" dirty="0"/>
              <a:t>Central Asia launching</a:t>
            </a:r>
            <a:endParaRPr lang="en-GB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0020" y="921638"/>
            <a:ext cx="11251953" cy="2462213"/>
          </a:xfrm>
        </p:spPr>
        <p:txBody>
          <a:bodyPr/>
          <a:lstStyle/>
          <a:p>
            <a:r>
              <a:rPr lang="en-GB" sz="2000" b="1" spc="-5" dirty="0" smtClean="0">
                <a:solidFill>
                  <a:srgbClr val="351162"/>
                </a:solidFill>
                <a:latin typeface="Arial"/>
                <a:cs typeface="Arial"/>
              </a:rPr>
              <a:t>Potential partners and sponsors: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spc="-5" dirty="0">
              <a:solidFill>
                <a:srgbClr val="35116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pc="-5" dirty="0" smtClean="0">
                <a:solidFill>
                  <a:srgbClr val="351162"/>
                </a:solidFill>
                <a:latin typeface="Arial"/>
                <a:cs typeface="Arial"/>
              </a:rPr>
              <a:t>Government of the Republic of Kazakhstan</a:t>
            </a:r>
            <a:r>
              <a:rPr lang="en-US" sz="2000" spc="-5" dirty="0" smtClean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endParaRPr lang="en-GB" sz="2000" spc="-5" dirty="0" smtClean="0">
              <a:solidFill>
                <a:srgbClr val="351162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pc="-5" dirty="0" smtClean="0">
                <a:solidFill>
                  <a:srgbClr val="351162"/>
                </a:solidFill>
                <a:latin typeface="Arial"/>
                <a:cs typeface="Arial"/>
              </a:rPr>
              <a:t>European </a:t>
            </a: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Bank for Reconstruction and Development (EBRD</a:t>
            </a:r>
            <a:r>
              <a:rPr lang="en-GB" sz="2000" spc="-5" dirty="0" smtClean="0">
                <a:solidFill>
                  <a:srgbClr val="351162"/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5" dirty="0" smtClean="0">
                <a:solidFill>
                  <a:srgbClr val="351162"/>
                </a:solidFill>
                <a:latin typeface="Arial"/>
                <a:cs typeface="Arial"/>
              </a:rPr>
              <a:t>USAID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5" dirty="0" smtClean="0">
                <a:solidFill>
                  <a:srgbClr val="351162"/>
                </a:solidFill>
                <a:latin typeface="Arial"/>
                <a:cs typeface="Arial"/>
              </a:rPr>
              <a:t>DAI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pc="-5" dirty="0">
                <a:solidFill>
                  <a:srgbClr val="351162"/>
                </a:solidFill>
                <a:latin typeface="Arial"/>
                <a:cs typeface="Arial"/>
              </a:rPr>
              <a:t>Asian Development Bank (ADB</a:t>
            </a:r>
            <a:r>
              <a:rPr lang="en-GB" sz="2000" spc="-5" dirty="0" smtClean="0">
                <a:solidFill>
                  <a:srgbClr val="351162"/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spc="-5" dirty="0">
                <a:solidFill>
                  <a:srgbClr val="351162"/>
                </a:solidFill>
                <a:latin typeface="Arial"/>
                <a:cs typeface="Arial"/>
              </a:rPr>
              <a:t>Deutsche Gesellschaft für Internationale Zusammenarbeit (GIZ) </a:t>
            </a:r>
            <a:endParaRPr lang="en-GB" sz="2000" spc="-5" dirty="0">
              <a:solidFill>
                <a:srgbClr val="351162"/>
              </a:solidFill>
              <a:latin typeface="Arial"/>
              <a:cs typeface="Arial"/>
            </a:endParaRPr>
          </a:p>
        </p:txBody>
      </p:sp>
      <p:sp>
        <p:nvSpPr>
          <p:cNvPr id="4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4"/>
          <p:cNvSpPr/>
          <p:nvPr/>
        </p:nvSpPr>
        <p:spPr>
          <a:xfrm>
            <a:off x="8980497" y="117347"/>
            <a:ext cx="2955775" cy="681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30" y="4245421"/>
            <a:ext cx="1797844" cy="76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636" y="4041373"/>
            <a:ext cx="1438275" cy="1438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t="35161"/>
          <a:stretch/>
        </p:blipFill>
        <p:spPr>
          <a:xfrm>
            <a:off x="4512992" y="4282706"/>
            <a:ext cx="2243138" cy="14544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630" y="4160732"/>
            <a:ext cx="2560377" cy="983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0" y="3867818"/>
            <a:ext cx="1913739" cy="14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15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5642" y="2889657"/>
            <a:ext cx="68710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3600" dirty="0" smtClean="0">
                <a:solidFill>
                  <a:srgbClr val="A17B49"/>
                </a:solidFill>
                <a:latin typeface="Calibri"/>
                <a:cs typeface="Calibri"/>
              </a:rPr>
              <a:t>Next Generation in Central Asia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4731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422367" cy="430887"/>
          </a:xfrm>
        </p:spPr>
        <p:txBody>
          <a:bodyPr/>
          <a:lstStyle/>
          <a:p>
            <a:r>
              <a:rPr lang="en-US" sz="2800" dirty="0" smtClean="0"/>
              <a:t>Next Generation in Central Asia</a:t>
            </a:r>
            <a:endParaRPr lang="en-GB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11251953" cy="49090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</a:t>
            </a:r>
            <a:r>
              <a:rPr lang="en-GB" sz="2000" dirty="0" smtClean="0"/>
              <a:t>nhanced </a:t>
            </a:r>
            <a:r>
              <a:rPr lang="en-GB" sz="2000" dirty="0"/>
              <a:t>networking and support opportunities for members in the early stages of their career</a:t>
            </a:r>
            <a:r>
              <a:rPr lang="en-GB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Development of </a:t>
            </a:r>
            <a:r>
              <a:rPr lang="en-GB" sz="2000" dirty="0"/>
              <a:t>Next </a:t>
            </a:r>
            <a:r>
              <a:rPr lang="en-GB" sz="2000" dirty="0" smtClean="0"/>
              <a:t>Generation in Central Asia </a:t>
            </a:r>
            <a:r>
              <a:rPr lang="en-GB" sz="2000" dirty="0"/>
              <a:t>concept and </a:t>
            </a:r>
            <a:r>
              <a:rPr lang="en-GB" sz="2000" dirty="0" smtClean="0"/>
              <a:t>implementation of the </a:t>
            </a:r>
            <a:r>
              <a:rPr lang="en-GB" sz="2000" dirty="0"/>
              <a:t>Next Generation global strategy </a:t>
            </a:r>
            <a:r>
              <a:rPr lang="en-GB" sz="2000" dirty="0" smtClean="0"/>
              <a:t>in the region through: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Collaboration with universities, institutions, and local forums (Kazlogistics, government supported programs,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GB" sz="2000" dirty="0"/>
              <a:t>Tasks: Set-up, promotional launch, membership/generation and provision of webinar and other learning/development opportunities for this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Outputs: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Launch of Next Generation through virtual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Securing of </a:t>
            </a:r>
            <a:r>
              <a:rPr lang="en-GB" sz="2000" dirty="0" smtClean="0"/>
              <a:t>20 </a:t>
            </a:r>
            <a:r>
              <a:rPr lang="en-GB" sz="2000" dirty="0"/>
              <a:t>members by end January 2021, 5</a:t>
            </a:r>
            <a:r>
              <a:rPr lang="en-GB" sz="2000" dirty="0" smtClean="0"/>
              <a:t>0 </a:t>
            </a:r>
            <a:r>
              <a:rPr lang="en-GB" sz="2000" dirty="0"/>
              <a:t>by end May 2021, </a:t>
            </a:r>
            <a:r>
              <a:rPr lang="en-GB" sz="2000" dirty="0" smtClean="0"/>
              <a:t>70 </a:t>
            </a:r>
            <a:r>
              <a:rPr lang="en-GB" sz="2000" dirty="0"/>
              <a:t>by end 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Next Generation social media and web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Next Generation events powered by young professionals running their own series of online and face to face events (Covid-19 permitting) – 10 events by end August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1757342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5642" y="2889657"/>
            <a:ext cx="68710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solidFill>
                  <a:srgbClr val="A17B49"/>
                </a:solidFill>
                <a:latin typeface="Calibri"/>
                <a:cs typeface="Calibri"/>
              </a:rPr>
              <a:t>Marketing &amp; Communications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704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422367" cy="430887"/>
          </a:xfrm>
        </p:spPr>
        <p:txBody>
          <a:bodyPr/>
          <a:lstStyle/>
          <a:p>
            <a:r>
              <a:rPr lang="en-US" sz="2800" dirty="0" smtClean="0"/>
              <a:t>Marketing work summary - 2020</a:t>
            </a:r>
            <a:endParaRPr lang="en-GB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11251953" cy="3970318"/>
          </a:xfrm>
        </p:spPr>
        <p:txBody>
          <a:bodyPr/>
          <a:lstStyle/>
          <a:p>
            <a:pPr lvl="0"/>
            <a:r>
              <a:rPr lang="en-GB" sz="2000" b="1" dirty="0" smtClean="0"/>
              <a:t>Build </a:t>
            </a:r>
            <a:r>
              <a:rPr lang="en-GB" sz="2000" b="1" dirty="0"/>
              <a:t>the capacity of CILT Kazakhstan to service and support the Central Asian region</a:t>
            </a:r>
            <a:endParaRPr lang="en-US" sz="2000" b="1" dirty="0" smtClean="0"/>
          </a:p>
          <a:p>
            <a:pPr lvl="0"/>
            <a:r>
              <a:rPr lang="en-US" sz="2000" b="1" dirty="0" smtClean="0"/>
              <a:t>Key marketing objectives: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Build recognition of CILT-KZ as the leading professional body in the region on logistics, transport and supply chains management through marketing campaign, regular conferences and events 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Establish </a:t>
            </a:r>
            <a:r>
              <a:rPr lang="en-US" sz="2000" dirty="0"/>
              <a:t>CILT Kazakhstan as a regional hub that administers the ongoing development and embedding of knowledge and standards, ensuring quality and consistency</a:t>
            </a:r>
            <a:endParaRPr lang="en-GB" sz="2000" dirty="0"/>
          </a:p>
          <a:p>
            <a:pPr lvl="0"/>
            <a:endParaRPr lang="en-US" sz="2000" dirty="0"/>
          </a:p>
          <a:p>
            <a:pPr lvl="0"/>
            <a:r>
              <a:rPr lang="en-US" sz="2000" b="1" dirty="0" smtClean="0"/>
              <a:t>Scope of Marketing work under COVID-19: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Prioritization of online events and webinars </a:t>
            </a:r>
            <a:r>
              <a:rPr lang="en-US" sz="2000" dirty="0"/>
              <a:t>to </a:t>
            </a:r>
            <a:r>
              <a:rPr lang="en-US" sz="2000" dirty="0" smtClean="0"/>
              <a:t>support our members and </a:t>
            </a:r>
            <a:r>
              <a:rPr lang="en-US" sz="2000" dirty="0"/>
              <a:t>businesses facing economic challenges and planning for resilience and recovery;</a:t>
            </a:r>
            <a:endParaRPr lang="en-GB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International bulletins to inform people and organizations of global best practice responses to the current crisis;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Local newsletters and relevant important information posted in social media platforms.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79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220" y="304800"/>
            <a:ext cx="9337160" cy="369332"/>
          </a:xfrm>
        </p:spPr>
        <p:txBody>
          <a:bodyPr/>
          <a:lstStyle/>
          <a:p>
            <a:r>
              <a:rPr lang="ru-RU" sz="2400" dirty="0" err="1"/>
              <a:t>Marketing</a:t>
            </a:r>
            <a:r>
              <a:rPr lang="ru-RU" sz="2400" dirty="0"/>
              <a:t> </a:t>
            </a:r>
            <a:r>
              <a:rPr lang="ru-RU" sz="2400" dirty="0" err="1" smtClean="0"/>
              <a:t>Illustrations</a:t>
            </a:r>
            <a:endParaRPr lang="en-GB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1143000"/>
            <a:ext cx="2362200" cy="367617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62" y="1138236"/>
            <a:ext cx="2209800" cy="368093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4" y="1135539"/>
            <a:ext cx="2224088" cy="368363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46" y="954881"/>
            <a:ext cx="2514600" cy="386429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80" y="1143000"/>
            <a:ext cx="2238375" cy="3752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8837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/>
          <a:stretch/>
        </p:blipFill>
        <p:spPr bwMode="auto">
          <a:xfrm>
            <a:off x="5811713" y="1069022"/>
            <a:ext cx="5003553" cy="2145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422367" cy="369332"/>
          </a:xfrm>
        </p:spPr>
        <p:txBody>
          <a:bodyPr/>
          <a:lstStyle/>
          <a:p>
            <a:r>
              <a:rPr lang="ru-RU" sz="2400" dirty="0" err="1" smtClean="0"/>
              <a:t>YouTube</a:t>
            </a:r>
            <a:r>
              <a:rPr lang="ru-RU" sz="2400" dirty="0" smtClean="0"/>
              <a:t> </a:t>
            </a:r>
            <a:r>
              <a:rPr lang="ru-RU" sz="2400" dirty="0" err="1" smtClean="0"/>
              <a:t>Analytics</a:t>
            </a:r>
            <a:endParaRPr lang="en-GB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609600"/>
            <a:ext cx="11251953" cy="553998"/>
          </a:xfrm>
        </p:spPr>
        <p:txBody>
          <a:bodyPr/>
          <a:lstStyle/>
          <a:p>
            <a:r>
              <a:rPr lang="en-US" dirty="0"/>
              <a:t>Since starting the business resilience support program and online webinar learning in May 2020 the number of views on </a:t>
            </a:r>
            <a:r>
              <a:rPr lang="en-US" u="sng" dirty="0">
                <a:hlinkClick r:id="rId3"/>
              </a:rPr>
              <a:t>YouTube </a:t>
            </a:r>
            <a:r>
              <a:rPr lang="en-US" dirty="0"/>
              <a:t>has reached over </a:t>
            </a:r>
            <a:r>
              <a:rPr lang="en-US" b="1" dirty="0" smtClean="0"/>
              <a:t>24,000 </a:t>
            </a:r>
            <a:r>
              <a:rPr lang="en-US" b="1" dirty="0"/>
              <a:t>views</a:t>
            </a:r>
            <a:r>
              <a:rPr lang="en-US" dirty="0"/>
              <a:t>, an average of 147 views per day</a:t>
            </a:r>
            <a:r>
              <a:rPr lang="en-US" dirty="0" smtClean="0"/>
              <a:t>.</a:t>
            </a:r>
            <a:endParaRPr lang="en-GB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/>
          <a:stretch/>
        </p:blipFill>
        <p:spPr bwMode="auto">
          <a:xfrm>
            <a:off x="5811713" y="3262312"/>
            <a:ext cx="4876800" cy="24580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"/>
          <a:stretch/>
        </p:blipFill>
        <p:spPr bwMode="auto">
          <a:xfrm>
            <a:off x="533400" y="1471612"/>
            <a:ext cx="3938588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4046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0973" y="228600"/>
            <a:ext cx="7422367" cy="369332"/>
          </a:xfrm>
        </p:spPr>
        <p:txBody>
          <a:bodyPr/>
          <a:lstStyle/>
          <a:p>
            <a:r>
              <a:rPr lang="en-US" sz="2400" dirty="0" smtClean="0"/>
              <a:t>Facebook</a:t>
            </a:r>
            <a:r>
              <a:rPr lang="ru-RU" sz="2400" dirty="0" smtClean="0"/>
              <a:t> </a:t>
            </a:r>
            <a:r>
              <a:rPr lang="ru-RU" sz="2400" dirty="0" err="1" smtClean="0"/>
              <a:t>Analytics</a:t>
            </a:r>
            <a:endParaRPr lang="en-GB" sz="2400" dirty="0"/>
          </a:p>
        </p:txBody>
      </p:sp>
      <p:pic>
        <p:nvPicPr>
          <p:cNvPr id="5" name="Рисунок 4" descr="C:\Users\kurma\Downloads\04088C50-1792-4409-91A4-335C0FE56D38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0" y="762000"/>
            <a:ext cx="4502028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kurma\Downloads\0E6B43A5-1484-4BF1-A3B4-39F975D52EA8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"/>
          <a:stretch/>
        </p:blipFill>
        <p:spPr bwMode="auto">
          <a:xfrm>
            <a:off x="7620000" y="2299890"/>
            <a:ext cx="4260850" cy="3295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kurma\Downloads\CB60356F-E1D4-4C77-B222-CFEA48D2CBD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68" y="3966447"/>
            <a:ext cx="4942840" cy="171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kurma\Downloads\997C4C72-8DBE-480C-B26E-5E7C4B4DCC28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0"/>
          <a:stretch/>
        </p:blipFill>
        <p:spPr bwMode="auto">
          <a:xfrm>
            <a:off x="7620000" y="228600"/>
            <a:ext cx="4137660" cy="2098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666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422367" cy="307777"/>
          </a:xfrm>
        </p:spPr>
        <p:txBody>
          <a:bodyPr/>
          <a:lstStyle/>
          <a:p>
            <a:r>
              <a:rPr lang="en-US" dirty="0" smtClean="0"/>
              <a:t>Content</a:t>
            </a:r>
            <a:endParaRPr lang="en-GB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0023" y="1627280"/>
            <a:ext cx="11251953" cy="1938992"/>
          </a:xfrm>
        </p:spPr>
        <p:txBody>
          <a:bodyPr/>
          <a:lstStyle/>
          <a:p>
            <a:r>
              <a:rPr lang="en-GB" dirty="0"/>
              <a:t>Branch governance status and Council status</a:t>
            </a:r>
          </a:p>
          <a:p>
            <a:r>
              <a:rPr lang="en-GB" dirty="0" smtClean="0"/>
              <a:t>Membership </a:t>
            </a:r>
            <a:r>
              <a:rPr lang="en-GB" dirty="0"/>
              <a:t>applications and growth</a:t>
            </a:r>
          </a:p>
          <a:p>
            <a:r>
              <a:rPr lang="en-GB" dirty="0" smtClean="0"/>
              <a:t>Membership </a:t>
            </a:r>
            <a:r>
              <a:rPr lang="en-GB" dirty="0"/>
              <a:t>events &amp; </a:t>
            </a:r>
            <a:r>
              <a:rPr lang="en-GB" dirty="0" smtClean="0"/>
              <a:t>networks</a:t>
            </a:r>
          </a:p>
          <a:p>
            <a:r>
              <a:rPr lang="en-GB" dirty="0"/>
              <a:t>Education and Training beyond the USAID project</a:t>
            </a:r>
          </a:p>
          <a:p>
            <a:r>
              <a:rPr lang="en-GB" dirty="0" smtClean="0"/>
              <a:t>Forums </a:t>
            </a:r>
            <a:r>
              <a:rPr lang="en-GB" dirty="0"/>
              <a:t>– </a:t>
            </a:r>
            <a:r>
              <a:rPr lang="en-GB" dirty="0" err="1"/>
              <a:t>WiLAT</a:t>
            </a:r>
            <a:r>
              <a:rPr lang="en-GB" dirty="0"/>
              <a:t> and Next Generation</a:t>
            </a:r>
          </a:p>
          <a:p>
            <a:r>
              <a:rPr lang="en-GB" dirty="0" smtClean="0"/>
              <a:t>Marketing </a:t>
            </a:r>
            <a:r>
              <a:rPr lang="en-GB" dirty="0"/>
              <a:t>&amp; Communications</a:t>
            </a:r>
          </a:p>
          <a:p>
            <a:r>
              <a:rPr lang="en-GB" dirty="0" smtClean="0"/>
              <a:t>International </a:t>
            </a:r>
            <a:r>
              <a:rPr lang="en-GB" dirty="0"/>
              <a:t>Support </a:t>
            </a:r>
            <a:r>
              <a:rPr lang="en-GB" dirty="0" smtClean="0"/>
              <a:t>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5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34" y="165497"/>
            <a:ext cx="9784566" cy="738664"/>
          </a:xfrm>
        </p:spPr>
        <p:txBody>
          <a:bodyPr/>
          <a:lstStyle/>
          <a:p>
            <a:r>
              <a:rPr lang="en-US" sz="2400" dirty="0" smtClean="0"/>
              <a:t>Instagram – the most popular social media platform in Central Asia</a:t>
            </a:r>
            <a:endParaRPr lang="en-GB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0034" y="737473"/>
            <a:ext cx="4025778" cy="333375"/>
          </a:xfrm>
        </p:spPr>
        <p:txBody>
          <a:bodyPr/>
          <a:lstStyle/>
          <a:p>
            <a:r>
              <a:rPr lang="en-US" dirty="0" smtClean="0"/>
              <a:t>365 post, 11 400 followers in Instagram</a:t>
            </a:r>
            <a:endParaRPr lang="en-GB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789" t="15625" r="23646" b="30209"/>
          <a:stretch/>
        </p:blipFill>
        <p:spPr>
          <a:xfrm>
            <a:off x="228600" y="1219200"/>
            <a:ext cx="8645770" cy="4495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944" t="13541" r="37116" b="20833"/>
          <a:stretch/>
        </p:blipFill>
        <p:spPr>
          <a:xfrm>
            <a:off x="8653461" y="770810"/>
            <a:ext cx="350520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0" y="6089903"/>
            <a:ext cx="191566" cy="17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32337" y="6089903"/>
            <a:ext cx="190042" cy="178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15339" y="6089903"/>
            <a:ext cx="220357" cy="179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7300" y="6089903"/>
            <a:ext cx="191566" cy="17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32337" y="6089903"/>
            <a:ext cx="190042" cy="178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15339" y="6089903"/>
            <a:ext cx="220357" cy="179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solidFill>
            <a:srgbClr val="2708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36326" y="5951220"/>
            <a:ext cx="170815" cy="137160"/>
          </a:xfrm>
          <a:custGeom>
            <a:avLst/>
            <a:gdLst/>
            <a:ahLst/>
            <a:cxnLst/>
            <a:rect l="l" t="t" r="r" b="b"/>
            <a:pathLst>
              <a:path w="170815" h="137160">
                <a:moveTo>
                  <a:pt x="170357" y="0"/>
                </a:moveTo>
                <a:lnTo>
                  <a:pt x="13995" y="0"/>
                </a:lnTo>
                <a:lnTo>
                  <a:pt x="24155" y="4114"/>
                </a:lnTo>
                <a:lnTo>
                  <a:pt x="47040" y="14312"/>
                </a:lnTo>
                <a:lnTo>
                  <a:pt x="68656" y="25590"/>
                </a:lnTo>
                <a:lnTo>
                  <a:pt x="0" y="81826"/>
                </a:lnTo>
                <a:lnTo>
                  <a:pt x="20320" y="93103"/>
                </a:lnTo>
                <a:lnTo>
                  <a:pt x="38100" y="106400"/>
                </a:lnTo>
                <a:lnTo>
                  <a:pt x="54648" y="120713"/>
                </a:lnTo>
                <a:lnTo>
                  <a:pt x="68656" y="137083"/>
                </a:lnTo>
                <a:lnTo>
                  <a:pt x="138531" y="80797"/>
                </a:lnTo>
                <a:lnTo>
                  <a:pt x="170357" y="80797"/>
                </a:lnTo>
                <a:lnTo>
                  <a:pt x="170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174857" y="6032022"/>
            <a:ext cx="32384" cy="44450"/>
          </a:xfrm>
          <a:custGeom>
            <a:avLst/>
            <a:gdLst/>
            <a:ahLst/>
            <a:cxnLst/>
            <a:rect l="l" t="t" r="r" b="b"/>
            <a:pathLst>
              <a:path w="32384" h="44450">
                <a:moveTo>
                  <a:pt x="31826" y="0"/>
                </a:moveTo>
                <a:lnTo>
                  <a:pt x="0" y="0"/>
                </a:lnTo>
                <a:lnTo>
                  <a:pt x="13995" y="18427"/>
                </a:lnTo>
                <a:lnTo>
                  <a:pt x="26720" y="36817"/>
                </a:lnTo>
                <a:lnTo>
                  <a:pt x="31826" y="4398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44651" y="6281112"/>
            <a:ext cx="168910" cy="127635"/>
          </a:xfrm>
          <a:custGeom>
            <a:avLst/>
            <a:gdLst/>
            <a:ahLst/>
            <a:cxnLst/>
            <a:rect l="l" t="t" r="r" b="b"/>
            <a:pathLst>
              <a:path w="168909" h="127635">
                <a:moveTo>
                  <a:pt x="0" y="0"/>
                </a:moveTo>
                <a:lnTo>
                  <a:pt x="0" y="127215"/>
                </a:lnTo>
                <a:lnTo>
                  <a:pt x="153720" y="127215"/>
                </a:lnTo>
                <a:lnTo>
                  <a:pt x="144894" y="123075"/>
                </a:lnTo>
                <a:lnTo>
                  <a:pt x="122212" y="112737"/>
                </a:lnTo>
                <a:lnTo>
                  <a:pt x="99542" y="101358"/>
                </a:lnTo>
                <a:lnTo>
                  <a:pt x="168833" y="44475"/>
                </a:lnTo>
                <a:lnTo>
                  <a:pt x="31496" y="44475"/>
                </a:lnTo>
                <a:lnTo>
                  <a:pt x="17640" y="26885"/>
                </a:lnTo>
                <a:lnTo>
                  <a:pt x="5041" y="82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76154" y="6269735"/>
            <a:ext cx="137795" cy="55880"/>
          </a:xfrm>
          <a:custGeom>
            <a:avLst/>
            <a:gdLst/>
            <a:ahLst/>
            <a:cxnLst/>
            <a:rect l="l" t="t" r="r" b="b"/>
            <a:pathLst>
              <a:path w="137794" h="55879">
                <a:moveTo>
                  <a:pt x="69291" y="0"/>
                </a:moveTo>
                <a:lnTo>
                  <a:pt x="0" y="55854"/>
                </a:lnTo>
                <a:lnTo>
                  <a:pt x="137325" y="55854"/>
                </a:lnTo>
                <a:lnTo>
                  <a:pt x="117170" y="44475"/>
                </a:lnTo>
                <a:lnTo>
                  <a:pt x="99529" y="31026"/>
                </a:lnTo>
                <a:lnTo>
                  <a:pt x="83146" y="15506"/>
                </a:lnTo>
                <a:lnTo>
                  <a:pt x="692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036319" y="6269735"/>
            <a:ext cx="170815" cy="139065"/>
          </a:xfrm>
          <a:custGeom>
            <a:avLst/>
            <a:gdLst/>
            <a:ahLst/>
            <a:cxnLst/>
            <a:rect l="l" t="t" r="r" b="b"/>
            <a:pathLst>
              <a:path w="170815" h="139064">
                <a:moveTo>
                  <a:pt x="68656" y="0"/>
                </a:moveTo>
                <a:lnTo>
                  <a:pt x="54660" y="15506"/>
                </a:lnTo>
                <a:lnTo>
                  <a:pt x="38112" y="31026"/>
                </a:lnTo>
                <a:lnTo>
                  <a:pt x="20332" y="44475"/>
                </a:lnTo>
                <a:lnTo>
                  <a:pt x="0" y="55854"/>
                </a:lnTo>
                <a:lnTo>
                  <a:pt x="68656" y="112737"/>
                </a:lnTo>
                <a:lnTo>
                  <a:pt x="47053" y="124117"/>
                </a:lnTo>
                <a:lnTo>
                  <a:pt x="24168" y="134454"/>
                </a:lnTo>
                <a:lnTo>
                  <a:pt x="13995" y="138595"/>
                </a:lnTo>
                <a:lnTo>
                  <a:pt x="170357" y="138595"/>
                </a:lnTo>
                <a:lnTo>
                  <a:pt x="170357" y="55854"/>
                </a:lnTo>
                <a:lnTo>
                  <a:pt x="138544" y="55854"/>
                </a:lnTo>
                <a:lnTo>
                  <a:pt x="6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174857" y="6281112"/>
            <a:ext cx="32384" cy="45085"/>
          </a:xfrm>
          <a:custGeom>
            <a:avLst/>
            <a:gdLst/>
            <a:ahLst/>
            <a:cxnLst/>
            <a:rect l="l" t="t" r="r" b="b"/>
            <a:pathLst>
              <a:path w="32384" h="45085">
                <a:moveTo>
                  <a:pt x="31826" y="0"/>
                </a:moveTo>
                <a:lnTo>
                  <a:pt x="26720" y="8280"/>
                </a:lnTo>
                <a:lnTo>
                  <a:pt x="13995" y="26885"/>
                </a:lnTo>
                <a:lnTo>
                  <a:pt x="0" y="44475"/>
                </a:lnTo>
                <a:lnTo>
                  <a:pt x="31826" y="44475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76146" y="6032022"/>
            <a:ext cx="137795" cy="56515"/>
          </a:xfrm>
          <a:custGeom>
            <a:avLst/>
            <a:gdLst/>
            <a:ahLst/>
            <a:cxnLst/>
            <a:rect l="l" t="t" r="r" b="b"/>
            <a:pathLst>
              <a:path w="137794" h="56514">
                <a:moveTo>
                  <a:pt x="136093" y="0"/>
                </a:moveTo>
                <a:lnTo>
                  <a:pt x="0" y="0"/>
                </a:lnTo>
                <a:lnTo>
                  <a:pt x="69303" y="56286"/>
                </a:lnTo>
                <a:lnTo>
                  <a:pt x="83159" y="39903"/>
                </a:lnTo>
                <a:lnTo>
                  <a:pt x="99542" y="25590"/>
                </a:lnTo>
                <a:lnTo>
                  <a:pt x="117182" y="12306"/>
                </a:lnTo>
                <a:lnTo>
                  <a:pt x="137337" y="1028"/>
                </a:lnTo>
                <a:lnTo>
                  <a:pt x="136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44649" y="5951220"/>
            <a:ext cx="167640" cy="125095"/>
          </a:xfrm>
          <a:custGeom>
            <a:avLst/>
            <a:gdLst/>
            <a:ahLst/>
            <a:cxnLst/>
            <a:rect l="l" t="t" r="r" b="b"/>
            <a:pathLst>
              <a:path w="167640" h="125095">
                <a:moveTo>
                  <a:pt x="154978" y="0"/>
                </a:moveTo>
                <a:lnTo>
                  <a:pt x="0" y="0"/>
                </a:lnTo>
                <a:lnTo>
                  <a:pt x="0" y="124790"/>
                </a:lnTo>
                <a:lnTo>
                  <a:pt x="5041" y="117627"/>
                </a:lnTo>
                <a:lnTo>
                  <a:pt x="17640" y="99237"/>
                </a:lnTo>
                <a:lnTo>
                  <a:pt x="31508" y="80797"/>
                </a:lnTo>
                <a:lnTo>
                  <a:pt x="167589" y="80797"/>
                </a:lnTo>
                <a:lnTo>
                  <a:pt x="100799" y="25590"/>
                </a:lnTo>
                <a:lnTo>
                  <a:pt x="122212" y="14312"/>
                </a:lnTo>
                <a:lnTo>
                  <a:pt x="144894" y="4114"/>
                </a:lnTo>
                <a:lnTo>
                  <a:pt x="154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24126" y="6007676"/>
            <a:ext cx="49530" cy="4445"/>
          </a:xfrm>
          <a:custGeom>
            <a:avLst/>
            <a:gdLst/>
            <a:ahLst/>
            <a:cxnLst/>
            <a:rect l="l" t="t" r="r" b="b"/>
            <a:pathLst>
              <a:path w="49530" h="4445">
                <a:moveTo>
                  <a:pt x="49326" y="0"/>
                </a:moveTo>
                <a:lnTo>
                  <a:pt x="0" y="0"/>
                </a:lnTo>
                <a:lnTo>
                  <a:pt x="25298" y="990"/>
                </a:lnTo>
                <a:lnTo>
                  <a:pt x="49326" y="4089"/>
                </a:lnTo>
                <a:lnTo>
                  <a:pt x="49326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24123" y="6347456"/>
            <a:ext cx="49530" cy="4445"/>
          </a:xfrm>
          <a:custGeom>
            <a:avLst/>
            <a:gdLst/>
            <a:ahLst/>
            <a:cxnLst/>
            <a:rect l="l" t="t" r="r" b="b"/>
            <a:pathLst>
              <a:path w="49530" h="4445">
                <a:moveTo>
                  <a:pt x="49339" y="0"/>
                </a:moveTo>
                <a:lnTo>
                  <a:pt x="25298" y="3086"/>
                </a:lnTo>
                <a:lnTo>
                  <a:pt x="0" y="4102"/>
                </a:lnTo>
                <a:lnTo>
                  <a:pt x="49339" y="4102"/>
                </a:lnTo>
                <a:lnTo>
                  <a:pt x="4933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27300" y="6089903"/>
            <a:ext cx="191770" cy="178435"/>
          </a:xfrm>
          <a:custGeom>
            <a:avLst/>
            <a:gdLst/>
            <a:ahLst/>
            <a:cxnLst/>
            <a:rect l="l" t="t" r="r" b="b"/>
            <a:pathLst>
              <a:path w="191770" h="178435">
                <a:moveTo>
                  <a:pt x="110375" y="0"/>
                </a:moveTo>
                <a:lnTo>
                  <a:pt x="0" y="88633"/>
                </a:lnTo>
                <a:lnTo>
                  <a:pt x="110375" y="178282"/>
                </a:lnTo>
                <a:lnTo>
                  <a:pt x="106565" y="170040"/>
                </a:lnTo>
                <a:lnTo>
                  <a:pt x="98958" y="149440"/>
                </a:lnTo>
                <a:lnTo>
                  <a:pt x="93878" y="128816"/>
                </a:lnTo>
                <a:lnTo>
                  <a:pt x="191566" y="128816"/>
                </a:lnTo>
                <a:lnTo>
                  <a:pt x="187769" y="109245"/>
                </a:lnTo>
                <a:lnTo>
                  <a:pt x="186499" y="88633"/>
                </a:lnTo>
                <a:lnTo>
                  <a:pt x="187769" y="69049"/>
                </a:lnTo>
                <a:lnTo>
                  <a:pt x="191566" y="49466"/>
                </a:lnTo>
                <a:lnTo>
                  <a:pt x="93878" y="49466"/>
                </a:lnTo>
                <a:lnTo>
                  <a:pt x="98958" y="28854"/>
                </a:lnTo>
                <a:lnTo>
                  <a:pt x="106565" y="8242"/>
                </a:lnTo>
                <a:lnTo>
                  <a:pt x="110375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132337" y="6089903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556" y="0"/>
                </a:moveTo>
                <a:lnTo>
                  <a:pt x="84353" y="8242"/>
                </a:lnTo>
                <a:lnTo>
                  <a:pt x="91884" y="28854"/>
                </a:lnTo>
                <a:lnTo>
                  <a:pt x="96939" y="49466"/>
                </a:lnTo>
                <a:lnTo>
                  <a:pt x="0" y="49466"/>
                </a:lnTo>
                <a:lnTo>
                  <a:pt x="3784" y="69049"/>
                </a:lnTo>
                <a:lnTo>
                  <a:pt x="5054" y="88633"/>
                </a:lnTo>
                <a:lnTo>
                  <a:pt x="3784" y="109245"/>
                </a:lnTo>
                <a:lnTo>
                  <a:pt x="0" y="128816"/>
                </a:lnTo>
                <a:lnTo>
                  <a:pt x="96939" y="128816"/>
                </a:lnTo>
                <a:lnTo>
                  <a:pt x="91884" y="149440"/>
                </a:lnTo>
                <a:lnTo>
                  <a:pt x="84353" y="170040"/>
                </a:lnTo>
                <a:lnTo>
                  <a:pt x="80556" y="178282"/>
                </a:lnTo>
                <a:lnTo>
                  <a:pt x="190042" y="88633"/>
                </a:lnTo>
                <a:lnTo>
                  <a:pt x="80556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5339" y="6089903"/>
            <a:ext cx="220979" cy="179705"/>
          </a:xfrm>
          <a:custGeom>
            <a:avLst/>
            <a:gdLst/>
            <a:ahLst/>
            <a:cxnLst/>
            <a:rect l="l" t="t" r="r" b="b"/>
            <a:pathLst>
              <a:path w="220980" h="179704">
                <a:moveTo>
                  <a:pt x="120878" y="0"/>
                </a:moveTo>
                <a:lnTo>
                  <a:pt x="99466" y="0"/>
                </a:lnTo>
                <a:lnTo>
                  <a:pt x="88138" y="2032"/>
                </a:lnTo>
                <a:lnTo>
                  <a:pt x="49110" y="15354"/>
                </a:lnTo>
                <a:lnTo>
                  <a:pt x="18884" y="39954"/>
                </a:lnTo>
                <a:lnTo>
                  <a:pt x="1257" y="80937"/>
                </a:lnTo>
                <a:lnTo>
                  <a:pt x="0" y="89141"/>
                </a:lnTo>
                <a:lnTo>
                  <a:pt x="13842" y="132181"/>
                </a:lnTo>
                <a:lnTo>
                  <a:pt x="49110" y="163944"/>
                </a:lnTo>
                <a:lnTo>
                  <a:pt x="88138" y="177266"/>
                </a:lnTo>
                <a:lnTo>
                  <a:pt x="110807" y="179311"/>
                </a:lnTo>
                <a:lnTo>
                  <a:pt x="120878" y="178295"/>
                </a:lnTo>
                <a:lnTo>
                  <a:pt x="132207" y="177266"/>
                </a:lnTo>
                <a:lnTo>
                  <a:pt x="171246" y="163944"/>
                </a:lnTo>
                <a:lnTo>
                  <a:pt x="201460" y="139357"/>
                </a:lnTo>
                <a:lnTo>
                  <a:pt x="220357" y="89141"/>
                </a:lnTo>
                <a:lnTo>
                  <a:pt x="219087" y="80937"/>
                </a:lnTo>
                <a:lnTo>
                  <a:pt x="217830" y="71716"/>
                </a:lnTo>
                <a:lnTo>
                  <a:pt x="195173" y="32778"/>
                </a:lnTo>
                <a:lnTo>
                  <a:pt x="153619" y="7162"/>
                </a:lnTo>
                <a:lnTo>
                  <a:pt x="143535" y="4089"/>
                </a:lnTo>
                <a:lnTo>
                  <a:pt x="12087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8100" y="0"/>
            <a:ext cx="5667756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1886457" y="2120276"/>
            <a:ext cx="7245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A07A48"/>
                </a:solidFill>
                <a:latin typeface="Arial"/>
                <a:cs typeface="Arial"/>
              </a:rPr>
              <a:t>Forward Strategy </a:t>
            </a:r>
            <a:r>
              <a:rPr sz="3600" b="0" dirty="0">
                <a:solidFill>
                  <a:srgbClr val="A07A48"/>
                </a:solidFill>
                <a:latin typeface="Arial"/>
                <a:cs typeface="Arial"/>
              </a:rPr>
              <a:t>and</a:t>
            </a:r>
            <a:r>
              <a:rPr sz="3600" b="0" spc="-15" dirty="0">
                <a:solidFill>
                  <a:srgbClr val="A07A48"/>
                </a:solidFill>
                <a:latin typeface="Arial"/>
                <a:cs typeface="Arial"/>
              </a:rPr>
              <a:t> </a:t>
            </a:r>
            <a:r>
              <a:rPr sz="3600" b="0" spc="-5" dirty="0">
                <a:solidFill>
                  <a:srgbClr val="A07A48"/>
                </a:solidFill>
                <a:latin typeface="Arial"/>
                <a:cs typeface="Arial"/>
              </a:rPr>
              <a:t>Development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505200" y="2895600"/>
            <a:ext cx="4909185" cy="0"/>
          </a:xfrm>
          <a:custGeom>
            <a:avLst/>
            <a:gdLst/>
            <a:ahLst/>
            <a:cxnLst/>
            <a:rect l="l" t="t" r="r" b="b"/>
            <a:pathLst>
              <a:path w="4909184">
                <a:moveTo>
                  <a:pt x="0" y="0"/>
                </a:moveTo>
                <a:lnTo>
                  <a:pt x="4908804" y="0"/>
                </a:lnTo>
              </a:path>
            </a:pathLst>
          </a:custGeom>
          <a:ln w="12192">
            <a:solidFill>
              <a:srgbClr val="A07A4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 txBox="1"/>
          <p:nvPr/>
        </p:nvSpPr>
        <p:spPr>
          <a:xfrm>
            <a:off x="2506154" y="3476244"/>
            <a:ext cx="2962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125" dirty="0">
                <a:solidFill>
                  <a:srgbClr val="A07A48"/>
                </a:solidFill>
                <a:latin typeface="Calibri"/>
                <a:cs typeface="Calibri"/>
              </a:rPr>
              <a:t>CILT</a:t>
            </a:r>
            <a:r>
              <a:rPr sz="3600" b="1" i="1" spc="-229" dirty="0">
                <a:solidFill>
                  <a:srgbClr val="A07A48"/>
                </a:solidFill>
                <a:latin typeface="Calibri"/>
                <a:cs typeface="Calibri"/>
              </a:rPr>
              <a:t> </a:t>
            </a:r>
            <a:r>
              <a:rPr sz="3600" b="1" i="1" spc="-50" dirty="0">
                <a:solidFill>
                  <a:srgbClr val="A07A48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0" y="6089903"/>
            <a:ext cx="191566" cy="17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32337" y="6089903"/>
            <a:ext cx="190042" cy="178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15339" y="6089903"/>
            <a:ext cx="220357" cy="179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7300" y="6089903"/>
            <a:ext cx="191566" cy="17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32337" y="6089903"/>
            <a:ext cx="190042" cy="178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15339" y="6089903"/>
            <a:ext cx="220357" cy="179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solidFill>
            <a:srgbClr val="2708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36326" y="5951220"/>
            <a:ext cx="170815" cy="137160"/>
          </a:xfrm>
          <a:custGeom>
            <a:avLst/>
            <a:gdLst/>
            <a:ahLst/>
            <a:cxnLst/>
            <a:rect l="l" t="t" r="r" b="b"/>
            <a:pathLst>
              <a:path w="170815" h="137160">
                <a:moveTo>
                  <a:pt x="170357" y="0"/>
                </a:moveTo>
                <a:lnTo>
                  <a:pt x="13995" y="0"/>
                </a:lnTo>
                <a:lnTo>
                  <a:pt x="24155" y="4114"/>
                </a:lnTo>
                <a:lnTo>
                  <a:pt x="47040" y="14312"/>
                </a:lnTo>
                <a:lnTo>
                  <a:pt x="68656" y="25590"/>
                </a:lnTo>
                <a:lnTo>
                  <a:pt x="0" y="81826"/>
                </a:lnTo>
                <a:lnTo>
                  <a:pt x="20320" y="93103"/>
                </a:lnTo>
                <a:lnTo>
                  <a:pt x="38100" y="106400"/>
                </a:lnTo>
                <a:lnTo>
                  <a:pt x="54648" y="120713"/>
                </a:lnTo>
                <a:lnTo>
                  <a:pt x="68656" y="137083"/>
                </a:lnTo>
                <a:lnTo>
                  <a:pt x="138531" y="80797"/>
                </a:lnTo>
                <a:lnTo>
                  <a:pt x="170357" y="80797"/>
                </a:lnTo>
                <a:lnTo>
                  <a:pt x="170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174857" y="6032022"/>
            <a:ext cx="32384" cy="44450"/>
          </a:xfrm>
          <a:custGeom>
            <a:avLst/>
            <a:gdLst/>
            <a:ahLst/>
            <a:cxnLst/>
            <a:rect l="l" t="t" r="r" b="b"/>
            <a:pathLst>
              <a:path w="32384" h="44450">
                <a:moveTo>
                  <a:pt x="31826" y="0"/>
                </a:moveTo>
                <a:lnTo>
                  <a:pt x="0" y="0"/>
                </a:lnTo>
                <a:lnTo>
                  <a:pt x="13995" y="18427"/>
                </a:lnTo>
                <a:lnTo>
                  <a:pt x="26720" y="36817"/>
                </a:lnTo>
                <a:lnTo>
                  <a:pt x="31826" y="4398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44651" y="6281112"/>
            <a:ext cx="168910" cy="127635"/>
          </a:xfrm>
          <a:custGeom>
            <a:avLst/>
            <a:gdLst/>
            <a:ahLst/>
            <a:cxnLst/>
            <a:rect l="l" t="t" r="r" b="b"/>
            <a:pathLst>
              <a:path w="168909" h="127635">
                <a:moveTo>
                  <a:pt x="0" y="0"/>
                </a:moveTo>
                <a:lnTo>
                  <a:pt x="0" y="127215"/>
                </a:lnTo>
                <a:lnTo>
                  <a:pt x="153720" y="127215"/>
                </a:lnTo>
                <a:lnTo>
                  <a:pt x="144894" y="123075"/>
                </a:lnTo>
                <a:lnTo>
                  <a:pt x="122212" y="112737"/>
                </a:lnTo>
                <a:lnTo>
                  <a:pt x="99542" y="101358"/>
                </a:lnTo>
                <a:lnTo>
                  <a:pt x="168833" y="44475"/>
                </a:lnTo>
                <a:lnTo>
                  <a:pt x="31496" y="44475"/>
                </a:lnTo>
                <a:lnTo>
                  <a:pt x="17640" y="26885"/>
                </a:lnTo>
                <a:lnTo>
                  <a:pt x="5041" y="82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76154" y="6269735"/>
            <a:ext cx="137795" cy="55880"/>
          </a:xfrm>
          <a:custGeom>
            <a:avLst/>
            <a:gdLst/>
            <a:ahLst/>
            <a:cxnLst/>
            <a:rect l="l" t="t" r="r" b="b"/>
            <a:pathLst>
              <a:path w="137794" h="55879">
                <a:moveTo>
                  <a:pt x="69291" y="0"/>
                </a:moveTo>
                <a:lnTo>
                  <a:pt x="0" y="55854"/>
                </a:lnTo>
                <a:lnTo>
                  <a:pt x="137325" y="55854"/>
                </a:lnTo>
                <a:lnTo>
                  <a:pt x="117170" y="44475"/>
                </a:lnTo>
                <a:lnTo>
                  <a:pt x="99529" y="31026"/>
                </a:lnTo>
                <a:lnTo>
                  <a:pt x="83146" y="15506"/>
                </a:lnTo>
                <a:lnTo>
                  <a:pt x="692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036319" y="6269735"/>
            <a:ext cx="170815" cy="139065"/>
          </a:xfrm>
          <a:custGeom>
            <a:avLst/>
            <a:gdLst/>
            <a:ahLst/>
            <a:cxnLst/>
            <a:rect l="l" t="t" r="r" b="b"/>
            <a:pathLst>
              <a:path w="170815" h="139064">
                <a:moveTo>
                  <a:pt x="68656" y="0"/>
                </a:moveTo>
                <a:lnTo>
                  <a:pt x="54660" y="15506"/>
                </a:lnTo>
                <a:lnTo>
                  <a:pt x="38112" y="31026"/>
                </a:lnTo>
                <a:lnTo>
                  <a:pt x="20332" y="44475"/>
                </a:lnTo>
                <a:lnTo>
                  <a:pt x="0" y="55854"/>
                </a:lnTo>
                <a:lnTo>
                  <a:pt x="68656" y="112737"/>
                </a:lnTo>
                <a:lnTo>
                  <a:pt x="47053" y="124117"/>
                </a:lnTo>
                <a:lnTo>
                  <a:pt x="24168" y="134454"/>
                </a:lnTo>
                <a:lnTo>
                  <a:pt x="13995" y="138595"/>
                </a:lnTo>
                <a:lnTo>
                  <a:pt x="170357" y="138595"/>
                </a:lnTo>
                <a:lnTo>
                  <a:pt x="170357" y="55854"/>
                </a:lnTo>
                <a:lnTo>
                  <a:pt x="138544" y="55854"/>
                </a:lnTo>
                <a:lnTo>
                  <a:pt x="6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174857" y="6281112"/>
            <a:ext cx="32384" cy="45085"/>
          </a:xfrm>
          <a:custGeom>
            <a:avLst/>
            <a:gdLst/>
            <a:ahLst/>
            <a:cxnLst/>
            <a:rect l="l" t="t" r="r" b="b"/>
            <a:pathLst>
              <a:path w="32384" h="45085">
                <a:moveTo>
                  <a:pt x="31826" y="0"/>
                </a:moveTo>
                <a:lnTo>
                  <a:pt x="26720" y="8280"/>
                </a:lnTo>
                <a:lnTo>
                  <a:pt x="13995" y="26885"/>
                </a:lnTo>
                <a:lnTo>
                  <a:pt x="0" y="44475"/>
                </a:lnTo>
                <a:lnTo>
                  <a:pt x="31826" y="44475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76146" y="6032022"/>
            <a:ext cx="137795" cy="56515"/>
          </a:xfrm>
          <a:custGeom>
            <a:avLst/>
            <a:gdLst/>
            <a:ahLst/>
            <a:cxnLst/>
            <a:rect l="l" t="t" r="r" b="b"/>
            <a:pathLst>
              <a:path w="137794" h="56514">
                <a:moveTo>
                  <a:pt x="136093" y="0"/>
                </a:moveTo>
                <a:lnTo>
                  <a:pt x="0" y="0"/>
                </a:lnTo>
                <a:lnTo>
                  <a:pt x="69303" y="56286"/>
                </a:lnTo>
                <a:lnTo>
                  <a:pt x="83159" y="39903"/>
                </a:lnTo>
                <a:lnTo>
                  <a:pt x="99542" y="25590"/>
                </a:lnTo>
                <a:lnTo>
                  <a:pt x="117182" y="12306"/>
                </a:lnTo>
                <a:lnTo>
                  <a:pt x="137337" y="1028"/>
                </a:lnTo>
                <a:lnTo>
                  <a:pt x="136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44649" y="5951220"/>
            <a:ext cx="167640" cy="125095"/>
          </a:xfrm>
          <a:custGeom>
            <a:avLst/>
            <a:gdLst/>
            <a:ahLst/>
            <a:cxnLst/>
            <a:rect l="l" t="t" r="r" b="b"/>
            <a:pathLst>
              <a:path w="167640" h="125095">
                <a:moveTo>
                  <a:pt x="154978" y="0"/>
                </a:moveTo>
                <a:lnTo>
                  <a:pt x="0" y="0"/>
                </a:lnTo>
                <a:lnTo>
                  <a:pt x="0" y="124790"/>
                </a:lnTo>
                <a:lnTo>
                  <a:pt x="5041" y="117627"/>
                </a:lnTo>
                <a:lnTo>
                  <a:pt x="17640" y="99237"/>
                </a:lnTo>
                <a:lnTo>
                  <a:pt x="31508" y="80797"/>
                </a:lnTo>
                <a:lnTo>
                  <a:pt x="167589" y="80797"/>
                </a:lnTo>
                <a:lnTo>
                  <a:pt x="100799" y="25590"/>
                </a:lnTo>
                <a:lnTo>
                  <a:pt x="122212" y="14312"/>
                </a:lnTo>
                <a:lnTo>
                  <a:pt x="144894" y="4114"/>
                </a:lnTo>
                <a:lnTo>
                  <a:pt x="154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24126" y="6007676"/>
            <a:ext cx="49530" cy="4445"/>
          </a:xfrm>
          <a:custGeom>
            <a:avLst/>
            <a:gdLst/>
            <a:ahLst/>
            <a:cxnLst/>
            <a:rect l="l" t="t" r="r" b="b"/>
            <a:pathLst>
              <a:path w="49530" h="4445">
                <a:moveTo>
                  <a:pt x="49326" y="0"/>
                </a:moveTo>
                <a:lnTo>
                  <a:pt x="0" y="0"/>
                </a:lnTo>
                <a:lnTo>
                  <a:pt x="25298" y="990"/>
                </a:lnTo>
                <a:lnTo>
                  <a:pt x="49326" y="4089"/>
                </a:lnTo>
                <a:lnTo>
                  <a:pt x="49326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24123" y="6347456"/>
            <a:ext cx="49530" cy="4445"/>
          </a:xfrm>
          <a:custGeom>
            <a:avLst/>
            <a:gdLst/>
            <a:ahLst/>
            <a:cxnLst/>
            <a:rect l="l" t="t" r="r" b="b"/>
            <a:pathLst>
              <a:path w="49530" h="4445">
                <a:moveTo>
                  <a:pt x="49339" y="0"/>
                </a:moveTo>
                <a:lnTo>
                  <a:pt x="25298" y="3086"/>
                </a:lnTo>
                <a:lnTo>
                  <a:pt x="0" y="4102"/>
                </a:lnTo>
                <a:lnTo>
                  <a:pt x="49339" y="4102"/>
                </a:lnTo>
                <a:lnTo>
                  <a:pt x="4933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27300" y="6089903"/>
            <a:ext cx="191770" cy="178435"/>
          </a:xfrm>
          <a:custGeom>
            <a:avLst/>
            <a:gdLst/>
            <a:ahLst/>
            <a:cxnLst/>
            <a:rect l="l" t="t" r="r" b="b"/>
            <a:pathLst>
              <a:path w="191770" h="178435">
                <a:moveTo>
                  <a:pt x="110375" y="0"/>
                </a:moveTo>
                <a:lnTo>
                  <a:pt x="0" y="88633"/>
                </a:lnTo>
                <a:lnTo>
                  <a:pt x="110375" y="178282"/>
                </a:lnTo>
                <a:lnTo>
                  <a:pt x="106565" y="170040"/>
                </a:lnTo>
                <a:lnTo>
                  <a:pt x="98958" y="149440"/>
                </a:lnTo>
                <a:lnTo>
                  <a:pt x="93878" y="128816"/>
                </a:lnTo>
                <a:lnTo>
                  <a:pt x="191566" y="128816"/>
                </a:lnTo>
                <a:lnTo>
                  <a:pt x="187769" y="109245"/>
                </a:lnTo>
                <a:lnTo>
                  <a:pt x="186499" y="88633"/>
                </a:lnTo>
                <a:lnTo>
                  <a:pt x="187769" y="69049"/>
                </a:lnTo>
                <a:lnTo>
                  <a:pt x="191566" y="49466"/>
                </a:lnTo>
                <a:lnTo>
                  <a:pt x="93878" y="49466"/>
                </a:lnTo>
                <a:lnTo>
                  <a:pt x="98958" y="28854"/>
                </a:lnTo>
                <a:lnTo>
                  <a:pt x="106565" y="8242"/>
                </a:lnTo>
                <a:lnTo>
                  <a:pt x="110375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132337" y="6089903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556" y="0"/>
                </a:moveTo>
                <a:lnTo>
                  <a:pt x="84353" y="8242"/>
                </a:lnTo>
                <a:lnTo>
                  <a:pt x="91884" y="28854"/>
                </a:lnTo>
                <a:lnTo>
                  <a:pt x="96939" y="49466"/>
                </a:lnTo>
                <a:lnTo>
                  <a:pt x="0" y="49466"/>
                </a:lnTo>
                <a:lnTo>
                  <a:pt x="3784" y="69049"/>
                </a:lnTo>
                <a:lnTo>
                  <a:pt x="5054" y="88633"/>
                </a:lnTo>
                <a:lnTo>
                  <a:pt x="3784" y="109245"/>
                </a:lnTo>
                <a:lnTo>
                  <a:pt x="0" y="128816"/>
                </a:lnTo>
                <a:lnTo>
                  <a:pt x="96939" y="128816"/>
                </a:lnTo>
                <a:lnTo>
                  <a:pt x="91884" y="149440"/>
                </a:lnTo>
                <a:lnTo>
                  <a:pt x="84353" y="170040"/>
                </a:lnTo>
                <a:lnTo>
                  <a:pt x="80556" y="178282"/>
                </a:lnTo>
                <a:lnTo>
                  <a:pt x="190042" y="88633"/>
                </a:lnTo>
                <a:lnTo>
                  <a:pt x="80556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5339" y="6089903"/>
            <a:ext cx="220979" cy="179705"/>
          </a:xfrm>
          <a:custGeom>
            <a:avLst/>
            <a:gdLst/>
            <a:ahLst/>
            <a:cxnLst/>
            <a:rect l="l" t="t" r="r" b="b"/>
            <a:pathLst>
              <a:path w="220980" h="179704">
                <a:moveTo>
                  <a:pt x="120878" y="0"/>
                </a:moveTo>
                <a:lnTo>
                  <a:pt x="99466" y="0"/>
                </a:lnTo>
                <a:lnTo>
                  <a:pt x="88138" y="2032"/>
                </a:lnTo>
                <a:lnTo>
                  <a:pt x="49110" y="15354"/>
                </a:lnTo>
                <a:lnTo>
                  <a:pt x="18884" y="39954"/>
                </a:lnTo>
                <a:lnTo>
                  <a:pt x="1257" y="80937"/>
                </a:lnTo>
                <a:lnTo>
                  <a:pt x="0" y="89141"/>
                </a:lnTo>
                <a:lnTo>
                  <a:pt x="13842" y="132181"/>
                </a:lnTo>
                <a:lnTo>
                  <a:pt x="49110" y="163944"/>
                </a:lnTo>
                <a:lnTo>
                  <a:pt x="88138" y="177266"/>
                </a:lnTo>
                <a:lnTo>
                  <a:pt x="110807" y="179311"/>
                </a:lnTo>
                <a:lnTo>
                  <a:pt x="120878" y="178295"/>
                </a:lnTo>
                <a:lnTo>
                  <a:pt x="132207" y="177266"/>
                </a:lnTo>
                <a:lnTo>
                  <a:pt x="171246" y="163944"/>
                </a:lnTo>
                <a:lnTo>
                  <a:pt x="201460" y="139357"/>
                </a:lnTo>
                <a:lnTo>
                  <a:pt x="220357" y="89141"/>
                </a:lnTo>
                <a:lnTo>
                  <a:pt x="219087" y="80937"/>
                </a:lnTo>
                <a:lnTo>
                  <a:pt x="217830" y="71716"/>
                </a:lnTo>
                <a:lnTo>
                  <a:pt x="195173" y="32778"/>
                </a:lnTo>
                <a:lnTo>
                  <a:pt x="153619" y="7162"/>
                </a:lnTo>
                <a:lnTo>
                  <a:pt x="143535" y="4089"/>
                </a:lnTo>
                <a:lnTo>
                  <a:pt x="12087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384816" y="248810"/>
            <a:ext cx="742236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188" marR="5080" algn="l">
              <a:lnSpc>
                <a:spcPct val="100000"/>
              </a:lnSpc>
              <a:spcBef>
                <a:spcPts val="100"/>
              </a:spcBef>
            </a:pPr>
            <a:r>
              <a:rPr lang="en-US" dirty="0" smtClean="0"/>
              <a:t>2020 </a:t>
            </a:r>
            <a:r>
              <a:rPr dirty="0" smtClean="0"/>
              <a:t>Forward </a:t>
            </a:r>
            <a:r>
              <a:rPr spc="-5" dirty="0"/>
              <a:t>development </a:t>
            </a:r>
            <a:r>
              <a:rPr dirty="0"/>
              <a:t>strategy of human</a:t>
            </a:r>
            <a:r>
              <a:rPr spc="-110" dirty="0"/>
              <a:t> </a:t>
            </a:r>
            <a:r>
              <a:rPr dirty="0"/>
              <a:t>recourses  for transport and logistics of Central</a:t>
            </a:r>
            <a:r>
              <a:rPr spc="-170" dirty="0"/>
              <a:t> </a:t>
            </a:r>
            <a:r>
              <a:rPr dirty="0"/>
              <a:t>Asia</a:t>
            </a:r>
          </a:p>
        </p:txBody>
      </p:sp>
      <p:sp>
        <p:nvSpPr>
          <p:cNvPr id="47" name="object 47"/>
          <p:cNvSpPr/>
          <p:nvPr/>
        </p:nvSpPr>
        <p:spPr>
          <a:xfrm>
            <a:off x="8597755" y="2327366"/>
            <a:ext cx="3081092" cy="2260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 txBox="1"/>
          <p:nvPr/>
        </p:nvSpPr>
        <p:spPr>
          <a:xfrm>
            <a:off x="860915" y="836750"/>
            <a:ext cx="7736840" cy="49742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  <a:tabLst>
                <a:tab pos="240665" algn="l"/>
                <a:tab pos="241300" algn="l"/>
              </a:tabLst>
            </a:pPr>
            <a:r>
              <a:rPr lang="en-US" sz="1400" b="1" spc="-5" dirty="0" smtClean="0">
                <a:solidFill>
                  <a:srgbClr val="351162"/>
                </a:solidFill>
                <a:latin typeface="Arial"/>
                <a:cs typeface="Arial"/>
              </a:rPr>
              <a:t>Completed objectives</a:t>
            </a:r>
          </a:p>
          <a:p>
            <a:pPr marL="241300" indent="-228600">
              <a:lnSpc>
                <a:spcPts val="1825"/>
              </a:lnSpc>
              <a:spcBef>
                <a:spcPts val="9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 smtClean="0">
                <a:solidFill>
                  <a:srgbClr val="351162"/>
                </a:solidFill>
                <a:latin typeface="Arial"/>
                <a:cs typeface="Arial"/>
              </a:rPr>
              <a:t>Setting </a:t>
            </a:r>
            <a:r>
              <a:rPr sz="1400" spc="-5" dirty="0">
                <a:solidFill>
                  <a:srgbClr val="351162"/>
                </a:solidFill>
                <a:latin typeface="Arial"/>
                <a:cs typeface="Arial"/>
              </a:rPr>
              <a:t>up </a:t>
            </a:r>
            <a:r>
              <a:rPr sz="1400" spc="-35" dirty="0">
                <a:solidFill>
                  <a:srgbClr val="351162"/>
                </a:solidFill>
                <a:latin typeface="Arial"/>
                <a:cs typeface="Arial"/>
              </a:rPr>
              <a:t>CILT </a:t>
            </a:r>
            <a:r>
              <a:rPr sz="1400" spc="-5" dirty="0">
                <a:solidFill>
                  <a:srgbClr val="351162"/>
                </a:solidFill>
                <a:latin typeface="Arial"/>
                <a:cs typeface="Arial"/>
              </a:rPr>
              <a:t>Kazakhstan as a training </a:t>
            </a:r>
            <a:r>
              <a:rPr sz="1400" spc="-10" dirty="0">
                <a:solidFill>
                  <a:srgbClr val="351162"/>
                </a:solidFill>
                <a:latin typeface="Arial"/>
                <a:cs typeface="Arial"/>
              </a:rPr>
              <a:t>and </a:t>
            </a:r>
            <a:r>
              <a:rPr sz="1400" spc="-5" dirty="0">
                <a:solidFill>
                  <a:srgbClr val="351162"/>
                </a:solidFill>
                <a:latin typeface="Arial"/>
                <a:cs typeface="Arial"/>
              </a:rPr>
              <a:t>professional development </a:t>
            </a:r>
            <a:r>
              <a:rPr sz="1400" spc="-10" dirty="0">
                <a:solidFill>
                  <a:srgbClr val="351162"/>
                </a:solidFill>
                <a:latin typeface="Arial"/>
                <a:cs typeface="Arial"/>
              </a:rPr>
              <a:t>hub</a:t>
            </a:r>
            <a:r>
              <a:rPr sz="1400" spc="3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51162"/>
                </a:solidFill>
                <a:latin typeface="Arial"/>
                <a:cs typeface="Arial"/>
              </a:rPr>
              <a:t>for</a:t>
            </a:r>
            <a:endParaRPr sz="1400" dirty="0">
              <a:latin typeface="Arial"/>
              <a:cs typeface="Arial"/>
            </a:endParaRPr>
          </a:p>
          <a:p>
            <a:pPr marL="241300">
              <a:lnSpc>
                <a:spcPts val="1825"/>
              </a:lnSpc>
            </a:pPr>
            <a:r>
              <a:rPr sz="1400" spc="-10" dirty="0">
                <a:solidFill>
                  <a:srgbClr val="351162"/>
                </a:solidFill>
                <a:latin typeface="Arial"/>
                <a:cs typeface="Arial"/>
              </a:rPr>
              <a:t>Central</a:t>
            </a:r>
            <a:r>
              <a:rPr sz="1400" spc="-85" dirty="0">
                <a:solidFill>
                  <a:srgbClr val="351162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351162"/>
                </a:solidFill>
                <a:latin typeface="Arial"/>
                <a:cs typeface="Arial"/>
              </a:rPr>
              <a:t>Asia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825"/>
              </a:lnSpc>
              <a:spcBef>
                <a:spcPts val="805"/>
              </a:spcBef>
              <a:tabLst>
                <a:tab pos="240665" algn="l"/>
                <a:tab pos="241300" algn="l"/>
              </a:tabLst>
            </a:pPr>
            <a:r>
              <a:rPr lang="en-US" sz="1400" b="1" spc="-5" dirty="0" smtClean="0">
                <a:solidFill>
                  <a:srgbClr val="2B0A4A"/>
                </a:solidFill>
                <a:latin typeface="Arial"/>
                <a:cs typeface="Arial"/>
              </a:rPr>
              <a:t>Ongoing work:</a:t>
            </a:r>
          </a:p>
          <a:p>
            <a:pPr marL="241300" indent="-228600">
              <a:lnSpc>
                <a:spcPts val="1825"/>
              </a:lnSpc>
              <a:spcBef>
                <a:spcPts val="80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 smtClean="0">
                <a:solidFill>
                  <a:srgbClr val="2B0A4A"/>
                </a:solidFill>
                <a:latin typeface="Arial"/>
                <a:cs typeface="Arial"/>
              </a:rPr>
              <a:t>Implement </a:t>
            </a:r>
            <a:r>
              <a:rPr sz="1400" spc="-35" dirty="0">
                <a:solidFill>
                  <a:srgbClr val="2B0A4A"/>
                </a:solidFill>
                <a:latin typeface="Arial"/>
                <a:cs typeface="Arial"/>
              </a:rPr>
              <a:t>CILT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standards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qualifications of the Institute to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guarantee</a:t>
            </a:r>
            <a:r>
              <a:rPr sz="1400" spc="145" dirty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of</a:t>
            </a:r>
            <a:endParaRPr sz="1400" dirty="0">
              <a:latin typeface="Arial"/>
              <a:cs typeface="Arial"/>
            </a:endParaRPr>
          </a:p>
          <a:p>
            <a:pPr marL="241300">
              <a:lnSpc>
                <a:spcPts val="1825"/>
              </a:lnSpc>
            </a:pP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knowledge 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professionalism </a:t>
            </a:r>
            <a:r>
              <a:rPr sz="1400" dirty="0">
                <a:solidFill>
                  <a:srgbClr val="2B0A4A"/>
                </a:solidFill>
                <a:latin typeface="Arial"/>
                <a:cs typeface="Arial"/>
              </a:rPr>
              <a:t>in </a:t>
            </a:r>
            <a:r>
              <a:rPr sz="1400" spc="-5" dirty="0" smtClean="0">
                <a:solidFill>
                  <a:srgbClr val="2B0A4A"/>
                </a:solidFill>
                <a:latin typeface="Arial"/>
                <a:cs typeface="Arial"/>
              </a:rPr>
              <a:t>the</a:t>
            </a:r>
            <a:r>
              <a:rPr lang="en-US" sz="1400" spc="-5" dirty="0" smtClean="0">
                <a:solidFill>
                  <a:srgbClr val="2B0A4A"/>
                </a:solidFill>
                <a:latin typeface="Arial"/>
                <a:cs typeface="Arial"/>
              </a:rPr>
              <a:t> Central Asian</a:t>
            </a:r>
            <a:r>
              <a:rPr sz="1400" spc="10" dirty="0" smtClean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region</a:t>
            </a:r>
            <a:endParaRPr sz="1400" dirty="0">
              <a:latin typeface="Arial"/>
              <a:cs typeface="Arial"/>
            </a:endParaRPr>
          </a:p>
          <a:p>
            <a:pPr marL="241300" indent="-228600">
              <a:lnSpc>
                <a:spcPts val="1825"/>
              </a:lnSpc>
              <a:spcBef>
                <a:spcPts val="81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Further industry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surveys and engagement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of training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gaps 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priorities </a:t>
            </a:r>
            <a:r>
              <a:rPr sz="1400" dirty="0">
                <a:solidFill>
                  <a:srgbClr val="2B0A4A"/>
                </a:solidFill>
                <a:latin typeface="Arial"/>
                <a:cs typeface="Arial"/>
              </a:rPr>
              <a:t>in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the</a:t>
            </a:r>
            <a:r>
              <a:rPr sz="1400" spc="245" dirty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each</a:t>
            </a:r>
            <a:endParaRPr sz="1400" dirty="0">
              <a:latin typeface="Arial"/>
              <a:cs typeface="Arial"/>
            </a:endParaRPr>
          </a:p>
          <a:p>
            <a:pPr marL="241300">
              <a:lnSpc>
                <a:spcPts val="1825"/>
              </a:lnSpc>
            </a:pP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region</a:t>
            </a:r>
            <a:endParaRPr sz="1400" dirty="0">
              <a:latin typeface="Arial"/>
              <a:cs typeface="Arial"/>
            </a:endParaRPr>
          </a:p>
          <a:p>
            <a:pPr marL="266700" indent="-254000"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Further implementation of the BSP program on commercial basis:</a:t>
            </a:r>
          </a:p>
          <a:p>
            <a:pPr marL="755650" lvl="1" indent="-285750"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Identifying fixed rates for companies to pay</a:t>
            </a:r>
          </a:p>
          <a:p>
            <a:pPr marL="755650" lvl="1" indent="-285750"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Including the program benefits to </a:t>
            </a:r>
            <a:r>
              <a:rPr lang="en-US" sz="1400" spc="-30" dirty="0" smtClean="0">
                <a:solidFill>
                  <a:srgbClr val="2B0A4A"/>
                </a:solidFill>
                <a:latin typeface="Arial"/>
                <a:cs typeface="Arial"/>
              </a:rPr>
              <a:t>the Corporate </a:t>
            </a: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Membership </a:t>
            </a:r>
            <a:r>
              <a:rPr lang="en-US" sz="1400" spc="-30" dirty="0" smtClean="0">
                <a:solidFill>
                  <a:srgbClr val="2B0A4A"/>
                </a:solidFill>
                <a:latin typeface="Arial"/>
                <a:cs typeface="Arial"/>
              </a:rPr>
              <a:t>Program</a:t>
            </a:r>
            <a:endParaRPr lang="en-US" sz="1400" spc="-30" dirty="0">
              <a:solidFill>
                <a:srgbClr val="2B0A4A"/>
              </a:solidFill>
              <a:latin typeface="Arial"/>
              <a:cs typeface="Arial"/>
            </a:endParaRPr>
          </a:p>
          <a:p>
            <a:pPr marL="755650" lvl="1" indent="-285750"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Further developing the </a:t>
            </a:r>
            <a:r>
              <a:rPr lang="en-US" sz="1400" spc="-30" dirty="0" smtClean="0">
                <a:solidFill>
                  <a:srgbClr val="2B0A4A"/>
                </a:solidFill>
                <a:latin typeface="Arial"/>
                <a:cs typeface="Arial"/>
              </a:rPr>
              <a:t>pool </a:t>
            </a: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of experts/advisors</a:t>
            </a:r>
          </a:p>
          <a:p>
            <a:pPr marL="755650" lvl="1" indent="-285750"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sz="1400" spc="-30" dirty="0">
                <a:solidFill>
                  <a:srgbClr val="2B0A4A"/>
                </a:solidFill>
                <a:latin typeface="Arial"/>
                <a:cs typeface="Arial"/>
              </a:rPr>
              <a:t>Building a sustainable model</a:t>
            </a:r>
          </a:p>
          <a:p>
            <a:pPr marL="241300" marR="214629" indent="-228600">
              <a:lnSpc>
                <a:spcPts val="1730"/>
              </a:lnSpc>
              <a:spcBef>
                <a:spcPts val="99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 smtClean="0">
                <a:solidFill>
                  <a:srgbClr val="2B0A4A"/>
                </a:solidFill>
                <a:latin typeface="Arial"/>
                <a:cs typeface="Arial"/>
              </a:rPr>
              <a:t>Enhance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level of competence within company workforces as a direct result of the  consultancy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technical monitoring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programmes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– complementing traditional  training</a:t>
            </a:r>
            <a:endParaRPr sz="1400" dirty="0">
              <a:latin typeface="Arial"/>
              <a:cs typeface="Arial"/>
            </a:endParaRPr>
          </a:p>
          <a:p>
            <a:pPr marL="241300" marR="5080" indent="-228600">
              <a:lnSpc>
                <a:spcPts val="1730"/>
              </a:lnSpc>
              <a:spcBef>
                <a:spcPts val="1000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Ensure that workforce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are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upskilled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developed </a:t>
            </a:r>
            <a:r>
              <a:rPr sz="1400" dirty="0">
                <a:solidFill>
                  <a:srgbClr val="2B0A4A"/>
                </a:solidFill>
                <a:latin typeface="Arial"/>
                <a:cs typeface="Arial"/>
              </a:rPr>
              <a:t>so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they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are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more competent </a:t>
            </a:r>
            <a:r>
              <a:rPr sz="1400" dirty="0">
                <a:solidFill>
                  <a:srgbClr val="2B0A4A"/>
                </a:solidFill>
                <a:latin typeface="Arial"/>
                <a:cs typeface="Arial"/>
              </a:rPr>
              <a:t>in 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delivering </a:t>
            </a:r>
            <a:r>
              <a:rPr sz="1400" dirty="0">
                <a:solidFill>
                  <a:srgbClr val="2B0A4A"/>
                </a:solidFill>
                <a:latin typeface="Arial"/>
                <a:cs typeface="Arial"/>
              </a:rPr>
              <a:t>logistics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supply chain techniques, leading to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better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customer service,  increased productivity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and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potentially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growth </a:t>
            </a:r>
            <a:r>
              <a:rPr sz="1400" dirty="0">
                <a:solidFill>
                  <a:srgbClr val="2B0A4A"/>
                </a:solidFill>
                <a:latin typeface="Arial"/>
                <a:cs typeface="Arial"/>
              </a:rPr>
              <a:t>in </a:t>
            </a:r>
            <a:r>
              <a:rPr sz="1400" spc="-5" dirty="0">
                <a:solidFill>
                  <a:srgbClr val="2B0A4A"/>
                </a:solidFill>
                <a:latin typeface="Arial"/>
                <a:cs typeface="Arial"/>
              </a:rPr>
              <a:t>turnover </a:t>
            </a:r>
            <a:r>
              <a:rPr sz="1400" spc="-10" dirty="0">
                <a:solidFill>
                  <a:srgbClr val="2B0A4A"/>
                </a:solidFill>
                <a:latin typeface="Arial"/>
                <a:cs typeface="Arial"/>
              </a:rPr>
              <a:t>and</a:t>
            </a:r>
            <a:r>
              <a:rPr sz="1400" spc="85" dirty="0">
                <a:solidFill>
                  <a:srgbClr val="2B0A4A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2B0A4A"/>
                </a:solidFill>
                <a:latin typeface="Arial"/>
                <a:cs typeface="Arial"/>
              </a:rPr>
              <a:t>profitability.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3364" y="195530"/>
            <a:ext cx="7115809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600" dirty="0" smtClean="0">
                <a:solidFill>
                  <a:srgbClr val="2B0A4A"/>
                </a:solidFill>
              </a:rPr>
              <a:t>Proposed</a:t>
            </a:r>
            <a:r>
              <a:rPr sz="2600" dirty="0" smtClean="0">
                <a:solidFill>
                  <a:srgbClr val="2B0A4A"/>
                </a:solidFill>
              </a:rPr>
              <a:t> </a:t>
            </a:r>
            <a:r>
              <a:rPr sz="2600" spc="-5" dirty="0">
                <a:solidFill>
                  <a:srgbClr val="2B0A4A"/>
                </a:solidFill>
              </a:rPr>
              <a:t>Strategy </a:t>
            </a:r>
            <a:r>
              <a:rPr sz="2600" dirty="0">
                <a:solidFill>
                  <a:srgbClr val="2B0A4A"/>
                </a:solidFill>
              </a:rPr>
              <a:t>of </a:t>
            </a:r>
            <a:r>
              <a:rPr sz="2600" spc="-50" dirty="0">
                <a:solidFill>
                  <a:srgbClr val="2B0A4A"/>
                </a:solidFill>
              </a:rPr>
              <a:t>CILT </a:t>
            </a:r>
            <a:r>
              <a:rPr sz="2600" spc="-5" dirty="0">
                <a:solidFill>
                  <a:srgbClr val="2B0A4A"/>
                </a:solidFill>
              </a:rPr>
              <a:t>in Central</a:t>
            </a:r>
            <a:r>
              <a:rPr sz="2600" spc="-105" dirty="0">
                <a:solidFill>
                  <a:srgbClr val="2B0A4A"/>
                </a:solidFill>
              </a:rPr>
              <a:t> </a:t>
            </a:r>
            <a:r>
              <a:rPr sz="2600" dirty="0">
                <a:solidFill>
                  <a:srgbClr val="2B0A4A"/>
                </a:solidFill>
              </a:rPr>
              <a:t>Asia</a:t>
            </a:r>
            <a:endParaRPr sz="2600" dirty="0"/>
          </a:p>
        </p:txBody>
      </p:sp>
      <p:sp>
        <p:nvSpPr>
          <p:cNvPr id="3" name="object 3"/>
          <p:cNvSpPr/>
          <p:nvPr/>
        </p:nvSpPr>
        <p:spPr>
          <a:xfrm>
            <a:off x="0" y="5791200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854837"/>
                </a:moveTo>
                <a:lnTo>
                  <a:pt x="12192000" y="854837"/>
                </a:lnTo>
                <a:lnTo>
                  <a:pt x="12192000" y="0"/>
                </a:lnTo>
                <a:lnTo>
                  <a:pt x="0" y="0"/>
                </a:lnTo>
                <a:lnTo>
                  <a:pt x="0" y="854837"/>
                </a:lnTo>
                <a:close/>
              </a:path>
            </a:pathLst>
          </a:custGeom>
          <a:solidFill>
            <a:srgbClr val="2708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3108" y="5902452"/>
            <a:ext cx="1822691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022847" y="1135327"/>
            <a:ext cx="5321807" cy="381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21670" y="1586004"/>
            <a:ext cx="10622915" cy="36939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ts val="2050"/>
              </a:lnSpc>
            </a:pPr>
            <a:r>
              <a:rPr lang="en-US" sz="2000" b="1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sz="2000" b="1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capacity of</a:t>
            </a:r>
            <a:r>
              <a:rPr lang="en-US" sz="2000" spc="7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4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050"/>
              </a:lnSpc>
            </a:pP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Kazakhstan </a:t>
            </a:r>
            <a:r>
              <a:rPr lang="en-US" sz="200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support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en-US" sz="2000" spc="-2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050"/>
              </a:lnSpc>
            </a:pPr>
            <a:r>
              <a:rPr lang="en-US" sz="2000" b="1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sz="2000" b="1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000" b="1" spc="-5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spc="-5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and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</a:t>
            </a:r>
            <a:endParaRPr lang="en-US" sz="2000" spc="-5" dirty="0" smtClean="0">
              <a:solidFill>
                <a:srgbClr val="2B0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050"/>
              </a:lnSpc>
            </a:pPr>
            <a:r>
              <a:rPr lang="en-US"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200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endParaRPr lang="en-US" sz="2000" spc="-10" dirty="0" smtClean="0">
              <a:solidFill>
                <a:srgbClr val="2B0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050"/>
              </a:lnSpc>
            </a:pPr>
            <a:r>
              <a:rPr lang="en-US"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 and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trainer</a:t>
            </a:r>
            <a:r>
              <a:rPr lang="en-US" sz="2000" spc="4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in </a:t>
            </a:r>
            <a:r>
              <a:rPr lang="en-US"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en-US" sz="2000" spc="-2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5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050"/>
              </a:lnSpc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297170">
              <a:lnSpc>
                <a:spcPts val="1939"/>
              </a:lnSpc>
              <a:spcBef>
                <a:spcPts val="1190"/>
              </a:spcBef>
            </a:pPr>
            <a:r>
              <a:rPr lang="en-US" sz="2000" b="1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sz="2000" b="1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</a:t>
            </a:r>
            <a:r>
              <a:rPr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Consultancy </a:t>
            </a:r>
            <a:r>
              <a:rPr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ervices</a:t>
            </a:r>
            <a:r>
              <a:rPr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businesses </a:t>
            </a:r>
            <a:r>
              <a:rPr sz="2000" spc="-5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primarily </a:t>
            </a:r>
            <a:r>
              <a:rPr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SME’s) </a:t>
            </a:r>
            <a:r>
              <a:rPr sz="2000" spc="-5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</a:t>
            </a:r>
            <a:r>
              <a:rPr sz="2000" spc="-2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capability, </a:t>
            </a:r>
            <a:r>
              <a:rPr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and  effectiveness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0" y="6089903"/>
            <a:ext cx="191566" cy="17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32337" y="6089903"/>
            <a:ext cx="190042" cy="178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15339" y="6089903"/>
            <a:ext cx="220357" cy="179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7300" y="6089903"/>
            <a:ext cx="191566" cy="17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32337" y="6089903"/>
            <a:ext cx="190042" cy="178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15339" y="6089903"/>
            <a:ext cx="220357" cy="179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solidFill>
            <a:srgbClr val="2708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5751576"/>
            <a:ext cx="12192000" cy="854710"/>
          </a:xfrm>
          <a:custGeom>
            <a:avLst/>
            <a:gdLst/>
            <a:ahLst/>
            <a:cxnLst/>
            <a:rect l="l" t="t" r="r" b="b"/>
            <a:pathLst>
              <a:path w="12192000" h="854709">
                <a:moveTo>
                  <a:pt x="0" y="854583"/>
                </a:moveTo>
                <a:lnTo>
                  <a:pt x="12192000" y="854583"/>
                </a:lnTo>
                <a:lnTo>
                  <a:pt x="12192000" y="0"/>
                </a:lnTo>
                <a:lnTo>
                  <a:pt x="0" y="0"/>
                </a:lnTo>
                <a:lnTo>
                  <a:pt x="0" y="854583"/>
                </a:lnTo>
                <a:close/>
              </a:path>
            </a:pathLst>
          </a:custGeom>
          <a:ln w="9144">
            <a:solidFill>
              <a:srgbClr val="487CB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411224" y="6024371"/>
            <a:ext cx="1242059" cy="330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36326" y="5951220"/>
            <a:ext cx="170815" cy="137160"/>
          </a:xfrm>
          <a:custGeom>
            <a:avLst/>
            <a:gdLst/>
            <a:ahLst/>
            <a:cxnLst/>
            <a:rect l="l" t="t" r="r" b="b"/>
            <a:pathLst>
              <a:path w="170815" h="137160">
                <a:moveTo>
                  <a:pt x="170357" y="0"/>
                </a:moveTo>
                <a:lnTo>
                  <a:pt x="13995" y="0"/>
                </a:lnTo>
                <a:lnTo>
                  <a:pt x="24155" y="4114"/>
                </a:lnTo>
                <a:lnTo>
                  <a:pt x="47040" y="14312"/>
                </a:lnTo>
                <a:lnTo>
                  <a:pt x="68656" y="25590"/>
                </a:lnTo>
                <a:lnTo>
                  <a:pt x="0" y="81826"/>
                </a:lnTo>
                <a:lnTo>
                  <a:pt x="20320" y="93103"/>
                </a:lnTo>
                <a:lnTo>
                  <a:pt x="38100" y="106400"/>
                </a:lnTo>
                <a:lnTo>
                  <a:pt x="54648" y="120713"/>
                </a:lnTo>
                <a:lnTo>
                  <a:pt x="68656" y="137083"/>
                </a:lnTo>
                <a:lnTo>
                  <a:pt x="138531" y="80797"/>
                </a:lnTo>
                <a:lnTo>
                  <a:pt x="170357" y="80797"/>
                </a:lnTo>
                <a:lnTo>
                  <a:pt x="1703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1174857" y="6032022"/>
            <a:ext cx="32384" cy="44450"/>
          </a:xfrm>
          <a:custGeom>
            <a:avLst/>
            <a:gdLst/>
            <a:ahLst/>
            <a:cxnLst/>
            <a:rect l="l" t="t" r="r" b="b"/>
            <a:pathLst>
              <a:path w="32384" h="44450">
                <a:moveTo>
                  <a:pt x="31826" y="0"/>
                </a:moveTo>
                <a:lnTo>
                  <a:pt x="0" y="0"/>
                </a:lnTo>
                <a:lnTo>
                  <a:pt x="13995" y="18427"/>
                </a:lnTo>
                <a:lnTo>
                  <a:pt x="26720" y="36817"/>
                </a:lnTo>
                <a:lnTo>
                  <a:pt x="31826" y="43980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644651" y="6281112"/>
            <a:ext cx="168910" cy="127635"/>
          </a:xfrm>
          <a:custGeom>
            <a:avLst/>
            <a:gdLst/>
            <a:ahLst/>
            <a:cxnLst/>
            <a:rect l="l" t="t" r="r" b="b"/>
            <a:pathLst>
              <a:path w="168909" h="127635">
                <a:moveTo>
                  <a:pt x="0" y="0"/>
                </a:moveTo>
                <a:lnTo>
                  <a:pt x="0" y="127215"/>
                </a:lnTo>
                <a:lnTo>
                  <a:pt x="153720" y="127215"/>
                </a:lnTo>
                <a:lnTo>
                  <a:pt x="144894" y="123075"/>
                </a:lnTo>
                <a:lnTo>
                  <a:pt x="122212" y="112737"/>
                </a:lnTo>
                <a:lnTo>
                  <a:pt x="99542" y="101358"/>
                </a:lnTo>
                <a:lnTo>
                  <a:pt x="168833" y="44475"/>
                </a:lnTo>
                <a:lnTo>
                  <a:pt x="31496" y="44475"/>
                </a:lnTo>
                <a:lnTo>
                  <a:pt x="17640" y="26885"/>
                </a:lnTo>
                <a:lnTo>
                  <a:pt x="5041" y="82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76154" y="6269735"/>
            <a:ext cx="137795" cy="55880"/>
          </a:xfrm>
          <a:custGeom>
            <a:avLst/>
            <a:gdLst/>
            <a:ahLst/>
            <a:cxnLst/>
            <a:rect l="l" t="t" r="r" b="b"/>
            <a:pathLst>
              <a:path w="137794" h="55879">
                <a:moveTo>
                  <a:pt x="69291" y="0"/>
                </a:moveTo>
                <a:lnTo>
                  <a:pt x="0" y="55854"/>
                </a:lnTo>
                <a:lnTo>
                  <a:pt x="137325" y="55854"/>
                </a:lnTo>
                <a:lnTo>
                  <a:pt x="117170" y="44475"/>
                </a:lnTo>
                <a:lnTo>
                  <a:pt x="99529" y="31026"/>
                </a:lnTo>
                <a:lnTo>
                  <a:pt x="83146" y="15506"/>
                </a:lnTo>
                <a:lnTo>
                  <a:pt x="692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1036319" y="6269735"/>
            <a:ext cx="170815" cy="139065"/>
          </a:xfrm>
          <a:custGeom>
            <a:avLst/>
            <a:gdLst/>
            <a:ahLst/>
            <a:cxnLst/>
            <a:rect l="l" t="t" r="r" b="b"/>
            <a:pathLst>
              <a:path w="170815" h="139064">
                <a:moveTo>
                  <a:pt x="68656" y="0"/>
                </a:moveTo>
                <a:lnTo>
                  <a:pt x="54660" y="15506"/>
                </a:lnTo>
                <a:lnTo>
                  <a:pt x="38112" y="31026"/>
                </a:lnTo>
                <a:lnTo>
                  <a:pt x="20332" y="44475"/>
                </a:lnTo>
                <a:lnTo>
                  <a:pt x="0" y="55854"/>
                </a:lnTo>
                <a:lnTo>
                  <a:pt x="68656" y="112737"/>
                </a:lnTo>
                <a:lnTo>
                  <a:pt x="47053" y="124117"/>
                </a:lnTo>
                <a:lnTo>
                  <a:pt x="24168" y="134454"/>
                </a:lnTo>
                <a:lnTo>
                  <a:pt x="13995" y="138595"/>
                </a:lnTo>
                <a:lnTo>
                  <a:pt x="170357" y="138595"/>
                </a:lnTo>
                <a:lnTo>
                  <a:pt x="170357" y="55854"/>
                </a:lnTo>
                <a:lnTo>
                  <a:pt x="138544" y="55854"/>
                </a:lnTo>
                <a:lnTo>
                  <a:pt x="68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174857" y="6281112"/>
            <a:ext cx="32384" cy="45085"/>
          </a:xfrm>
          <a:custGeom>
            <a:avLst/>
            <a:gdLst/>
            <a:ahLst/>
            <a:cxnLst/>
            <a:rect l="l" t="t" r="r" b="b"/>
            <a:pathLst>
              <a:path w="32384" h="45085">
                <a:moveTo>
                  <a:pt x="31826" y="0"/>
                </a:moveTo>
                <a:lnTo>
                  <a:pt x="26720" y="8280"/>
                </a:lnTo>
                <a:lnTo>
                  <a:pt x="13995" y="26885"/>
                </a:lnTo>
                <a:lnTo>
                  <a:pt x="0" y="44475"/>
                </a:lnTo>
                <a:lnTo>
                  <a:pt x="31826" y="44475"/>
                </a:lnTo>
                <a:lnTo>
                  <a:pt x="31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76146" y="6032022"/>
            <a:ext cx="137795" cy="56515"/>
          </a:xfrm>
          <a:custGeom>
            <a:avLst/>
            <a:gdLst/>
            <a:ahLst/>
            <a:cxnLst/>
            <a:rect l="l" t="t" r="r" b="b"/>
            <a:pathLst>
              <a:path w="137794" h="56514">
                <a:moveTo>
                  <a:pt x="136093" y="0"/>
                </a:moveTo>
                <a:lnTo>
                  <a:pt x="0" y="0"/>
                </a:lnTo>
                <a:lnTo>
                  <a:pt x="69303" y="56286"/>
                </a:lnTo>
                <a:lnTo>
                  <a:pt x="83159" y="39903"/>
                </a:lnTo>
                <a:lnTo>
                  <a:pt x="99542" y="25590"/>
                </a:lnTo>
                <a:lnTo>
                  <a:pt x="117182" y="12306"/>
                </a:lnTo>
                <a:lnTo>
                  <a:pt x="137337" y="1028"/>
                </a:lnTo>
                <a:lnTo>
                  <a:pt x="136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44649" y="5951220"/>
            <a:ext cx="167640" cy="125095"/>
          </a:xfrm>
          <a:custGeom>
            <a:avLst/>
            <a:gdLst/>
            <a:ahLst/>
            <a:cxnLst/>
            <a:rect l="l" t="t" r="r" b="b"/>
            <a:pathLst>
              <a:path w="167640" h="125095">
                <a:moveTo>
                  <a:pt x="154978" y="0"/>
                </a:moveTo>
                <a:lnTo>
                  <a:pt x="0" y="0"/>
                </a:lnTo>
                <a:lnTo>
                  <a:pt x="0" y="124790"/>
                </a:lnTo>
                <a:lnTo>
                  <a:pt x="5041" y="117627"/>
                </a:lnTo>
                <a:lnTo>
                  <a:pt x="17640" y="99237"/>
                </a:lnTo>
                <a:lnTo>
                  <a:pt x="31508" y="80797"/>
                </a:lnTo>
                <a:lnTo>
                  <a:pt x="167589" y="80797"/>
                </a:lnTo>
                <a:lnTo>
                  <a:pt x="100799" y="25590"/>
                </a:lnTo>
                <a:lnTo>
                  <a:pt x="122212" y="14312"/>
                </a:lnTo>
                <a:lnTo>
                  <a:pt x="144894" y="4114"/>
                </a:lnTo>
                <a:lnTo>
                  <a:pt x="154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76051" y="5932722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97409" y="0"/>
                </a:moveTo>
                <a:lnTo>
                  <a:pt x="0" y="0"/>
                </a:lnTo>
                <a:lnTo>
                  <a:pt x="0" y="79044"/>
                </a:lnTo>
                <a:lnTo>
                  <a:pt x="24041" y="75945"/>
                </a:lnTo>
                <a:lnTo>
                  <a:pt x="48069" y="74955"/>
                </a:lnTo>
                <a:lnTo>
                  <a:pt x="97409" y="74955"/>
                </a:lnTo>
                <a:lnTo>
                  <a:pt x="9740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24126" y="6007676"/>
            <a:ext cx="49530" cy="4445"/>
          </a:xfrm>
          <a:custGeom>
            <a:avLst/>
            <a:gdLst/>
            <a:ahLst/>
            <a:cxnLst/>
            <a:rect l="l" t="t" r="r" b="b"/>
            <a:pathLst>
              <a:path w="49530" h="4445">
                <a:moveTo>
                  <a:pt x="49326" y="0"/>
                </a:moveTo>
                <a:lnTo>
                  <a:pt x="0" y="0"/>
                </a:lnTo>
                <a:lnTo>
                  <a:pt x="25298" y="990"/>
                </a:lnTo>
                <a:lnTo>
                  <a:pt x="49326" y="4089"/>
                </a:lnTo>
                <a:lnTo>
                  <a:pt x="49326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15336" y="5856732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5">
                <a:moveTo>
                  <a:pt x="108788" y="0"/>
                </a:moveTo>
                <a:lnTo>
                  <a:pt x="0" y="89331"/>
                </a:lnTo>
                <a:lnTo>
                  <a:pt x="10121" y="86233"/>
                </a:lnTo>
                <a:lnTo>
                  <a:pt x="35420" y="80073"/>
                </a:lnTo>
                <a:lnTo>
                  <a:pt x="60718" y="75984"/>
                </a:lnTo>
                <a:lnTo>
                  <a:pt x="202399" y="75984"/>
                </a:lnTo>
                <a:lnTo>
                  <a:pt x="10878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73457" y="5932722"/>
            <a:ext cx="60960" cy="13335"/>
          </a:xfrm>
          <a:custGeom>
            <a:avLst/>
            <a:gdLst/>
            <a:ahLst/>
            <a:cxnLst/>
            <a:rect l="l" t="t" r="r" b="b"/>
            <a:pathLst>
              <a:path w="60959" h="13335">
                <a:moveTo>
                  <a:pt x="44284" y="0"/>
                </a:moveTo>
                <a:lnTo>
                  <a:pt x="0" y="0"/>
                </a:lnTo>
                <a:lnTo>
                  <a:pt x="25298" y="4089"/>
                </a:lnTo>
                <a:lnTo>
                  <a:pt x="50596" y="10248"/>
                </a:lnTo>
                <a:lnTo>
                  <a:pt x="60718" y="13334"/>
                </a:lnTo>
                <a:lnTo>
                  <a:pt x="44284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15339" y="6413174"/>
            <a:ext cx="202565" cy="89535"/>
          </a:xfrm>
          <a:custGeom>
            <a:avLst/>
            <a:gdLst/>
            <a:ahLst/>
            <a:cxnLst/>
            <a:rect l="l" t="t" r="r" b="b"/>
            <a:pathLst>
              <a:path w="202565" h="89534">
                <a:moveTo>
                  <a:pt x="0" y="0"/>
                </a:moveTo>
                <a:lnTo>
                  <a:pt x="108788" y="89331"/>
                </a:lnTo>
                <a:lnTo>
                  <a:pt x="202387" y="13347"/>
                </a:lnTo>
                <a:lnTo>
                  <a:pt x="60718" y="13347"/>
                </a:lnTo>
                <a:lnTo>
                  <a:pt x="35420" y="9245"/>
                </a:lnTo>
                <a:lnTo>
                  <a:pt x="1012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876054" y="6347459"/>
            <a:ext cx="97790" cy="79375"/>
          </a:xfrm>
          <a:custGeom>
            <a:avLst/>
            <a:gdLst/>
            <a:ahLst/>
            <a:cxnLst/>
            <a:rect l="l" t="t" r="r" b="b"/>
            <a:pathLst>
              <a:path w="97790" h="79375">
                <a:moveTo>
                  <a:pt x="0" y="0"/>
                </a:moveTo>
                <a:lnTo>
                  <a:pt x="0" y="79057"/>
                </a:lnTo>
                <a:lnTo>
                  <a:pt x="97409" y="79057"/>
                </a:lnTo>
                <a:lnTo>
                  <a:pt x="97409" y="4102"/>
                </a:lnTo>
                <a:lnTo>
                  <a:pt x="48069" y="4102"/>
                </a:lnTo>
                <a:lnTo>
                  <a:pt x="24041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73457" y="6413174"/>
            <a:ext cx="60960" cy="13970"/>
          </a:xfrm>
          <a:custGeom>
            <a:avLst/>
            <a:gdLst/>
            <a:ahLst/>
            <a:cxnLst/>
            <a:rect l="l" t="t" r="r" b="b"/>
            <a:pathLst>
              <a:path w="60959" h="13970">
                <a:moveTo>
                  <a:pt x="60718" y="0"/>
                </a:moveTo>
                <a:lnTo>
                  <a:pt x="50596" y="3086"/>
                </a:lnTo>
                <a:lnTo>
                  <a:pt x="25298" y="9245"/>
                </a:lnTo>
                <a:lnTo>
                  <a:pt x="0" y="13347"/>
                </a:lnTo>
                <a:lnTo>
                  <a:pt x="44272" y="13347"/>
                </a:lnTo>
                <a:lnTo>
                  <a:pt x="6071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924123" y="6347456"/>
            <a:ext cx="49530" cy="4445"/>
          </a:xfrm>
          <a:custGeom>
            <a:avLst/>
            <a:gdLst/>
            <a:ahLst/>
            <a:cxnLst/>
            <a:rect l="l" t="t" r="r" b="b"/>
            <a:pathLst>
              <a:path w="49530" h="4445">
                <a:moveTo>
                  <a:pt x="49339" y="0"/>
                </a:moveTo>
                <a:lnTo>
                  <a:pt x="25298" y="3086"/>
                </a:lnTo>
                <a:lnTo>
                  <a:pt x="0" y="4102"/>
                </a:lnTo>
                <a:lnTo>
                  <a:pt x="49339" y="4102"/>
                </a:lnTo>
                <a:lnTo>
                  <a:pt x="49339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27300" y="6089903"/>
            <a:ext cx="191770" cy="178435"/>
          </a:xfrm>
          <a:custGeom>
            <a:avLst/>
            <a:gdLst/>
            <a:ahLst/>
            <a:cxnLst/>
            <a:rect l="l" t="t" r="r" b="b"/>
            <a:pathLst>
              <a:path w="191770" h="178435">
                <a:moveTo>
                  <a:pt x="110375" y="0"/>
                </a:moveTo>
                <a:lnTo>
                  <a:pt x="0" y="88633"/>
                </a:lnTo>
                <a:lnTo>
                  <a:pt x="110375" y="178282"/>
                </a:lnTo>
                <a:lnTo>
                  <a:pt x="106565" y="170040"/>
                </a:lnTo>
                <a:lnTo>
                  <a:pt x="98958" y="149440"/>
                </a:lnTo>
                <a:lnTo>
                  <a:pt x="93878" y="128816"/>
                </a:lnTo>
                <a:lnTo>
                  <a:pt x="191566" y="128816"/>
                </a:lnTo>
                <a:lnTo>
                  <a:pt x="187769" y="109245"/>
                </a:lnTo>
                <a:lnTo>
                  <a:pt x="186499" y="88633"/>
                </a:lnTo>
                <a:lnTo>
                  <a:pt x="187769" y="69049"/>
                </a:lnTo>
                <a:lnTo>
                  <a:pt x="191566" y="49466"/>
                </a:lnTo>
                <a:lnTo>
                  <a:pt x="93878" y="49466"/>
                </a:lnTo>
                <a:lnTo>
                  <a:pt x="98958" y="28854"/>
                </a:lnTo>
                <a:lnTo>
                  <a:pt x="106565" y="8242"/>
                </a:lnTo>
                <a:lnTo>
                  <a:pt x="110375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1132337" y="6089903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556" y="0"/>
                </a:moveTo>
                <a:lnTo>
                  <a:pt x="84353" y="8242"/>
                </a:lnTo>
                <a:lnTo>
                  <a:pt x="91884" y="28854"/>
                </a:lnTo>
                <a:lnTo>
                  <a:pt x="96939" y="49466"/>
                </a:lnTo>
                <a:lnTo>
                  <a:pt x="0" y="49466"/>
                </a:lnTo>
                <a:lnTo>
                  <a:pt x="3784" y="69049"/>
                </a:lnTo>
                <a:lnTo>
                  <a:pt x="5054" y="88633"/>
                </a:lnTo>
                <a:lnTo>
                  <a:pt x="3784" y="109245"/>
                </a:lnTo>
                <a:lnTo>
                  <a:pt x="0" y="128816"/>
                </a:lnTo>
                <a:lnTo>
                  <a:pt x="96939" y="128816"/>
                </a:lnTo>
                <a:lnTo>
                  <a:pt x="91884" y="149440"/>
                </a:lnTo>
                <a:lnTo>
                  <a:pt x="84353" y="170040"/>
                </a:lnTo>
                <a:lnTo>
                  <a:pt x="80556" y="178282"/>
                </a:lnTo>
                <a:lnTo>
                  <a:pt x="190042" y="88633"/>
                </a:lnTo>
                <a:lnTo>
                  <a:pt x="80556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5339" y="6089903"/>
            <a:ext cx="220979" cy="179705"/>
          </a:xfrm>
          <a:custGeom>
            <a:avLst/>
            <a:gdLst/>
            <a:ahLst/>
            <a:cxnLst/>
            <a:rect l="l" t="t" r="r" b="b"/>
            <a:pathLst>
              <a:path w="220980" h="179704">
                <a:moveTo>
                  <a:pt x="120878" y="0"/>
                </a:moveTo>
                <a:lnTo>
                  <a:pt x="99466" y="0"/>
                </a:lnTo>
                <a:lnTo>
                  <a:pt x="88138" y="2032"/>
                </a:lnTo>
                <a:lnTo>
                  <a:pt x="49110" y="15354"/>
                </a:lnTo>
                <a:lnTo>
                  <a:pt x="18884" y="39954"/>
                </a:lnTo>
                <a:lnTo>
                  <a:pt x="1257" y="80937"/>
                </a:lnTo>
                <a:lnTo>
                  <a:pt x="0" y="89141"/>
                </a:lnTo>
                <a:lnTo>
                  <a:pt x="13842" y="132181"/>
                </a:lnTo>
                <a:lnTo>
                  <a:pt x="49110" y="163944"/>
                </a:lnTo>
                <a:lnTo>
                  <a:pt x="88138" y="177266"/>
                </a:lnTo>
                <a:lnTo>
                  <a:pt x="110807" y="179311"/>
                </a:lnTo>
                <a:lnTo>
                  <a:pt x="120878" y="178295"/>
                </a:lnTo>
                <a:lnTo>
                  <a:pt x="132207" y="177266"/>
                </a:lnTo>
                <a:lnTo>
                  <a:pt x="171246" y="163944"/>
                </a:lnTo>
                <a:lnTo>
                  <a:pt x="201460" y="139357"/>
                </a:lnTo>
                <a:lnTo>
                  <a:pt x="220357" y="89141"/>
                </a:lnTo>
                <a:lnTo>
                  <a:pt x="219087" y="80937"/>
                </a:lnTo>
                <a:lnTo>
                  <a:pt x="217830" y="71716"/>
                </a:lnTo>
                <a:lnTo>
                  <a:pt x="195173" y="32778"/>
                </a:lnTo>
                <a:lnTo>
                  <a:pt x="153619" y="7162"/>
                </a:lnTo>
                <a:lnTo>
                  <a:pt x="143535" y="4089"/>
                </a:lnTo>
                <a:lnTo>
                  <a:pt x="120878" y="0"/>
                </a:lnTo>
                <a:close/>
              </a:path>
            </a:pathLst>
          </a:custGeom>
          <a:solidFill>
            <a:srgbClr val="8D734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38100" y="0"/>
            <a:ext cx="5667756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1886457" y="2120276"/>
            <a:ext cx="7245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b="0" spc="-5" dirty="0">
                <a:solidFill>
                  <a:srgbClr val="A07A48"/>
                </a:solidFill>
              </a:rPr>
              <a:t>International </a:t>
            </a:r>
            <a:r>
              <a:rPr lang="en-GB" sz="3600" b="0" spc="-5" dirty="0" smtClean="0">
                <a:solidFill>
                  <a:srgbClr val="A07A48"/>
                </a:solidFill>
              </a:rPr>
              <a:t>Support</a:t>
            </a:r>
            <a:endParaRPr lang="en-GB" sz="3600" b="0" spc="-5" dirty="0">
              <a:solidFill>
                <a:srgbClr val="A07A48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505200" y="2895600"/>
            <a:ext cx="4909185" cy="0"/>
          </a:xfrm>
          <a:custGeom>
            <a:avLst/>
            <a:gdLst/>
            <a:ahLst/>
            <a:cxnLst/>
            <a:rect l="l" t="t" r="r" b="b"/>
            <a:pathLst>
              <a:path w="4909184">
                <a:moveTo>
                  <a:pt x="0" y="0"/>
                </a:moveTo>
                <a:lnTo>
                  <a:pt x="4908804" y="0"/>
                </a:lnTo>
              </a:path>
            </a:pathLst>
          </a:custGeom>
          <a:ln w="12192">
            <a:solidFill>
              <a:srgbClr val="A07A48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 txBox="1"/>
          <p:nvPr/>
        </p:nvSpPr>
        <p:spPr>
          <a:xfrm>
            <a:off x="2506154" y="3476244"/>
            <a:ext cx="2962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125" dirty="0">
                <a:solidFill>
                  <a:srgbClr val="A07A48"/>
                </a:solidFill>
                <a:latin typeface="Calibri"/>
                <a:cs typeface="Calibri"/>
              </a:rPr>
              <a:t>CILT</a:t>
            </a:r>
            <a:r>
              <a:rPr sz="3600" b="1" i="1" spc="-229" dirty="0">
                <a:solidFill>
                  <a:srgbClr val="A07A48"/>
                </a:solidFill>
                <a:latin typeface="Calibri"/>
                <a:cs typeface="Calibri"/>
              </a:rPr>
              <a:t> </a:t>
            </a:r>
            <a:r>
              <a:rPr sz="3600" b="1" i="1" spc="-50" dirty="0">
                <a:solidFill>
                  <a:srgbClr val="A07A48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533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73" y="304800"/>
            <a:ext cx="7422367" cy="369332"/>
          </a:xfrm>
        </p:spPr>
        <p:txBody>
          <a:bodyPr/>
          <a:lstStyle/>
          <a:p>
            <a:r>
              <a:rPr lang="en-GB" sz="2400" dirty="0"/>
              <a:t>International Support </a:t>
            </a:r>
            <a:r>
              <a:rPr lang="en-GB" sz="2400" dirty="0" smtClean="0"/>
              <a:t>needed</a:t>
            </a:r>
            <a:endParaRPr lang="en-GB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4310" y="990600"/>
            <a:ext cx="11251953" cy="42473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Further management support from </a:t>
            </a:r>
            <a:r>
              <a:rPr lang="en-GB" sz="2400" dirty="0"/>
              <a:t>International Education Strategy and Business Development Lead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Marketing </a:t>
            </a:r>
            <a:r>
              <a:rPr lang="en-GB" sz="2400" dirty="0" smtClean="0"/>
              <a:t>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Updated </a:t>
            </a:r>
            <a:r>
              <a:rPr lang="en-GB" sz="2400" dirty="0"/>
              <a:t>Education </a:t>
            </a:r>
            <a:r>
              <a:rPr lang="en-GB" sz="2400" dirty="0" smtClean="0"/>
              <a:t>materials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Membership </a:t>
            </a:r>
            <a:r>
              <a:rPr lang="en-GB" sz="2400" dirty="0"/>
              <a:t>Legal services </a:t>
            </a:r>
            <a:r>
              <a:rPr lang="en-GB" sz="2400" dirty="0" smtClean="0"/>
              <a:t>- best </a:t>
            </a:r>
            <a:r>
              <a:rPr lang="en-GB" sz="2400" dirty="0"/>
              <a:t>practice form CILT </a:t>
            </a:r>
            <a:r>
              <a:rPr lang="en-GB" sz="2400" dirty="0" smtClean="0"/>
              <a:t>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Additional </a:t>
            </a:r>
            <a:r>
              <a:rPr lang="en-GB" sz="2400" dirty="0"/>
              <a:t>development of </a:t>
            </a:r>
            <a:r>
              <a:rPr lang="en-GB" sz="2400" dirty="0" smtClean="0"/>
              <a:t>services - </a:t>
            </a:r>
            <a:r>
              <a:rPr lang="en-GB" sz="2400" dirty="0"/>
              <a:t>development of new products and </a:t>
            </a:r>
            <a:r>
              <a:rPr lang="en-GB" sz="2400" dirty="0" smtClean="0"/>
              <a:t>services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443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5667756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48200" y="1524000"/>
            <a:ext cx="27609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5" dirty="0">
                <a:solidFill>
                  <a:srgbClr val="996600"/>
                </a:solidFill>
                <a:latin typeface="Calibri"/>
                <a:cs typeface="Calibri"/>
              </a:rPr>
              <a:t>Thank</a:t>
            </a:r>
            <a:r>
              <a:rPr sz="4800" b="0" spc="-75" dirty="0">
                <a:solidFill>
                  <a:srgbClr val="996600"/>
                </a:solidFill>
                <a:latin typeface="Calibri"/>
                <a:cs typeface="Calibri"/>
              </a:rPr>
              <a:t> </a:t>
            </a:r>
            <a:r>
              <a:rPr sz="4800" b="0" spc="-95" dirty="0">
                <a:solidFill>
                  <a:srgbClr val="996600"/>
                </a:solidFill>
                <a:latin typeface="Calibri"/>
                <a:cs typeface="Calibri"/>
              </a:rPr>
              <a:t>You!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292" y="117347"/>
            <a:ext cx="949451" cy="874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/>
          <p:cNvSpPr txBox="1"/>
          <p:nvPr/>
        </p:nvSpPr>
        <p:spPr>
          <a:xfrm>
            <a:off x="495807" y="2949928"/>
            <a:ext cx="10622915" cy="19883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ts val="2050"/>
              </a:lnSpc>
            </a:pPr>
            <a:r>
              <a:rPr lang="en-US"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Nurlan Igembayev</a:t>
            </a:r>
          </a:p>
          <a:p>
            <a:pPr marL="12700">
              <a:lnSpc>
                <a:spcPts val="2050"/>
              </a:lnSpc>
            </a:pPr>
            <a:r>
              <a:rPr lang="en-US" sz="2000" spc="-10" dirty="0" smtClean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of CILT Kazakhstan</a:t>
            </a:r>
          </a:p>
          <a:p>
            <a:pPr marL="12700">
              <a:lnSpc>
                <a:spcPts val="2050"/>
              </a:lnSpc>
            </a:pPr>
            <a:endParaRPr lang="en-US" sz="2000" spc="-10" dirty="0">
              <a:solidFill>
                <a:srgbClr val="2B0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ts val="2050"/>
              </a:lnSpc>
            </a:pP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igembaev@gmail.com</a:t>
            </a: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2700">
              <a:lnSpc>
                <a:spcPts val="2050"/>
              </a:lnSpc>
            </a:pPr>
            <a:r>
              <a:rPr lang="en-US" sz="2000" spc="-10" dirty="0">
                <a:solidFill>
                  <a:srgbClr val="2B0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+7 701 801 7744</a:t>
            </a:r>
            <a:endParaRPr sz="2000" spc="-10" dirty="0">
              <a:solidFill>
                <a:srgbClr val="2B0A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1561" y="2438234"/>
            <a:ext cx="68710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solidFill>
                  <a:srgbClr val="A17B49"/>
                </a:solidFill>
                <a:latin typeface="Calibri"/>
                <a:cs typeface="Calibri"/>
              </a:rPr>
              <a:t>Branch governance status and Council status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33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838200" y="-822"/>
            <a:ext cx="11027504" cy="6552000"/>
            <a:chOff x="1038155" y="153000"/>
            <a:chExt cx="11027504" cy="65520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1038155" y="153000"/>
              <a:ext cx="10368000" cy="6552000"/>
            </a:xfrm>
            <a:prstGeom prst="rect">
              <a:avLst/>
            </a:prstGeom>
            <a:ln>
              <a:noFill/>
              <a:prstDash val="lgDashDot"/>
            </a:ln>
          </p:spPr>
        </p:sp>
        <p:sp>
          <p:nvSpPr>
            <p:cNvPr id="19" name="Полилиния 18"/>
            <p:cNvSpPr/>
            <p:nvPr/>
          </p:nvSpPr>
          <p:spPr>
            <a:xfrm>
              <a:off x="6139778" y="1215944"/>
              <a:ext cx="1448704" cy="4598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59887"/>
                  </a:lnTo>
                  <a:lnTo>
                    <a:pt x="1448704" y="45988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6139778" y="783075"/>
              <a:ext cx="976970" cy="30042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782640"/>
                  </a:lnTo>
                  <a:lnTo>
                    <a:pt x="976970" y="2782640"/>
                  </a:lnTo>
                  <a:lnTo>
                    <a:pt x="976970" y="300423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олилиния 20"/>
            <p:cNvSpPr/>
            <p:nvPr/>
          </p:nvSpPr>
          <p:spPr>
            <a:xfrm>
              <a:off x="6139777" y="773584"/>
              <a:ext cx="3354083" cy="30045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782953"/>
                  </a:lnTo>
                  <a:lnTo>
                    <a:pt x="3354083" y="2782953"/>
                  </a:lnTo>
                  <a:lnTo>
                    <a:pt x="3354083" y="3004549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4309676" y="625897"/>
              <a:ext cx="1844003" cy="30045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44003" y="0"/>
                  </a:moveTo>
                  <a:lnTo>
                    <a:pt x="1844003" y="2782963"/>
                  </a:lnTo>
                  <a:lnTo>
                    <a:pt x="0" y="2782963"/>
                  </a:lnTo>
                  <a:lnTo>
                    <a:pt x="0" y="300455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1940336" y="626210"/>
              <a:ext cx="4184498" cy="30042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184498" y="0"/>
                  </a:moveTo>
                  <a:lnTo>
                    <a:pt x="4184498" y="2782650"/>
                  </a:lnTo>
                  <a:lnTo>
                    <a:pt x="0" y="2782650"/>
                  </a:lnTo>
                  <a:lnTo>
                    <a:pt x="0" y="3004245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олилиния 23"/>
            <p:cNvSpPr/>
            <p:nvPr/>
          </p:nvSpPr>
          <p:spPr>
            <a:xfrm>
              <a:off x="5222653" y="266250"/>
              <a:ext cx="1834249" cy="949693"/>
            </a:xfrm>
            <a:custGeom>
              <a:avLst/>
              <a:gdLst>
                <a:gd name="connsiteX0" fmla="*/ 0 w 1834249"/>
                <a:gd name="connsiteY0" fmla="*/ 0 h 949693"/>
                <a:gd name="connsiteX1" fmla="*/ 1834249 w 1834249"/>
                <a:gd name="connsiteY1" fmla="*/ 0 h 949693"/>
                <a:gd name="connsiteX2" fmla="*/ 1834249 w 1834249"/>
                <a:gd name="connsiteY2" fmla="*/ 949693 h 949693"/>
                <a:gd name="connsiteX3" fmla="*/ 0 w 1834249"/>
                <a:gd name="connsiteY3" fmla="*/ 949693 h 949693"/>
                <a:gd name="connsiteX4" fmla="*/ 0 w 1834249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49" h="949693">
                  <a:moveTo>
                    <a:pt x="0" y="0"/>
                  </a:moveTo>
                  <a:lnTo>
                    <a:pt x="1834249" y="0"/>
                  </a:lnTo>
                  <a:lnTo>
                    <a:pt x="1834249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  <a:ln w="12700">
              <a:prstDash val="solid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>
                  <a:latin typeface="Arial" panose="020B0604020202020204" pitchFamily="34" charset="0"/>
                  <a:cs typeface="Arial" panose="020B0604020202020204" pitchFamily="34" charset="0"/>
                </a:rPr>
                <a:t>President </a:t>
              </a:r>
              <a:endParaRPr lang="ru-RU" sz="16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5850242" y="929755"/>
              <a:ext cx="1650824" cy="316564"/>
            </a:xfrm>
            <a:custGeom>
              <a:avLst/>
              <a:gdLst>
                <a:gd name="connsiteX0" fmla="*/ 0 w 1650824"/>
                <a:gd name="connsiteY0" fmla="*/ 0 h 316564"/>
                <a:gd name="connsiteX1" fmla="*/ 1650824 w 1650824"/>
                <a:gd name="connsiteY1" fmla="*/ 0 h 316564"/>
                <a:gd name="connsiteX2" fmla="*/ 1650824 w 1650824"/>
                <a:gd name="connsiteY2" fmla="*/ 316564 h 316564"/>
                <a:gd name="connsiteX3" fmla="*/ 0 w 1650824"/>
                <a:gd name="connsiteY3" fmla="*/ 316564 h 316564"/>
                <a:gd name="connsiteX4" fmla="*/ 0 w 1650824"/>
                <a:gd name="connsiteY4" fmla="*/ 0 h 3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824" h="316564">
                  <a:moveTo>
                    <a:pt x="0" y="0"/>
                  </a:moveTo>
                  <a:lnTo>
                    <a:pt x="1650824" y="0"/>
                  </a:lnTo>
                  <a:lnTo>
                    <a:pt x="1650824" y="316564"/>
                  </a:lnTo>
                  <a:lnTo>
                    <a:pt x="0" y="316564"/>
                  </a:lnTo>
                  <a:lnTo>
                    <a:pt x="0" y="0"/>
                  </a:lnTo>
                  <a:close/>
                </a:path>
              </a:pathLst>
            </a:custGeom>
            <a:ln>
              <a:prstDash val="dash"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 algn="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Nurlan Igembayev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1052056" y="3630455"/>
              <a:ext cx="1834250" cy="949693"/>
            </a:xfrm>
            <a:custGeom>
              <a:avLst/>
              <a:gdLst>
                <a:gd name="connsiteX0" fmla="*/ 0 w 1834250"/>
                <a:gd name="connsiteY0" fmla="*/ 0 h 949693"/>
                <a:gd name="connsiteX1" fmla="*/ 1834250 w 1834250"/>
                <a:gd name="connsiteY1" fmla="*/ 0 h 949693"/>
                <a:gd name="connsiteX2" fmla="*/ 1834250 w 1834250"/>
                <a:gd name="connsiteY2" fmla="*/ 949693 h 949693"/>
                <a:gd name="connsiteX3" fmla="*/ 0 w 1834250"/>
                <a:gd name="connsiteY3" fmla="*/ 949693 h 949693"/>
                <a:gd name="connsiteX4" fmla="*/ 0 w 1834250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50" h="949693">
                  <a:moveTo>
                    <a:pt x="0" y="0"/>
                  </a:moveTo>
                  <a:lnTo>
                    <a:pt x="1834250" y="0"/>
                  </a:lnTo>
                  <a:lnTo>
                    <a:pt x="1834250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>
                  <a:latin typeface="Arial" panose="020B0604020202020204" pitchFamily="34" charset="0"/>
                  <a:cs typeface="Arial" panose="020B0604020202020204" pitchFamily="34" charset="0"/>
                </a:rPr>
                <a:t>Finance &amp; Law</a:t>
              </a:r>
              <a:endParaRPr lang="ru-RU" sz="16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1339106" y="4378462"/>
              <a:ext cx="1650824" cy="316564"/>
            </a:xfrm>
            <a:custGeom>
              <a:avLst/>
              <a:gdLst>
                <a:gd name="connsiteX0" fmla="*/ 0 w 1650824"/>
                <a:gd name="connsiteY0" fmla="*/ 0 h 316564"/>
                <a:gd name="connsiteX1" fmla="*/ 1650824 w 1650824"/>
                <a:gd name="connsiteY1" fmla="*/ 0 h 316564"/>
                <a:gd name="connsiteX2" fmla="*/ 1650824 w 1650824"/>
                <a:gd name="connsiteY2" fmla="*/ 316564 h 316564"/>
                <a:gd name="connsiteX3" fmla="*/ 0 w 1650824"/>
                <a:gd name="connsiteY3" fmla="*/ 316564 h 316564"/>
                <a:gd name="connsiteX4" fmla="*/ 0 w 1650824"/>
                <a:gd name="connsiteY4" fmla="*/ 0 h 3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824" h="316564">
                  <a:moveTo>
                    <a:pt x="0" y="0"/>
                  </a:moveTo>
                  <a:lnTo>
                    <a:pt x="1650824" y="0"/>
                  </a:lnTo>
                  <a:lnTo>
                    <a:pt x="1650824" y="316564"/>
                  </a:lnTo>
                  <a:lnTo>
                    <a:pt x="0" y="316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3048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1 - </a:t>
              </a:r>
              <a:r>
                <a:rPr lang="en-US" sz="12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Yerbol</a:t>
              </a: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Mukhaev</a:t>
              </a: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432843" y="3602446"/>
              <a:ext cx="1834250" cy="949693"/>
            </a:xfrm>
            <a:custGeom>
              <a:avLst/>
              <a:gdLst>
                <a:gd name="connsiteX0" fmla="*/ 0 w 1834250"/>
                <a:gd name="connsiteY0" fmla="*/ 0 h 949693"/>
                <a:gd name="connsiteX1" fmla="*/ 1834250 w 1834250"/>
                <a:gd name="connsiteY1" fmla="*/ 0 h 949693"/>
                <a:gd name="connsiteX2" fmla="*/ 1834250 w 1834250"/>
                <a:gd name="connsiteY2" fmla="*/ 949693 h 949693"/>
                <a:gd name="connsiteX3" fmla="*/ 0 w 1834250"/>
                <a:gd name="connsiteY3" fmla="*/ 949693 h 949693"/>
                <a:gd name="connsiteX4" fmla="*/ 0 w 1834250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50" h="949693">
                  <a:moveTo>
                    <a:pt x="0" y="0"/>
                  </a:moveTo>
                  <a:lnTo>
                    <a:pt x="1834250" y="0"/>
                  </a:lnTo>
                  <a:lnTo>
                    <a:pt x="1834250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r>
                <a:rPr lang="en-US" sz="1400" kern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kern="1200">
                  <a:latin typeface="Arial" panose="020B0604020202020204" pitchFamily="34" charset="0"/>
                  <a:cs typeface="Arial" panose="020B0604020202020204" pitchFamily="34" charset="0"/>
                </a:rPr>
                <a:t>Committee</a:t>
              </a:r>
              <a:r>
                <a:rPr lang="en-US" sz="1400" kern="12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4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3689217" y="4822417"/>
              <a:ext cx="2301002" cy="1367387"/>
            </a:xfrm>
            <a:custGeom>
              <a:avLst/>
              <a:gdLst>
                <a:gd name="connsiteX0" fmla="*/ 0 w 2301002"/>
                <a:gd name="connsiteY0" fmla="*/ 0 h 1367387"/>
                <a:gd name="connsiteX1" fmla="*/ 2301002 w 2301002"/>
                <a:gd name="connsiteY1" fmla="*/ 0 h 1367387"/>
                <a:gd name="connsiteX2" fmla="*/ 2301002 w 2301002"/>
                <a:gd name="connsiteY2" fmla="*/ 1367387 h 1367387"/>
                <a:gd name="connsiteX3" fmla="*/ 0 w 2301002"/>
                <a:gd name="connsiteY3" fmla="*/ 1367387 h 1367387"/>
                <a:gd name="connsiteX4" fmla="*/ 0 w 2301002"/>
                <a:gd name="connsiteY4" fmla="*/ 0 h 136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002" h="1367387">
                  <a:moveTo>
                    <a:pt x="0" y="0"/>
                  </a:moveTo>
                  <a:lnTo>
                    <a:pt x="2301002" y="0"/>
                  </a:lnTo>
                  <a:lnTo>
                    <a:pt x="2301002" y="1367387"/>
                  </a:lnTo>
                  <a:lnTo>
                    <a:pt x="0" y="136738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prstDash val="dash"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6985" rIns="27940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1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- Committee members:</a:t>
              </a:r>
            </a:p>
            <a:p>
              <a:pPr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Manas</a:t>
              </a: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Userbayev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05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Maral</a:t>
              </a:r>
              <a:r>
                <a:rPr lang="en-US" sz="105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Isteleuova</a:t>
              </a:r>
              <a:endParaRPr lang="en-US" sz="10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05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Yerkin</a:t>
              </a: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Abdildin</a:t>
              </a:r>
              <a:endParaRPr lang="en-US" sz="10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05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ru-RU" sz="1050" dirty="0" smtClean="0"/>
                <a:t> </a:t>
              </a:r>
              <a:r>
                <a:rPr lang="en-US" sz="105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Gaukhar</a:t>
              </a:r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Kenzhebayeva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571973" y="3688120"/>
              <a:ext cx="1834249" cy="949693"/>
            </a:xfrm>
            <a:custGeom>
              <a:avLst/>
              <a:gdLst>
                <a:gd name="connsiteX0" fmla="*/ 0 w 1834249"/>
                <a:gd name="connsiteY0" fmla="*/ 0 h 949693"/>
                <a:gd name="connsiteX1" fmla="*/ 1834249 w 1834249"/>
                <a:gd name="connsiteY1" fmla="*/ 0 h 949693"/>
                <a:gd name="connsiteX2" fmla="*/ 1834249 w 1834249"/>
                <a:gd name="connsiteY2" fmla="*/ 949693 h 949693"/>
                <a:gd name="connsiteX3" fmla="*/ 0 w 1834249"/>
                <a:gd name="connsiteY3" fmla="*/ 949693 h 949693"/>
                <a:gd name="connsiteX4" fmla="*/ 0 w 1834249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49" h="949693">
                  <a:moveTo>
                    <a:pt x="0" y="0"/>
                  </a:moveTo>
                  <a:lnTo>
                    <a:pt x="1834249" y="0"/>
                  </a:lnTo>
                  <a:lnTo>
                    <a:pt x="1834249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Membership Committee</a:t>
              </a:r>
              <a:endParaRPr lang="ru-RU" sz="1600" kern="1200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9208427" y="4647453"/>
              <a:ext cx="2450930" cy="1357026"/>
            </a:xfrm>
            <a:custGeom>
              <a:avLst/>
              <a:gdLst>
                <a:gd name="connsiteX0" fmla="*/ 0 w 2450930"/>
                <a:gd name="connsiteY0" fmla="*/ 0 h 1357026"/>
                <a:gd name="connsiteX1" fmla="*/ 2450930 w 2450930"/>
                <a:gd name="connsiteY1" fmla="*/ 0 h 1357026"/>
                <a:gd name="connsiteX2" fmla="*/ 2450930 w 2450930"/>
                <a:gd name="connsiteY2" fmla="*/ 1357026 h 1357026"/>
                <a:gd name="connsiteX3" fmla="*/ 0 w 2450930"/>
                <a:gd name="connsiteY3" fmla="*/ 1357026 h 1357026"/>
                <a:gd name="connsiteX4" fmla="*/ 0 w 2450930"/>
                <a:gd name="connsiteY4" fmla="*/ 0 h 135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0930" h="1357026">
                  <a:moveTo>
                    <a:pt x="0" y="0"/>
                  </a:moveTo>
                  <a:lnTo>
                    <a:pt x="2450930" y="0"/>
                  </a:lnTo>
                  <a:lnTo>
                    <a:pt x="2450930" y="1357026"/>
                  </a:lnTo>
                  <a:lnTo>
                    <a:pt x="0" y="1357026"/>
                  </a:lnTo>
                  <a:lnTo>
                    <a:pt x="0" y="0"/>
                  </a:lnTo>
                  <a:close/>
                </a:path>
              </a:pathLst>
            </a:custGeom>
            <a:ln>
              <a:prstDash val="dash"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9525" rIns="38100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4 - Committee members:</a:t>
              </a:r>
            </a:p>
            <a:p>
              <a:pPr lvl="0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Amangeldy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Molgazhdarov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Berik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Bulekbayev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Raushan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Satova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4. Aibek Kurmanov</a:t>
              </a:r>
            </a:p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6214566" y="3716696"/>
              <a:ext cx="1834249" cy="949693"/>
            </a:xfrm>
            <a:custGeom>
              <a:avLst/>
              <a:gdLst>
                <a:gd name="connsiteX0" fmla="*/ 0 w 1834249"/>
                <a:gd name="connsiteY0" fmla="*/ 0 h 949693"/>
                <a:gd name="connsiteX1" fmla="*/ 1834249 w 1834249"/>
                <a:gd name="connsiteY1" fmla="*/ 0 h 949693"/>
                <a:gd name="connsiteX2" fmla="*/ 1834249 w 1834249"/>
                <a:gd name="connsiteY2" fmla="*/ 949693 h 949693"/>
                <a:gd name="connsiteX3" fmla="*/ 0 w 1834249"/>
                <a:gd name="connsiteY3" fmla="*/ 949693 h 949693"/>
                <a:gd name="connsiteX4" fmla="*/ 0 w 1834249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49" h="949693">
                  <a:moveTo>
                    <a:pt x="0" y="0"/>
                  </a:moveTo>
                  <a:lnTo>
                    <a:pt x="1834249" y="0"/>
                  </a:lnTo>
                  <a:lnTo>
                    <a:pt x="1834249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>
                  <a:latin typeface="Arial" panose="020B0604020202020204" pitchFamily="34" charset="0"/>
                  <a:cs typeface="Arial" panose="020B0604020202020204" pitchFamily="34" charset="0"/>
                </a:rPr>
                <a:t>Marketing &amp; Events </a:t>
              </a:r>
              <a:endParaRPr lang="ru-RU" sz="16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6548704" y="4478000"/>
              <a:ext cx="1650824" cy="316564"/>
            </a:xfrm>
            <a:custGeom>
              <a:avLst/>
              <a:gdLst>
                <a:gd name="connsiteX0" fmla="*/ 0 w 1650824"/>
                <a:gd name="connsiteY0" fmla="*/ 0 h 316564"/>
                <a:gd name="connsiteX1" fmla="*/ 1650824 w 1650824"/>
                <a:gd name="connsiteY1" fmla="*/ 0 h 316564"/>
                <a:gd name="connsiteX2" fmla="*/ 1650824 w 1650824"/>
                <a:gd name="connsiteY2" fmla="*/ 316564 h 316564"/>
                <a:gd name="connsiteX3" fmla="*/ 0 w 1650824"/>
                <a:gd name="connsiteY3" fmla="*/ 316564 h 316564"/>
                <a:gd name="connsiteX4" fmla="*/ 0 w 1650824"/>
                <a:gd name="connsiteY4" fmla="*/ 0 h 3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824" h="316564">
                  <a:moveTo>
                    <a:pt x="0" y="0"/>
                  </a:moveTo>
                  <a:lnTo>
                    <a:pt x="1650824" y="0"/>
                  </a:lnTo>
                  <a:lnTo>
                    <a:pt x="1650824" y="316564"/>
                  </a:lnTo>
                  <a:lnTo>
                    <a:pt x="0" y="316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3048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2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Aray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Nisupova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076665" y="1289878"/>
              <a:ext cx="1834250" cy="949693"/>
            </a:xfrm>
            <a:custGeom>
              <a:avLst/>
              <a:gdLst>
                <a:gd name="connsiteX0" fmla="*/ 0 w 1834250"/>
                <a:gd name="connsiteY0" fmla="*/ 0 h 949693"/>
                <a:gd name="connsiteX1" fmla="*/ 1834250 w 1834250"/>
                <a:gd name="connsiteY1" fmla="*/ 0 h 949693"/>
                <a:gd name="connsiteX2" fmla="*/ 1834250 w 1834250"/>
                <a:gd name="connsiteY2" fmla="*/ 949693 h 949693"/>
                <a:gd name="connsiteX3" fmla="*/ 0 w 1834250"/>
                <a:gd name="connsiteY3" fmla="*/ 949693 h 949693"/>
                <a:gd name="connsiteX4" fmla="*/ 0 w 1834250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50" h="949693">
                  <a:moveTo>
                    <a:pt x="0" y="0"/>
                  </a:moveTo>
                  <a:lnTo>
                    <a:pt x="1834250" y="0"/>
                  </a:lnTo>
                  <a:lnTo>
                    <a:pt x="1834250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  <a:ln>
              <a:prstDash val="solid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>
                  <a:latin typeface="Arial" panose="020B0604020202020204" pitchFamily="34" charset="0"/>
                  <a:cs typeface="Arial" panose="020B0604020202020204" pitchFamily="34" charset="0"/>
                </a:rPr>
                <a:t>National Council</a:t>
              </a:r>
              <a:endParaRPr lang="ru-RU" sz="16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8848961" y="1406324"/>
              <a:ext cx="3216698" cy="2027832"/>
            </a:xfrm>
            <a:custGeom>
              <a:avLst/>
              <a:gdLst>
                <a:gd name="connsiteX0" fmla="*/ 0 w 3216698"/>
                <a:gd name="connsiteY0" fmla="*/ 0 h 2027832"/>
                <a:gd name="connsiteX1" fmla="*/ 3216698 w 3216698"/>
                <a:gd name="connsiteY1" fmla="*/ 0 h 2027832"/>
                <a:gd name="connsiteX2" fmla="*/ 3216698 w 3216698"/>
                <a:gd name="connsiteY2" fmla="*/ 2027832 h 2027832"/>
                <a:gd name="connsiteX3" fmla="*/ 0 w 3216698"/>
                <a:gd name="connsiteY3" fmla="*/ 2027832 h 2027832"/>
                <a:gd name="connsiteX4" fmla="*/ 0 w 3216698"/>
                <a:gd name="connsiteY4" fmla="*/ 0 h 20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698" h="2027832">
                  <a:moveTo>
                    <a:pt x="0" y="0"/>
                  </a:moveTo>
                  <a:lnTo>
                    <a:pt x="3216698" y="0"/>
                  </a:lnTo>
                  <a:lnTo>
                    <a:pt x="3216698" y="2027832"/>
                  </a:lnTo>
                  <a:lnTo>
                    <a:pt x="0" y="2027832"/>
                  </a:lnTo>
                  <a:lnTo>
                    <a:pt x="0" y="0"/>
                  </a:lnTo>
                  <a:close/>
                </a:path>
              </a:pathLst>
            </a:custGeom>
            <a:ln>
              <a:prstDash val="dash"/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8890" rIns="35560" bIns="8890" numCol="1" spcCol="1270" anchor="ctr" anchorCtr="0">
              <a:noAutofit/>
            </a:bodyPr>
            <a:lstStyle/>
            <a:p>
              <a:pPr lvl="0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 Committee members:</a:t>
              </a: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Isingarin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Nygmatzhan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Kabataevich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Lavrinenko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Yuri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Ivanovich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3. Segal, Ilya Pavlovich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Kuanyshev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Bakytzhan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Mukhanbetovich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Yudin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Nikolay Vasilyevich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Iskaliev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Erkhat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Serikovich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Igembayev, Nurlan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Kenjeshovich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5212527" y="1965584"/>
              <a:ext cx="1834250" cy="949693"/>
            </a:xfrm>
            <a:custGeom>
              <a:avLst/>
              <a:gdLst>
                <a:gd name="connsiteX0" fmla="*/ 0 w 1834250"/>
                <a:gd name="connsiteY0" fmla="*/ 0 h 949693"/>
                <a:gd name="connsiteX1" fmla="*/ 1834250 w 1834250"/>
                <a:gd name="connsiteY1" fmla="*/ 0 h 949693"/>
                <a:gd name="connsiteX2" fmla="*/ 1834250 w 1834250"/>
                <a:gd name="connsiteY2" fmla="*/ 949693 h 949693"/>
                <a:gd name="connsiteX3" fmla="*/ 0 w 1834250"/>
                <a:gd name="connsiteY3" fmla="*/ 949693 h 949693"/>
                <a:gd name="connsiteX4" fmla="*/ 0 w 1834250"/>
                <a:gd name="connsiteY4" fmla="*/ 0 h 949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4250" h="949693">
                  <a:moveTo>
                    <a:pt x="0" y="0"/>
                  </a:moveTo>
                  <a:lnTo>
                    <a:pt x="1834250" y="0"/>
                  </a:lnTo>
                  <a:lnTo>
                    <a:pt x="1834250" y="949693"/>
                  </a:lnTo>
                  <a:lnTo>
                    <a:pt x="0" y="949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116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34012" numCol="1" spcCol="1270" anchor="ctr" anchorCtr="0">
              <a:noAutofit/>
            </a:bodyPr>
            <a:lstStyle/>
            <a:p>
              <a:pPr lvl="0" algn="ctr" defTabSz="7112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General Director (Secretary General)</a:t>
              </a:r>
              <a:endParaRPr lang="ru-RU" sz="3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5759972" y="2694728"/>
              <a:ext cx="1650824" cy="316564"/>
            </a:xfrm>
            <a:custGeom>
              <a:avLst/>
              <a:gdLst>
                <a:gd name="connsiteX0" fmla="*/ 0 w 1650824"/>
                <a:gd name="connsiteY0" fmla="*/ 0 h 316564"/>
                <a:gd name="connsiteX1" fmla="*/ 1650824 w 1650824"/>
                <a:gd name="connsiteY1" fmla="*/ 0 h 316564"/>
                <a:gd name="connsiteX2" fmla="*/ 1650824 w 1650824"/>
                <a:gd name="connsiteY2" fmla="*/ 316564 h 316564"/>
                <a:gd name="connsiteX3" fmla="*/ 0 w 1650824"/>
                <a:gd name="connsiteY3" fmla="*/ 316564 h 316564"/>
                <a:gd name="connsiteX4" fmla="*/ 0 w 1650824"/>
                <a:gd name="connsiteY4" fmla="*/ 0 h 31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824" h="316564">
                  <a:moveTo>
                    <a:pt x="0" y="0"/>
                  </a:moveTo>
                  <a:lnTo>
                    <a:pt x="1650824" y="0"/>
                  </a:lnTo>
                  <a:lnTo>
                    <a:pt x="1650824" y="316564"/>
                  </a:lnTo>
                  <a:lnTo>
                    <a:pt x="0" y="316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9525" rIns="38100" bIns="952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Aibek Kurmanov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A4B106-DADD-46D4-8DC9-B817E260EC84}"/>
              </a:ext>
            </a:extLst>
          </p:cNvPr>
          <p:cNvGrpSpPr/>
          <p:nvPr/>
        </p:nvGrpSpPr>
        <p:grpSpPr>
          <a:xfrm>
            <a:off x="9008472" y="4206171"/>
            <a:ext cx="1627311" cy="312055"/>
            <a:chOff x="5460636" y="5015664"/>
            <a:chExt cx="1627311" cy="31205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F76B114-8ACA-423F-AAD9-D3EF794701CA}"/>
                </a:ext>
              </a:extLst>
            </p:cNvPr>
            <p:cNvSpPr/>
            <p:nvPr/>
          </p:nvSpPr>
          <p:spPr>
            <a:xfrm>
              <a:off x="5460636" y="5015664"/>
              <a:ext cx="1627311" cy="31205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F19693-C278-48C4-B7D4-9E03F7D6D3C9}"/>
                </a:ext>
              </a:extLst>
            </p:cNvPr>
            <p:cNvSpPr txBox="1"/>
            <p:nvPr/>
          </p:nvSpPr>
          <p:spPr>
            <a:xfrm>
              <a:off x="5460636" y="5015664"/>
              <a:ext cx="1627311" cy="312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3048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1 - Aibek Kurmanov </a:t>
              </a:r>
              <a:endParaRPr lang="ru-RU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859F47-4B8A-4818-9629-A26C5C58CE40}"/>
              </a:ext>
            </a:extLst>
          </p:cNvPr>
          <p:cNvGrpSpPr/>
          <p:nvPr/>
        </p:nvGrpSpPr>
        <p:grpSpPr>
          <a:xfrm>
            <a:off x="3726545" y="4356540"/>
            <a:ext cx="2413232" cy="312055"/>
            <a:chOff x="5260622" y="5015664"/>
            <a:chExt cx="2089960" cy="31205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E51D257-A1B8-4907-A48F-4360520F1B6D}"/>
                </a:ext>
              </a:extLst>
            </p:cNvPr>
            <p:cNvSpPr/>
            <p:nvPr/>
          </p:nvSpPr>
          <p:spPr>
            <a:xfrm>
              <a:off x="5460636" y="5015664"/>
              <a:ext cx="1627311" cy="31205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A78F53-8ED4-4C62-B401-2DBA7BB63307}"/>
                </a:ext>
              </a:extLst>
            </p:cNvPr>
            <p:cNvSpPr txBox="1"/>
            <p:nvPr/>
          </p:nvSpPr>
          <p:spPr>
            <a:xfrm>
              <a:off x="5260622" y="5015664"/>
              <a:ext cx="2089960" cy="3120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7620" rIns="3048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 – Aibek Kurmanov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90A169A-3558-4DAF-B6A1-1CE711FF686E}"/>
              </a:ext>
            </a:extLst>
          </p:cNvPr>
          <p:cNvGrpSpPr/>
          <p:nvPr/>
        </p:nvGrpSpPr>
        <p:grpSpPr>
          <a:xfrm>
            <a:off x="200113" y="6151128"/>
            <a:ext cx="3130317" cy="832920"/>
            <a:chOff x="-25167" y="0"/>
            <a:chExt cx="3130317" cy="832920"/>
          </a:xfrm>
        </p:grpSpPr>
        <p:sp>
          <p:nvSpPr>
            <p:cNvPr id="12" name="Надпись 2">
              <a:extLst>
                <a:ext uri="{FF2B5EF4-FFF2-40B4-BE49-F238E27FC236}">
                  <a16:creationId xmlns:a16="http://schemas.microsoft.com/office/drawing/2014/main" id="{7001D9D9-0647-4D34-88A6-963BFE0BC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3105150" cy="832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indent="44958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Voluntary employee (16 people)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44958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Staff employee (5 people)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45464799-1E9B-460A-9C71-4F1E57B3D7A5}"/>
                </a:ext>
              </a:extLst>
            </p:cNvPr>
            <p:cNvCxnSpPr/>
            <p:nvPr/>
          </p:nvCxnSpPr>
          <p:spPr>
            <a:xfrm flipH="1">
              <a:off x="-25167" y="133350"/>
              <a:ext cx="468000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272F5651-DBC7-4D84-A7E0-5CD8E3DE3BF0}"/>
                </a:ext>
              </a:extLst>
            </p:cNvPr>
            <p:cNvCxnSpPr/>
            <p:nvPr/>
          </p:nvCxnSpPr>
          <p:spPr>
            <a:xfrm flipH="1">
              <a:off x="0" y="400050"/>
              <a:ext cx="468000" cy="0"/>
            </a:xfrm>
            <a:prstGeom prst="line">
              <a:avLst/>
            </a:prstGeom>
            <a:ln w="1905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9D073B-CAA1-457A-A1BC-9532890089AF}"/>
              </a:ext>
            </a:extLst>
          </p:cNvPr>
          <p:cNvSpPr txBox="1"/>
          <p:nvPr/>
        </p:nvSpPr>
        <p:spPr>
          <a:xfrm>
            <a:off x="19050" y="167287"/>
            <a:ext cx="551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Structure of the Institution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CILT Kazakhstan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5642" y="2889657"/>
            <a:ext cx="68710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3600" dirty="0" smtClean="0">
                <a:solidFill>
                  <a:srgbClr val="A17B49"/>
                </a:solidFill>
                <a:latin typeface="Calibri"/>
                <a:cs typeface="Calibri"/>
              </a:rPr>
              <a:t>Membership Summary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0880" y="3776459"/>
            <a:ext cx="3039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70" dirty="0">
                <a:solidFill>
                  <a:srgbClr val="A17B49"/>
                </a:solidFill>
                <a:latin typeface="Calibri"/>
                <a:cs typeface="Calibri"/>
              </a:rPr>
              <a:t>CILT</a:t>
            </a:r>
            <a:r>
              <a:rPr sz="3600" b="1" i="1" spc="-50" dirty="0">
                <a:solidFill>
                  <a:srgbClr val="A17B49"/>
                </a:solidFill>
                <a:latin typeface="Calibri"/>
                <a:cs typeface="Calibri"/>
              </a:rPr>
              <a:t> </a:t>
            </a:r>
            <a:r>
              <a:rPr sz="3600" b="1" i="1" spc="-30" dirty="0">
                <a:solidFill>
                  <a:srgbClr val="A17B49"/>
                </a:solidFill>
                <a:latin typeface="Calibri"/>
                <a:cs typeface="Calibri"/>
              </a:rPr>
              <a:t>Kazakhstan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62783" y="3703320"/>
            <a:ext cx="4908550" cy="0"/>
          </a:xfrm>
          <a:custGeom>
            <a:avLst/>
            <a:gdLst/>
            <a:ahLst/>
            <a:cxnLst/>
            <a:rect l="l" t="t" r="r" b="b"/>
            <a:pathLst>
              <a:path w="4908550">
                <a:moveTo>
                  <a:pt x="0" y="0"/>
                </a:moveTo>
                <a:lnTo>
                  <a:pt x="4908550" y="0"/>
                </a:lnTo>
              </a:path>
            </a:pathLst>
          </a:custGeom>
          <a:ln w="12192">
            <a:solidFill>
              <a:srgbClr val="A17B4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43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18408"/>
            <a:ext cx="7422367" cy="430887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Membership Summary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371600"/>
            <a:ext cx="9372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Total number of members - 54</a:t>
            </a: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33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members in Kazakhstan </a:t>
            </a: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21 members in Central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Asia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150+ potential members in mailing list</a:t>
            </a: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285750" indent="-1800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200+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companies for Corporate Membership</a:t>
            </a:r>
          </a:p>
        </p:txBody>
      </p:sp>
    </p:spTree>
    <p:extLst>
      <p:ext uri="{BB962C8B-B14F-4D97-AF65-F5344CB8AC3E}">
        <p14:creationId xmlns:p14="http://schemas.microsoft.com/office/powerpoint/2010/main" val="7425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854964"/>
                </a:moveTo>
                <a:lnTo>
                  <a:pt x="12192000" y="854964"/>
                </a:lnTo>
                <a:lnTo>
                  <a:pt x="12192000" y="0"/>
                </a:lnTo>
                <a:lnTo>
                  <a:pt x="0" y="0"/>
                </a:lnTo>
                <a:lnTo>
                  <a:pt x="0" y="854964"/>
                </a:lnTo>
                <a:close/>
              </a:path>
            </a:pathLst>
          </a:custGeom>
          <a:solidFill>
            <a:srgbClr val="27095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5751576"/>
            <a:ext cx="12192000" cy="855344"/>
          </a:xfrm>
          <a:custGeom>
            <a:avLst/>
            <a:gdLst/>
            <a:ahLst/>
            <a:cxnLst/>
            <a:rect l="l" t="t" r="r" b="b"/>
            <a:pathLst>
              <a:path w="12192000" h="855345">
                <a:moveTo>
                  <a:pt x="0" y="0"/>
                </a:moveTo>
                <a:lnTo>
                  <a:pt x="12192000" y="0"/>
                </a:lnTo>
                <a:lnTo>
                  <a:pt x="12192000" y="854963"/>
                </a:lnTo>
                <a:lnTo>
                  <a:pt x="0" y="85496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409513" y="6027187"/>
            <a:ext cx="1241235" cy="330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036131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68116" y="138124"/>
                </a:moveTo>
                <a:lnTo>
                  <a:pt x="54239" y="121631"/>
                </a:lnTo>
                <a:lnTo>
                  <a:pt x="37841" y="107200"/>
                </a:lnTo>
                <a:lnTo>
                  <a:pt x="20181" y="93800"/>
                </a:lnTo>
                <a:lnTo>
                  <a:pt x="0" y="82462"/>
                </a:lnTo>
                <a:lnTo>
                  <a:pt x="68116" y="25768"/>
                </a:lnTo>
                <a:lnTo>
                  <a:pt x="46672" y="14430"/>
                </a:lnTo>
                <a:lnTo>
                  <a:pt x="23966" y="4123"/>
                </a:lnTo>
                <a:lnTo>
                  <a:pt x="13874" y="0"/>
                </a:lnTo>
                <a:lnTo>
                  <a:pt x="169030" y="0"/>
                </a:lnTo>
                <a:lnTo>
                  <a:pt x="169030" y="81430"/>
                </a:lnTo>
                <a:lnTo>
                  <a:pt x="137494" y="81430"/>
                </a:lnTo>
                <a:lnTo>
                  <a:pt x="68116" y="138124"/>
                </a:lnTo>
                <a:close/>
              </a:path>
              <a:path w="169544" h="138429">
                <a:moveTo>
                  <a:pt x="169030" y="125754"/>
                </a:moveTo>
                <a:lnTo>
                  <a:pt x="163983" y="118538"/>
                </a:lnTo>
                <a:lnTo>
                  <a:pt x="151369" y="99984"/>
                </a:lnTo>
                <a:lnTo>
                  <a:pt x="137494" y="81430"/>
                </a:lnTo>
                <a:lnTo>
                  <a:pt x="169030" y="81430"/>
                </a:lnTo>
                <a:lnTo>
                  <a:pt x="169030" y="1257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43829" y="6273535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55661"/>
                </a:moveTo>
                <a:lnTo>
                  <a:pt x="31535" y="55661"/>
                </a:lnTo>
                <a:lnTo>
                  <a:pt x="100913" y="0"/>
                </a:lnTo>
                <a:lnTo>
                  <a:pt x="114789" y="15461"/>
                </a:lnTo>
                <a:lnTo>
                  <a:pt x="131187" y="30924"/>
                </a:lnTo>
                <a:lnTo>
                  <a:pt x="148847" y="44323"/>
                </a:lnTo>
                <a:lnTo>
                  <a:pt x="169030" y="55661"/>
                </a:lnTo>
                <a:close/>
              </a:path>
              <a:path w="169544" h="138429">
                <a:moveTo>
                  <a:pt x="153893" y="138124"/>
                </a:moveTo>
                <a:lnTo>
                  <a:pt x="0" y="138124"/>
                </a:lnTo>
                <a:lnTo>
                  <a:pt x="0" y="11338"/>
                </a:lnTo>
                <a:lnTo>
                  <a:pt x="5046" y="19584"/>
                </a:lnTo>
                <a:lnTo>
                  <a:pt x="17659" y="38138"/>
                </a:lnTo>
                <a:lnTo>
                  <a:pt x="31535" y="55661"/>
                </a:lnTo>
                <a:lnTo>
                  <a:pt x="169030" y="55661"/>
                </a:lnTo>
                <a:lnTo>
                  <a:pt x="99652" y="112354"/>
                </a:lnTo>
                <a:lnTo>
                  <a:pt x="122357" y="123694"/>
                </a:lnTo>
                <a:lnTo>
                  <a:pt x="145063" y="134001"/>
                </a:lnTo>
                <a:lnTo>
                  <a:pt x="15389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036130" y="6273534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169030" y="138124"/>
                </a:moveTo>
                <a:lnTo>
                  <a:pt x="13875" y="138124"/>
                </a:lnTo>
                <a:lnTo>
                  <a:pt x="23966" y="134001"/>
                </a:lnTo>
                <a:lnTo>
                  <a:pt x="46672" y="123694"/>
                </a:lnTo>
                <a:lnTo>
                  <a:pt x="68116" y="112354"/>
                </a:lnTo>
                <a:lnTo>
                  <a:pt x="0" y="55661"/>
                </a:lnTo>
                <a:lnTo>
                  <a:pt x="20182" y="44323"/>
                </a:lnTo>
                <a:lnTo>
                  <a:pt x="37842" y="30924"/>
                </a:lnTo>
                <a:lnTo>
                  <a:pt x="54241" y="15461"/>
                </a:lnTo>
                <a:lnTo>
                  <a:pt x="68116" y="0"/>
                </a:lnTo>
                <a:lnTo>
                  <a:pt x="137494" y="55661"/>
                </a:lnTo>
                <a:lnTo>
                  <a:pt x="169030" y="55661"/>
                </a:lnTo>
                <a:lnTo>
                  <a:pt x="169030" y="138124"/>
                </a:lnTo>
                <a:close/>
              </a:path>
              <a:path w="169544" h="138429">
                <a:moveTo>
                  <a:pt x="169030" y="55661"/>
                </a:moveTo>
                <a:lnTo>
                  <a:pt x="137494" y="55661"/>
                </a:lnTo>
                <a:lnTo>
                  <a:pt x="151370" y="38138"/>
                </a:lnTo>
                <a:lnTo>
                  <a:pt x="163984" y="19584"/>
                </a:lnTo>
                <a:lnTo>
                  <a:pt x="169030" y="11338"/>
                </a:lnTo>
                <a:lnTo>
                  <a:pt x="169030" y="556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43829" y="5952963"/>
            <a:ext cx="169545" cy="138430"/>
          </a:xfrm>
          <a:custGeom>
            <a:avLst/>
            <a:gdLst/>
            <a:ahLst/>
            <a:cxnLst/>
            <a:rect l="l" t="t" r="r" b="b"/>
            <a:pathLst>
              <a:path w="169544" h="138429">
                <a:moveTo>
                  <a:pt x="0" y="125753"/>
                </a:moveTo>
                <a:lnTo>
                  <a:pt x="0" y="0"/>
                </a:lnTo>
                <a:lnTo>
                  <a:pt x="155154" y="0"/>
                </a:lnTo>
                <a:lnTo>
                  <a:pt x="145063" y="4122"/>
                </a:lnTo>
                <a:lnTo>
                  <a:pt x="122357" y="14429"/>
                </a:lnTo>
                <a:lnTo>
                  <a:pt x="100913" y="25768"/>
                </a:lnTo>
                <a:lnTo>
                  <a:pt x="167790" y="81430"/>
                </a:lnTo>
                <a:lnTo>
                  <a:pt x="31535" y="81430"/>
                </a:lnTo>
                <a:lnTo>
                  <a:pt x="17659" y="99984"/>
                </a:lnTo>
                <a:lnTo>
                  <a:pt x="5045" y="118538"/>
                </a:lnTo>
                <a:lnTo>
                  <a:pt x="0" y="125753"/>
                </a:lnTo>
                <a:close/>
              </a:path>
              <a:path w="169544" h="138429">
                <a:moveTo>
                  <a:pt x="100913" y="138124"/>
                </a:moveTo>
                <a:lnTo>
                  <a:pt x="31535" y="81430"/>
                </a:lnTo>
                <a:lnTo>
                  <a:pt x="167790" y="81430"/>
                </a:lnTo>
                <a:lnTo>
                  <a:pt x="169030" y="82462"/>
                </a:lnTo>
                <a:lnTo>
                  <a:pt x="148847" y="93800"/>
                </a:lnTo>
                <a:lnTo>
                  <a:pt x="131187" y="107199"/>
                </a:lnTo>
                <a:lnTo>
                  <a:pt x="114789" y="121631"/>
                </a:lnTo>
                <a:lnTo>
                  <a:pt x="100913" y="1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815382" y="5858131"/>
            <a:ext cx="218440" cy="156210"/>
          </a:xfrm>
          <a:custGeom>
            <a:avLst/>
            <a:gdLst/>
            <a:ahLst/>
            <a:cxnLst/>
            <a:rect l="l" t="t" r="r" b="b"/>
            <a:pathLst>
              <a:path w="218440" h="156210">
                <a:moveTo>
                  <a:pt x="0" y="89677"/>
                </a:moveTo>
                <a:lnTo>
                  <a:pt x="108482" y="0"/>
                </a:lnTo>
                <a:lnTo>
                  <a:pt x="201827" y="76277"/>
                </a:lnTo>
                <a:lnTo>
                  <a:pt x="60548" y="76277"/>
                </a:lnTo>
                <a:lnTo>
                  <a:pt x="35319" y="80400"/>
                </a:lnTo>
                <a:lnTo>
                  <a:pt x="10091" y="86585"/>
                </a:lnTo>
                <a:lnTo>
                  <a:pt x="0" y="89677"/>
                </a:lnTo>
                <a:close/>
              </a:path>
              <a:path w="218440" h="156210">
                <a:moveTo>
                  <a:pt x="60548" y="155647"/>
                </a:moveTo>
                <a:lnTo>
                  <a:pt x="60548" y="76277"/>
                </a:lnTo>
                <a:lnTo>
                  <a:pt x="157677" y="76277"/>
                </a:lnTo>
                <a:lnTo>
                  <a:pt x="157677" y="151524"/>
                </a:lnTo>
                <a:lnTo>
                  <a:pt x="108482" y="151524"/>
                </a:lnTo>
                <a:lnTo>
                  <a:pt x="84515" y="152555"/>
                </a:lnTo>
                <a:lnTo>
                  <a:pt x="60548" y="155647"/>
                </a:lnTo>
                <a:close/>
              </a:path>
              <a:path w="218440" h="156210">
                <a:moveTo>
                  <a:pt x="218225" y="89677"/>
                </a:moveTo>
                <a:lnTo>
                  <a:pt x="208134" y="86585"/>
                </a:lnTo>
                <a:lnTo>
                  <a:pt x="182905" y="80400"/>
                </a:lnTo>
                <a:lnTo>
                  <a:pt x="157677" y="76277"/>
                </a:lnTo>
                <a:lnTo>
                  <a:pt x="201827" y="76277"/>
                </a:lnTo>
                <a:lnTo>
                  <a:pt x="218225" y="89677"/>
                </a:lnTo>
                <a:close/>
              </a:path>
              <a:path w="218440" h="156210">
                <a:moveTo>
                  <a:pt x="157677" y="155647"/>
                </a:moveTo>
                <a:lnTo>
                  <a:pt x="133710" y="152555"/>
                </a:lnTo>
                <a:lnTo>
                  <a:pt x="108482" y="151524"/>
                </a:lnTo>
                <a:lnTo>
                  <a:pt x="157677" y="151524"/>
                </a:lnTo>
                <a:lnTo>
                  <a:pt x="157677" y="155647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15381" y="6350842"/>
            <a:ext cx="218440" cy="152400"/>
          </a:xfrm>
          <a:custGeom>
            <a:avLst/>
            <a:gdLst/>
            <a:ahLst/>
            <a:cxnLst/>
            <a:rect l="l" t="t" r="r" b="b"/>
            <a:pathLst>
              <a:path w="218440" h="152400">
                <a:moveTo>
                  <a:pt x="157677" y="79369"/>
                </a:moveTo>
                <a:lnTo>
                  <a:pt x="60549" y="79369"/>
                </a:lnTo>
                <a:lnTo>
                  <a:pt x="60549" y="0"/>
                </a:lnTo>
                <a:lnTo>
                  <a:pt x="84516" y="3092"/>
                </a:lnTo>
                <a:lnTo>
                  <a:pt x="108483" y="4123"/>
                </a:lnTo>
                <a:lnTo>
                  <a:pt x="157677" y="4123"/>
                </a:lnTo>
                <a:lnTo>
                  <a:pt x="157677" y="79369"/>
                </a:lnTo>
                <a:close/>
              </a:path>
              <a:path w="218440" h="152400">
                <a:moveTo>
                  <a:pt x="157677" y="4123"/>
                </a:moveTo>
                <a:lnTo>
                  <a:pt x="108483" y="4123"/>
                </a:lnTo>
                <a:lnTo>
                  <a:pt x="133710" y="3092"/>
                </a:lnTo>
                <a:lnTo>
                  <a:pt x="157677" y="0"/>
                </a:lnTo>
                <a:lnTo>
                  <a:pt x="157677" y="4123"/>
                </a:lnTo>
                <a:close/>
              </a:path>
              <a:path w="218440" h="152400">
                <a:moveTo>
                  <a:pt x="112870" y="152061"/>
                </a:moveTo>
                <a:lnTo>
                  <a:pt x="104145" y="152061"/>
                </a:lnTo>
                <a:lnTo>
                  <a:pt x="0" y="65969"/>
                </a:lnTo>
                <a:lnTo>
                  <a:pt x="10091" y="69062"/>
                </a:lnTo>
                <a:lnTo>
                  <a:pt x="35319" y="75246"/>
                </a:lnTo>
                <a:lnTo>
                  <a:pt x="60549" y="79369"/>
                </a:lnTo>
                <a:lnTo>
                  <a:pt x="201827" y="79369"/>
                </a:lnTo>
                <a:lnTo>
                  <a:pt x="112870" y="152061"/>
                </a:lnTo>
                <a:close/>
              </a:path>
              <a:path w="218440" h="152400">
                <a:moveTo>
                  <a:pt x="201827" y="79369"/>
                </a:moveTo>
                <a:lnTo>
                  <a:pt x="157677" y="79369"/>
                </a:lnTo>
                <a:lnTo>
                  <a:pt x="182905" y="75246"/>
                </a:lnTo>
                <a:lnTo>
                  <a:pt x="208135" y="69062"/>
                </a:lnTo>
                <a:lnTo>
                  <a:pt x="218225" y="65969"/>
                </a:lnTo>
                <a:lnTo>
                  <a:pt x="201827" y="79369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27778" y="6093148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109743" y="178323"/>
                </a:moveTo>
                <a:lnTo>
                  <a:pt x="0" y="88645"/>
                </a:lnTo>
                <a:lnTo>
                  <a:pt x="109743" y="0"/>
                </a:lnTo>
                <a:lnTo>
                  <a:pt x="105959" y="8246"/>
                </a:lnTo>
                <a:lnTo>
                  <a:pt x="98390" y="28860"/>
                </a:lnTo>
                <a:lnTo>
                  <a:pt x="93345" y="49476"/>
                </a:lnTo>
                <a:lnTo>
                  <a:pt x="190474" y="49476"/>
                </a:lnTo>
                <a:lnTo>
                  <a:pt x="186690" y="69061"/>
                </a:lnTo>
                <a:lnTo>
                  <a:pt x="185428" y="88645"/>
                </a:lnTo>
                <a:lnTo>
                  <a:pt x="186690" y="109262"/>
                </a:lnTo>
                <a:lnTo>
                  <a:pt x="190474" y="128847"/>
                </a:lnTo>
                <a:lnTo>
                  <a:pt x="93345" y="128847"/>
                </a:lnTo>
                <a:lnTo>
                  <a:pt x="98390" y="149461"/>
                </a:lnTo>
                <a:lnTo>
                  <a:pt x="105959" y="170077"/>
                </a:lnTo>
                <a:lnTo>
                  <a:pt x="109743" y="178323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30736" y="6093147"/>
            <a:ext cx="190500" cy="178435"/>
          </a:xfrm>
          <a:custGeom>
            <a:avLst/>
            <a:gdLst/>
            <a:ahLst/>
            <a:cxnLst/>
            <a:rect l="l" t="t" r="r" b="b"/>
            <a:pathLst>
              <a:path w="190500" h="178435">
                <a:moveTo>
                  <a:pt x="80730" y="178324"/>
                </a:moveTo>
                <a:lnTo>
                  <a:pt x="84515" y="170078"/>
                </a:lnTo>
                <a:lnTo>
                  <a:pt x="92083" y="149462"/>
                </a:lnTo>
                <a:lnTo>
                  <a:pt x="97130" y="128847"/>
                </a:lnTo>
                <a:lnTo>
                  <a:pt x="0" y="128847"/>
                </a:lnTo>
                <a:lnTo>
                  <a:pt x="3784" y="109262"/>
                </a:lnTo>
                <a:lnTo>
                  <a:pt x="5045" y="88646"/>
                </a:lnTo>
                <a:lnTo>
                  <a:pt x="3784" y="69062"/>
                </a:lnTo>
                <a:lnTo>
                  <a:pt x="0" y="49477"/>
                </a:lnTo>
                <a:lnTo>
                  <a:pt x="97130" y="49477"/>
                </a:lnTo>
                <a:lnTo>
                  <a:pt x="92083" y="28861"/>
                </a:lnTo>
                <a:lnTo>
                  <a:pt x="84515" y="8246"/>
                </a:lnTo>
                <a:lnTo>
                  <a:pt x="80730" y="0"/>
                </a:lnTo>
                <a:lnTo>
                  <a:pt x="190475" y="88646"/>
                </a:lnTo>
                <a:lnTo>
                  <a:pt x="80730" y="178324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14120" y="6092116"/>
            <a:ext cx="220979" cy="180975"/>
          </a:xfrm>
          <a:custGeom>
            <a:avLst/>
            <a:gdLst/>
            <a:ahLst/>
            <a:cxnLst/>
            <a:rect l="l" t="t" r="r" b="b"/>
            <a:pathLst>
              <a:path w="220980" h="180975">
                <a:moveTo>
                  <a:pt x="111004" y="180386"/>
                </a:moveTo>
                <a:lnTo>
                  <a:pt x="66855" y="173170"/>
                </a:lnTo>
                <a:lnTo>
                  <a:pt x="25228" y="147401"/>
                </a:lnTo>
                <a:lnTo>
                  <a:pt x="2522" y="108231"/>
                </a:lnTo>
                <a:lnTo>
                  <a:pt x="0" y="89677"/>
                </a:lnTo>
                <a:lnTo>
                  <a:pt x="1261" y="81431"/>
                </a:lnTo>
                <a:lnTo>
                  <a:pt x="2522" y="72154"/>
                </a:lnTo>
                <a:lnTo>
                  <a:pt x="25228" y="32984"/>
                </a:lnTo>
                <a:lnTo>
                  <a:pt x="66855" y="7215"/>
                </a:lnTo>
                <a:lnTo>
                  <a:pt x="99652" y="0"/>
                </a:lnTo>
                <a:lnTo>
                  <a:pt x="121096" y="0"/>
                </a:lnTo>
                <a:lnTo>
                  <a:pt x="171553" y="15461"/>
                </a:lnTo>
                <a:lnTo>
                  <a:pt x="201827" y="40200"/>
                </a:lnTo>
                <a:lnTo>
                  <a:pt x="219487" y="81431"/>
                </a:lnTo>
                <a:lnTo>
                  <a:pt x="220748" y="89677"/>
                </a:lnTo>
                <a:lnTo>
                  <a:pt x="206872" y="132970"/>
                </a:lnTo>
                <a:lnTo>
                  <a:pt x="171553" y="164924"/>
                </a:lnTo>
                <a:lnTo>
                  <a:pt x="132449" y="178324"/>
                </a:lnTo>
                <a:lnTo>
                  <a:pt x="121096" y="179355"/>
                </a:lnTo>
                <a:lnTo>
                  <a:pt x="111004" y="180386"/>
                </a:lnTo>
                <a:close/>
              </a:path>
            </a:pathLst>
          </a:custGeom>
          <a:solidFill>
            <a:srgbClr val="8D734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2965450" y="322509"/>
            <a:ext cx="62611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2B0A4A"/>
                </a:solidFill>
                <a:latin typeface="Arial"/>
                <a:cs typeface="Arial"/>
              </a:rPr>
              <a:t>CILT </a:t>
            </a:r>
            <a:r>
              <a:rPr sz="2400" b="1" dirty="0">
                <a:solidFill>
                  <a:srgbClr val="2B0A4A"/>
                </a:solidFill>
                <a:latin typeface="Arial"/>
                <a:cs typeface="Arial"/>
              </a:rPr>
              <a:t>Kazakhstan </a:t>
            </a:r>
            <a:r>
              <a:rPr lang="en-US" sz="2400" b="1" dirty="0" smtClean="0">
                <a:solidFill>
                  <a:srgbClr val="2B0A4A"/>
                </a:solidFill>
                <a:latin typeface="Arial"/>
                <a:cs typeface="Arial"/>
              </a:rPr>
              <a:t>Membership Events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810355" y="67056"/>
            <a:ext cx="1242300" cy="858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69163" y="134112"/>
            <a:ext cx="2031492" cy="758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1" name="Изображение 24" descr="C:\Users\Ербол\Desktop\Докуи по ЧУ\01-12 Фотографии\21.01.20\IMG_72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0" y="1148633"/>
            <a:ext cx="2971165" cy="243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7" t="42205" r="28007" b="26426"/>
          <a:stretch/>
        </p:blipFill>
        <p:spPr bwMode="auto">
          <a:xfrm>
            <a:off x="202500" y="3645284"/>
            <a:ext cx="4513744" cy="1987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/>
          <a:srcRect l="-113" t="21811" r="113" b="9513"/>
          <a:stretch/>
        </p:blipFill>
        <p:spPr>
          <a:xfrm>
            <a:off x="4876800" y="3630937"/>
            <a:ext cx="4205175" cy="200177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0774" y="1082056"/>
            <a:ext cx="1979530" cy="2458705"/>
          </a:xfrm>
          <a:prstGeom prst="rect">
            <a:avLst/>
          </a:prstGeom>
        </p:spPr>
      </p:pic>
      <p:sp>
        <p:nvSpPr>
          <p:cNvPr id="46" name="object 22"/>
          <p:cNvSpPr/>
          <p:nvPr/>
        </p:nvSpPr>
        <p:spPr>
          <a:xfrm>
            <a:off x="3338552" y="1111556"/>
            <a:ext cx="3678935" cy="24292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9675" y="1111555"/>
            <a:ext cx="2736326" cy="24005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7353" y="3659629"/>
            <a:ext cx="2811240" cy="19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66775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18408"/>
            <a:ext cx="7422367" cy="369332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Membership Summary</a:t>
            </a:r>
            <a:endParaRPr lang="en-GB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6184"/>
              </p:ext>
            </p:extLst>
          </p:nvPr>
        </p:nvGraphicFramePr>
        <p:xfrm>
          <a:off x="762000" y="914399"/>
          <a:ext cx="10668002" cy="4631701"/>
        </p:xfrm>
        <a:graphic>
          <a:graphicData uri="http://schemas.openxmlformats.org/drawingml/2006/table">
            <a:tbl>
              <a:tblPr/>
              <a:tblGrid>
                <a:gridCol w="1176251">
                  <a:extLst>
                    <a:ext uri="{9D8B030D-6E8A-4147-A177-3AD203B41FA5}">
                      <a16:colId xmlns:a16="http://schemas.microsoft.com/office/drawing/2014/main" val="3548190204"/>
                    </a:ext>
                  </a:extLst>
                </a:gridCol>
                <a:gridCol w="5529349">
                  <a:extLst>
                    <a:ext uri="{9D8B030D-6E8A-4147-A177-3AD203B41FA5}">
                      <a16:colId xmlns:a16="http://schemas.microsoft.com/office/drawing/2014/main" val="2757305687"/>
                    </a:ext>
                  </a:extLst>
                </a:gridCol>
                <a:gridCol w="2343165">
                  <a:extLst>
                    <a:ext uri="{9D8B030D-6E8A-4147-A177-3AD203B41FA5}">
                      <a16:colId xmlns:a16="http://schemas.microsoft.com/office/drawing/2014/main" val="3812803923"/>
                    </a:ext>
                  </a:extLst>
                </a:gridCol>
                <a:gridCol w="1619237">
                  <a:extLst>
                    <a:ext uri="{9D8B030D-6E8A-4147-A177-3AD203B41FA5}">
                      <a16:colId xmlns:a16="http://schemas.microsoft.com/office/drawing/2014/main" val="653680239"/>
                    </a:ext>
                  </a:extLst>
                </a:gridCol>
              </a:tblGrid>
              <a:tr h="2312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No.</a:t>
                      </a:r>
                      <a:endParaRPr lang="en-GB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  "/>
                        </a:rPr>
                        <a:t>Activity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Planned – Pre-</a:t>
                      </a:r>
                      <a:r>
                        <a:rPr lang="en-US" sz="1600" b="1" dirty="0" err="1" smtClean="0">
                          <a:solidFill>
                            <a:schemeClr val="bg1"/>
                          </a:solidFill>
                        </a:rPr>
                        <a:t>Covid</a:t>
                      </a:r>
                      <a:endParaRPr lang="ru-RU" sz="1600" b="1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Conducted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events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61935"/>
                  </a:ext>
                </a:extLst>
              </a:tr>
              <a:tr h="35997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Seminars and webinars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745787"/>
                  </a:ext>
                </a:extLst>
              </a:tr>
              <a:tr h="35997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Round tables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587625"/>
                  </a:ext>
                </a:extLst>
              </a:tr>
              <a:tr h="35997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Master Classes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740947"/>
                  </a:ext>
                </a:extLst>
              </a:tr>
              <a:tr h="8580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Participation in business forums with presentation</a:t>
                      </a:r>
                      <a:r>
                        <a:rPr lang="en-US" sz="18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05109"/>
                  </a:ext>
                </a:extLst>
              </a:tr>
              <a:tr h="85804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Participation in scientific conferences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53975"/>
                  </a:ext>
                </a:extLst>
              </a:tr>
              <a:tr h="64353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CILT Members’ Networking Events</a:t>
                      </a:r>
                      <a:endParaRPr lang="ru-RU" sz="1800" b="1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373984"/>
                  </a:ext>
                </a:extLst>
              </a:tr>
              <a:tr h="6435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/>
                        <a:t>CILT Q&amp;A Sessions with potential members</a:t>
                      </a:r>
                      <a:endParaRPr lang="ru-RU" sz="1800" b="1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110240"/>
                  </a:ext>
                </a:extLst>
              </a:tr>
              <a:tr h="289104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GB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event activities</a:t>
                      </a:r>
                      <a:endParaRPr lang="en-GB" sz="18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3200" b="1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ru-RU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56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</TotalTime>
  <Words>1812</Words>
  <Application>Microsoft Office PowerPoint</Application>
  <PresentationFormat>Широкоэкранный</PresentationFormat>
  <Paragraphs>371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  </vt:lpstr>
      <vt:lpstr>Times New Roman</vt:lpstr>
      <vt:lpstr>Office Theme</vt:lpstr>
      <vt:lpstr>Презентация PowerPoint</vt:lpstr>
      <vt:lpstr>The Chartered Institute of Logistics &amp;  Transport in Kazakhstan</vt:lpstr>
      <vt:lpstr>Content</vt:lpstr>
      <vt:lpstr>Branch governance status and Council status</vt:lpstr>
      <vt:lpstr>Презентация PowerPoint</vt:lpstr>
      <vt:lpstr>Membership Summary</vt:lpstr>
      <vt:lpstr>Membership Summary</vt:lpstr>
      <vt:lpstr>Презентация PowerPoint</vt:lpstr>
      <vt:lpstr>Membership Summary</vt:lpstr>
      <vt:lpstr>Education and Training Activities Summary</vt:lpstr>
      <vt:lpstr>Education and Training Activities Summary</vt:lpstr>
      <vt:lpstr>Презентация PowerPoint</vt:lpstr>
      <vt:lpstr>CILT Training and Online Events in Central Asia</vt:lpstr>
      <vt:lpstr>Презентация PowerPoint</vt:lpstr>
      <vt:lpstr>WiLAT Central Asia</vt:lpstr>
      <vt:lpstr>Презентация PowerPoint</vt:lpstr>
      <vt:lpstr>WiLAT Central Asia Membership Services</vt:lpstr>
      <vt:lpstr>WiLAT Central Asia Events Calendar</vt:lpstr>
      <vt:lpstr>Marketing Campaign</vt:lpstr>
      <vt:lpstr>WiLAT Central Asia launching</vt:lpstr>
      <vt:lpstr>WiLAT Central Asia implementation</vt:lpstr>
      <vt:lpstr>WiLAT Central Asia launching</vt:lpstr>
      <vt:lpstr>Next Generation in Central Asia</vt:lpstr>
      <vt:lpstr>Next Generation in Central Asia</vt:lpstr>
      <vt:lpstr>Marketing &amp; Communications</vt:lpstr>
      <vt:lpstr>Marketing work summary - 2020</vt:lpstr>
      <vt:lpstr>Marketing Illustrations</vt:lpstr>
      <vt:lpstr>YouTube Analytics</vt:lpstr>
      <vt:lpstr>Facebook Analytics</vt:lpstr>
      <vt:lpstr>Instagram – the most popular social media platform in Central Asia</vt:lpstr>
      <vt:lpstr>Forward Strategy and Development</vt:lpstr>
      <vt:lpstr>2020 Forward development strategy of human recourses  for transport and logistics of Central Asia</vt:lpstr>
      <vt:lpstr>Proposed Strategy of CILT in Central Asia</vt:lpstr>
      <vt:lpstr>International Support</vt:lpstr>
      <vt:lpstr>International Support needed</vt:lpstr>
      <vt:lpstr>Thank You!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Aibek</dc:creator>
  <cp:lastModifiedBy>Aibek</cp:lastModifiedBy>
  <cp:revision>49</cp:revision>
  <dcterms:created xsi:type="dcterms:W3CDTF">2020-05-27T11:52:23Z</dcterms:created>
  <dcterms:modified xsi:type="dcterms:W3CDTF">2020-10-14T07:59:15Z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2020-05-27T00:00:00Z</vt:filetime>
  </property>
  <property fmtid="{D5CDD505-2E9C-101B-9397-08002B2CF9AE}" pid="3" name="Creator">
    <vt:lpwstr>Acrobat PDFMaker 19 для PowerPoint</vt:lpwstr>
  </property>
  <property fmtid="{D5CDD505-2E9C-101B-9397-08002B2CF9AE}" pid="4" name="LastSaved">
    <vt:filetime>2020-05-27T00:00:00Z</vt:filetime>
  </property>
</Properties>
</file>