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1DA0212-45E2-F74C-85A1-27E7278B61F4}">
          <p14:sldIdLst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vin Harris        Transnet Freight Rail     JHB" initials="EHTFRJ" lastIdx="4" clrIdx="0">
    <p:extLst>
      <p:ext uri="{19B8F6BF-5375-455C-9EA6-DF929625EA0E}">
        <p15:presenceInfo xmlns:p15="http://schemas.microsoft.com/office/powerpoint/2012/main" userId="S-1-5-21-1640810889-138994040-1532301402-340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A7B"/>
    <a:srgbClr val="A27C4A"/>
    <a:srgbClr val="1D0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68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30T11:14:21.121" idx="1">
    <p:pos x="4935" y="86"/>
    <p:text>Can adapt for SA...</p:text>
    <p:extLst>
      <p:ext uri="{C676402C-5697-4E1C-873F-D02D1690AC5C}">
        <p15:threadingInfo xmlns:p15="http://schemas.microsoft.com/office/powerpoint/2012/main" timeZoneBias="-120"/>
      </p:ext>
    </p:extLst>
  </p:cm>
  <p:cm authorId="1" dt="2020-07-30T11:15:41.144" idx="2">
    <p:pos x="2755" y="833"/>
    <p:text>Value for members; Develop the Education Capability; Plan for the Future (including Finance)</p:text>
    <p:extLst>
      <p:ext uri="{C676402C-5697-4E1C-873F-D02D1690AC5C}">
        <p15:threadingInfo xmlns:p15="http://schemas.microsoft.com/office/powerpoint/2012/main" timeZoneBias="-120"/>
      </p:ext>
    </p:extLst>
  </p:cm>
  <p:cm authorId="1" dt="2020-07-30T11:29:04.145" idx="3">
    <p:pos x="2755" y="969"/>
    <p:text>Value for members....;</p:text>
    <p:extLst>
      <p:ext uri="{C676402C-5697-4E1C-873F-D02D1690AC5C}">
        <p15:threadingInfo xmlns:p15="http://schemas.microsoft.com/office/powerpoint/2012/main" timeZoneBias="-120">
          <p15:parentCm authorId="1" idx="2"/>
        </p15:threadingInfo>
      </p:ext>
    </p:extLst>
  </p:cm>
  <p:cm authorId="1" dt="2020-07-30T11:44:11.989" idx="4">
    <p:pos x="2952" y="1241"/>
    <p:text>redefine.....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046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 userDrawn="1"/>
        </p:nvSpPr>
        <p:spPr bwMode="auto">
          <a:xfrm>
            <a:off x="1590431" y="31813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GB" sz="4400" dirty="0">
                <a:solidFill>
                  <a:srgbClr val="A27C4A"/>
                </a:solidFill>
              </a:rPr>
              <a:t>Front page headline</a:t>
            </a:r>
            <a:endParaRPr lang="en-US" sz="4400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1590431" y="4443414"/>
            <a:ext cx="38608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700" dirty="0"/>
              <a:t>Sub heading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1746739" y="4324350"/>
            <a:ext cx="6041292" cy="0"/>
          </a:xfrm>
          <a:prstGeom prst="line">
            <a:avLst/>
          </a:prstGeom>
          <a:ln w="12700" cap="flat" cmpd="sng" algn="ctr">
            <a:solidFill>
              <a:srgbClr val="A27C4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95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1590431" y="3678238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700" baseline="30000" dirty="0">
                <a:solidFill>
                  <a:srgbClr val="A27C4A"/>
                </a:solidFill>
              </a:rPr>
              <a:t>Title page sub head can also</a:t>
            </a:r>
            <a:br>
              <a:rPr lang="en-GB" sz="2700" baseline="30000" dirty="0">
                <a:solidFill>
                  <a:srgbClr val="A27C4A"/>
                </a:solidFill>
              </a:rPr>
            </a:br>
            <a:r>
              <a:rPr lang="en-GB" sz="2700" baseline="30000" dirty="0">
                <a:solidFill>
                  <a:srgbClr val="A27C4A"/>
                </a:solidFill>
              </a:rPr>
              <a:t>extend over 2 lines</a:t>
            </a: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1590431" y="2789239"/>
            <a:ext cx="6096000" cy="85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700" baseline="30000" dirty="0">
                <a:solidFill>
                  <a:srgbClr val="A27C4A"/>
                </a:solidFill>
              </a:rPr>
              <a:t>Title page headline can extend </a:t>
            </a:r>
            <a:br>
              <a:rPr lang="en-GB" sz="3700" baseline="30000" dirty="0">
                <a:solidFill>
                  <a:srgbClr val="A27C4A"/>
                </a:solidFill>
              </a:rPr>
            </a:br>
            <a:r>
              <a:rPr lang="en-GB" sz="3700" baseline="30000" dirty="0">
                <a:solidFill>
                  <a:srgbClr val="A27C4A"/>
                </a:solidFill>
              </a:rPr>
              <a:t>over 2 lines when necessary</a:t>
            </a:r>
          </a:p>
        </p:txBody>
      </p:sp>
    </p:spTree>
    <p:extLst>
      <p:ext uri="{BB962C8B-B14F-4D97-AF65-F5344CB8AC3E}">
        <p14:creationId xmlns:p14="http://schemas.microsoft.com/office/powerpoint/2010/main" val="89473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 userDrawn="1"/>
        </p:nvSpPr>
        <p:spPr bwMode="auto">
          <a:xfrm>
            <a:off x="1590431" y="2111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GB" sz="4400" dirty="0">
                <a:solidFill>
                  <a:srgbClr val="A27C4A"/>
                </a:solidFill>
              </a:rPr>
              <a:t>Text page headline</a:t>
            </a:r>
            <a:endParaRPr lang="en-US" sz="4400" dirty="0">
              <a:solidFill>
                <a:srgbClr val="A27C4A"/>
              </a:solidFill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1590431" y="1671638"/>
            <a:ext cx="6096000" cy="1359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SzPct val="80000"/>
              <a:buFont typeface="Arial" charset="0"/>
              <a:buChar char="•"/>
            </a:pPr>
            <a:r>
              <a:rPr lang="en-GB" sz="1900" baseline="30000" dirty="0" err="1">
                <a:solidFill>
                  <a:srgbClr val="1D0D38"/>
                </a:solidFill>
              </a:rPr>
              <a:t>Tatiatus</a:t>
            </a:r>
            <a:r>
              <a:rPr lang="en-GB" sz="1900" baseline="30000" dirty="0">
                <a:solidFill>
                  <a:srgbClr val="1D0D38"/>
                </a:solidFill>
              </a:rPr>
              <a:t> us </a:t>
            </a:r>
            <a:r>
              <a:rPr lang="en-GB" sz="1900" baseline="30000" dirty="0" err="1">
                <a:solidFill>
                  <a:srgbClr val="1D0D38"/>
                </a:solidFill>
              </a:rPr>
              <a:t>adis</a:t>
            </a:r>
            <a:r>
              <a:rPr lang="en-GB" sz="1900" baseline="30000" dirty="0">
                <a:solidFill>
                  <a:srgbClr val="1D0D38"/>
                </a:solidFill>
              </a:rPr>
              <a:t> ex </a:t>
            </a:r>
            <a:r>
              <a:rPr lang="en-GB" sz="1900" baseline="30000" dirty="0" err="1">
                <a:solidFill>
                  <a:srgbClr val="1D0D38"/>
                </a:solidFill>
              </a:rPr>
              <a:t>eum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facessum</a:t>
            </a:r>
            <a:r>
              <a:rPr lang="en-GB" sz="1900" baseline="30000" dirty="0">
                <a:solidFill>
                  <a:srgbClr val="1D0D38"/>
                </a:solidFill>
              </a:rPr>
              <a:t>. </a:t>
            </a:r>
          </a:p>
          <a:p>
            <a:pPr marL="342900" indent="-342900">
              <a:buSzPct val="80000"/>
              <a:buFont typeface="Arial" charset="0"/>
              <a:buChar char="•"/>
            </a:pPr>
            <a:r>
              <a:rPr lang="en-GB" sz="1900" baseline="30000" dirty="0" err="1">
                <a:solidFill>
                  <a:srgbClr val="1D0D38"/>
                </a:solidFill>
              </a:rPr>
              <a:t>Aceaque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occum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es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molupidici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te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volore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voluptas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ea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duntintium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</a:p>
          <a:p>
            <a:pPr marL="342900" indent="-342900">
              <a:buSzPct val="80000"/>
              <a:buFont typeface="Arial" charset="0"/>
              <a:buChar char="•"/>
            </a:pPr>
            <a:r>
              <a:rPr lang="en-GB" sz="1900" baseline="30000" dirty="0" err="1">
                <a:solidFill>
                  <a:srgbClr val="1D0D38"/>
                </a:solidFill>
              </a:rPr>
              <a:t>Aut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isque</a:t>
            </a:r>
            <a:r>
              <a:rPr lang="en-GB" sz="1900" baseline="30000" dirty="0">
                <a:solidFill>
                  <a:srgbClr val="1D0D38"/>
                </a:solidFill>
              </a:rPr>
              <a:t> et </a:t>
            </a:r>
            <a:r>
              <a:rPr lang="en-GB" sz="1900" baseline="30000" dirty="0" err="1">
                <a:solidFill>
                  <a:srgbClr val="1D0D38"/>
                </a:solidFill>
              </a:rPr>
              <a:t>audae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porem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eicim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eossi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alitessum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volor</a:t>
            </a:r>
            <a:r>
              <a:rPr lang="en-GB" sz="1900" baseline="30000" dirty="0">
                <a:solidFill>
                  <a:srgbClr val="1D0D38"/>
                </a:solidFill>
              </a:rPr>
              <a:t> mil </a:t>
            </a:r>
            <a:r>
              <a:rPr lang="en-GB" sz="1900" baseline="30000" dirty="0" err="1">
                <a:solidFill>
                  <a:srgbClr val="1D0D38"/>
                </a:solidFill>
              </a:rPr>
              <a:t>eos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porrorepedi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ullescitatem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ipsus</a:t>
            </a:r>
            <a:r>
              <a:rPr lang="en-GB" sz="1900" baseline="30000" dirty="0">
                <a:solidFill>
                  <a:srgbClr val="1D0D38"/>
                </a:solidFill>
              </a:rPr>
              <a:t>, </a:t>
            </a:r>
            <a:r>
              <a:rPr lang="en-GB" sz="1900" baseline="30000" dirty="0" err="1">
                <a:solidFill>
                  <a:srgbClr val="1D0D38"/>
                </a:solidFill>
              </a:rPr>
              <a:t>ulpa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vendae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numquunt</a:t>
            </a:r>
            <a:r>
              <a:rPr lang="en-GB" sz="1900" baseline="30000" dirty="0">
                <a:solidFill>
                  <a:srgbClr val="1D0D38"/>
                </a:solidFill>
              </a:rPr>
              <a:t>.</a:t>
            </a:r>
          </a:p>
          <a:p>
            <a:pPr marL="342900" indent="-342900">
              <a:buSzPct val="80000"/>
              <a:buFont typeface="Arial" charset="0"/>
              <a:buChar char="•"/>
            </a:pPr>
            <a:r>
              <a:rPr lang="en-GB" sz="1900" baseline="30000" dirty="0" err="1">
                <a:solidFill>
                  <a:srgbClr val="1D0D38"/>
                </a:solidFill>
              </a:rPr>
              <a:t>Necta</a:t>
            </a:r>
            <a:r>
              <a:rPr lang="en-GB" sz="1900" baseline="30000" dirty="0">
                <a:solidFill>
                  <a:srgbClr val="1D0D38"/>
                </a:solidFill>
              </a:rPr>
              <a:t> sum </a:t>
            </a:r>
            <a:r>
              <a:rPr lang="en-GB" sz="1900" baseline="30000" dirty="0" err="1">
                <a:solidFill>
                  <a:srgbClr val="1D0D38"/>
                </a:solidFill>
              </a:rPr>
              <a:t>nis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aut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omnis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idel</a:t>
            </a:r>
            <a:r>
              <a:rPr lang="en-GB" sz="1900" baseline="30000" dirty="0">
                <a:solidFill>
                  <a:srgbClr val="1D0D38"/>
                </a:solidFill>
              </a:rPr>
              <a:t> et </a:t>
            </a:r>
            <a:r>
              <a:rPr lang="en-GB" sz="1900" baseline="30000" dirty="0" err="1">
                <a:solidFill>
                  <a:srgbClr val="1D0D38"/>
                </a:solidFill>
              </a:rPr>
              <a:t>lanto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coritae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provid</a:t>
            </a:r>
            <a:r>
              <a:rPr lang="en-GB" sz="1900" baseline="30000" dirty="0">
                <a:solidFill>
                  <a:srgbClr val="1D0D38"/>
                </a:solidFill>
              </a:rPr>
              <a:t> qui as </a:t>
            </a:r>
            <a:r>
              <a:rPr lang="en-GB" sz="1900" baseline="30000" dirty="0" err="1">
                <a:solidFill>
                  <a:srgbClr val="1D0D38"/>
                </a:solidFill>
              </a:rPr>
              <a:t>quodipsam</a:t>
            </a:r>
            <a:r>
              <a:rPr lang="en-GB" sz="1900" baseline="30000" dirty="0">
                <a:solidFill>
                  <a:srgbClr val="1D0D38"/>
                </a:solidFill>
              </a:rPr>
              <a:t> </a:t>
            </a:r>
            <a:r>
              <a:rPr lang="en-GB" sz="1900" baseline="30000" dirty="0" err="1">
                <a:solidFill>
                  <a:srgbClr val="1D0D38"/>
                </a:solidFill>
              </a:rPr>
              <a:t>volupic</a:t>
            </a:r>
            <a:r>
              <a:rPr lang="en-GB" sz="1900" baseline="30000" dirty="0">
                <a:solidFill>
                  <a:srgbClr val="1D0D38"/>
                </a:solidFill>
              </a:rPr>
              <a:t> to </a:t>
            </a:r>
            <a:r>
              <a:rPr lang="en-GB" sz="1900" baseline="30000" dirty="0" err="1">
                <a:solidFill>
                  <a:srgbClr val="1D0D38"/>
                </a:solidFill>
              </a:rPr>
              <a:t>doluptatur</a:t>
            </a:r>
            <a:r>
              <a:rPr lang="en-GB" sz="1900" baseline="30000" dirty="0">
                <a:solidFill>
                  <a:srgbClr val="1D0D38"/>
                </a:solidFill>
              </a:rPr>
              <a:t>.</a:t>
            </a:r>
            <a:endParaRPr lang="en-US" sz="1900" dirty="0">
              <a:solidFill>
                <a:srgbClr val="1D0D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3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7" r:id="rId2"/>
    <p:sldLayoutId id="2147483678" r:id="rId3"/>
    <p:sldLayoutId id="2147483679" r:id="rId4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4400" kern="1200">
          <a:solidFill>
            <a:srgbClr val="A27C4A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utoShape 224"/>
          <p:cNvSpPr>
            <a:spLocks noChangeArrowheads="1"/>
          </p:cNvSpPr>
          <p:nvPr/>
        </p:nvSpPr>
        <p:spPr bwMode="auto">
          <a:xfrm>
            <a:off x="8673962" y="785493"/>
            <a:ext cx="1103904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Choices defined &amp; made</a:t>
            </a:r>
          </a:p>
        </p:txBody>
      </p:sp>
      <p:sp>
        <p:nvSpPr>
          <p:cNvPr id="56" name="Rectangle 2"/>
          <p:cNvSpPr txBox="1">
            <a:spLocks noChangeArrowheads="1"/>
          </p:cNvSpPr>
          <p:nvPr/>
        </p:nvSpPr>
        <p:spPr>
          <a:xfrm>
            <a:off x="4074772" y="431253"/>
            <a:ext cx="3733933" cy="338723"/>
          </a:xfrm>
          <a:prstGeom prst="rect">
            <a:avLst/>
          </a:prstGeom>
        </p:spPr>
        <p:txBody>
          <a:bodyPr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A27C4A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Our CILT response to Covid-19</a:t>
            </a:r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8824233" y="1651815"/>
            <a:ext cx="11381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/>
            <a:r>
              <a:rPr lang="en-GB" sz="1500" b="1" dirty="0">
                <a:solidFill>
                  <a:srgbClr val="FFFFFF"/>
                </a:solidFill>
                <a:latin typeface="Verdana" pitchFamily="34" charset="0"/>
                <a:sym typeface="Gill Sans" charset="0"/>
              </a:rPr>
              <a:t>c</a:t>
            </a:r>
            <a:endParaRPr lang="en-GB" sz="1500" b="1" dirty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grpSp>
        <p:nvGrpSpPr>
          <p:cNvPr id="60" name="Group 70"/>
          <p:cNvGrpSpPr>
            <a:grpSpLocks/>
          </p:cNvGrpSpPr>
          <p:nvPr/>
        </p:nvGrpSpPr>
        <p:grpSpPr bwMode="auto">
          <a:xfrm>
            <a:off x="2217969" y="1351326"/>
            <a:ext cx="2479896" cy="529545"/>
            <a:chOff x="1136" y="2355"/>
            <a:chExt cx="2169" cy="467"/>
          </a:xfrm>
          <a:solidFill>
            <a:schemeClr val="accent4">
              <a:lumMod val="75000"/>
            </a:schemeClr>
          </a:solidFill>
        </p:grpSpPr>
        <p:sp>
          <p:nvSpPr>
            <p:cNvPr id="61" name="Freeform 68"/>
            <p:cNvSpPr>
              <a:spLocks/>
            </p:cNvSpPr>
            <p:nvPr/>
          </p:nvSpPr>
          <p:spPr bwMode="auto">
            <a:xfrm>
              <a:off x="1136" y="2355"/>
              <a:ext cx="2169" cy="467"/>
            </a:xfrm>
            <a:custGeom>
              <a:avLst/>
              <a:gdLst>
                <a:gd name="T0" fmla="*/ 88 w 12908"/>
                <a:gd name="T1" fmla="*/ 0 h 2884"/>
                <a:gd name="T2" fmla="*/ 0 w 12908"/>
                <a:gd name="T3" fmla="*/ 85 h 2884"/>
                <a:gd name="T4" fmla="*/ 0 w 12908"/>
                <a:gd name="T5" fmla="*/ 382 h 2884"/>
                <a:gd name="T6" fmla="*/ 88 w 12908"/>
                <a:gd name="T7" fmla="*/ 467 h 2884"/>
                <a:gd name="T8" fmla="*/ 2081 w 12908"/>
                <a:gd name="T9" fmla="*/ 467 h 2884"/>
                <a:gd name="T10" fmla="*/ 2169 w 12908"/>
                <a:gd name="T11" fmla="*/ 382 h 2884"/>
                <a:gd name="T12" fmla="*/ 2169 w 12908"/>
                <a:gd name="T13" fmla="*/ 85 h 2884"/>
                <a:gd name="T14" fmla="*/ 2081 w 12908"/>
                <a:gd name="T15" fmla="*/ 0 h 2884"/>
                <a:gd name="T16" fmla="*/ 88 w 12908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08" h="2884">
                  <a:moveTo>
                    <a:pt x="525" y="0"/>
                  </a:moveTo>
                  <a:cubicBezTo>
                    <a:pt x="235" y="0"/>
                    <a:pt x="0" y="236"/>
                    <a:pt x="0" y="525"/>
                  </a:cubicBezTo>
                  <a:lnTo>
                    <a:pt x="0" y="2359"/>
                  </a:lnTo>
                  <a:cubicBezTo>
                    <a:pt x="0" y="2649"/>
                    <a:pt x="235" y="2884"/>
                    <a:pt x="525" y="2884"/>
                  </a:cubicBezTo>
                  <a:lnTo>
                    <a:pt x="12383" y="2884"/>
                  </a:lnTo>
                  <a:cubicBezTo>
                    <a:pt x="12673" y="2884"/>
                    <a:pt x="12908" y="2649"/>
                    <a:pt x="12908" y="2359"/>
                  </a:cubicBezTo>
                  <a:lnTo>
                    <a:pt x="12908" y="525"/>
                  </a:lnTo>
                  <a:cubicBezTo>
                    <a:pt x="12908" y="236"/>
                    <a:pt x="12673" y="0"/>
                    <a:pt x="12383" y="0"/>
                  </a:cubicBezTo>
                  <a:lnTo>
                    <a:pt x="525" y="0"/>
                  </a:lnTo>
                  <a:close/>
                </a:path>
              </a:pathLst>
            </a:custGeom>
            <a:grpFill/>
            <a:ln w="0">
              <a:solidFill>
                <a:srgbClr val="604A7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GB" sz="3000" dirty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62" name="Freeform 69"/>
            <p:cNvSpPr>
              <a:spLocks/>
            </p:cNvSpPr>
            <p:nvPr/>
          </p:nvSpPr>
          <p:spPr bwMode="auto">
            <a:xfrm>
              <a:off x="1136" y="2355"/>
              <a:ext cx="2169" cy="467"/>
            </a:xfrm>
            <a:custGeom>
              <a:avLst/>
              <a:gdLst>
                <a:gd name="T0" fmla="*/ 88 w 12908"/>
                <a:gd name="T1" fmla="*/ 0 h 2884"/>
                <a:gd name="T2" fmla="*/ 0 w 12908"/>
                <a:gd name="T3" fmla="*/ 85 h 2884"/>
                <a:gd name="T4" fmla="*/ 0 w 12908"/>
                <a:gd name="T5" fmla="*/ 382 h 2884"/>
                <a:gd name="T6" fmla="*/ 88 w 12908"/>
                <a:gd name="T7" fmla="*/ 467 h 2884"/>
                <a:gd name="T8" fmla="*/ 2081 w 12908"/>
                <a:gd name="T9" fmla="*/ 467 h 2884"/>
                <a:gd name="T10" fmla="*/ 2169 w 12908"/>
                <a:gd name="T11" fmla="*/ 382 h 2884"/>
                <a:gd name="T12" fmla="*/ 2169 w 12908"/>
                <a:gd name="T13" fmla="*/ 85 h 2884"/>
                <a:gd name="T14" fmla="*/ 2081 w 12908"/>
                <a:gd name="T15" fmla="*/ 0 h 2884"/>
                <a:gd name="T16" fmla="*/ 88 w 12908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08" h="2884">
                  <a:moveTo>
                    <a:pt x="525" y="0"/>
                  </a:moveTo>
                  <a:cubicBezTo>
                    <a:pt x="235" y="0"/>
                    <a:pt x="0" y="236"/>
                    <a:pt x="0" y="525"/>
                  </a:cubicBezTo>
                  <a:lnTo>
                    <a:pt x="0" y="2359"/>
                  </a:lnTo>
                  <a:cubicBezTo>
                    <a:pt x="0" y="2649"/>
                    <a:pt x="235" y="2884"/>
                    <a:pt x="525" y="2884"/>
                  </a:cubicBezTo>
                  <a:lnTo>
                    <a:pt x="12383" y="2884"/>
                  </a:lnTo>
                  <a:cubicBezTo>
                    <a:pt x="12673" y="2884"/>
                    <a:pt x="12908" y="2649"/>
                    <a:pt x="12908" y="2359"/>
                  </a:cubicBezTo>
                  <a:lnTo>
                    <a:pt x="12908" y="525"/>
                  </a:lnTo>
                  <a:cubicBezTo>
                    <a:pt x="12908" y="236"/>
                    <a:pt x="12673" y="0"/>
                    <a:pt x="12383" y="0"/>
                  </a:cubicBezTo>
                  <a:lnTo>
                    <a:pt x="525" y="0"/>
                  </a:lnTo>
                  <a:close/>
                </a:path>
              </a:pathLst>
            </a:custGeom>
            <a:grpFill/>
            <a:ln w="19050" cap="rnd">
              <a:solidFill>
                <a:srgbClr val="604A7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GB" sz="3000" dirty="0">
                <a:solidFill>
                  <a:srgbClr val="DE6421"/>
                </a:solidFill>
                <a:latin typeface="Gill Sans" charset="0"/>
                <a:sym typeface="Gill Sans" charset="0"/>
              </a:endParaRPr>
            </a:p>
          </p:txBody>
        </p:sp>
      </p:grpSp>
      <p:sp>
        <p:nvSpPr>
          <p:cNvPr id="63" name="Rectangle 71"/>
          <p:cNvSpPr>
            <a:spLocks noChangeArrowheads="1"/>
          </p:cNvSpPr>
          <p:nvPr/>
        </p:nvSpPr>
        <p:spPr bwMode="auto">
          <a:xfrm>
            <a:off x="2746403" y="1481556"/>
            <a:ext cx="13176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/>
            <a:r>
              <a:rPr lang="en-GB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LEADERSHIP</a:t>
            </a:r>
            <a:endParaRPr lang="en-GB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</p:txBody>
      </p:sp>
      <p:grpSp>
        <p:nvGrpSpPr>
          <p:cNvPr id="64" name="Group 74"/>
          <p:cNvGrpSpPr>
            <a:grpSpLocks/>
          </p:cNvGrpSpPr>
          <p:nvPr/>
        </p:nvGrpSpPr>
        <p:grpSpPr bwMode="auto">
          <a:xfrm>
            <a:off x="4840742" y="1351326"/>
            <a:ext cx="2325686" cy="529545"/>
            <a:chOff x="3376" y="2355"/>
            <a:chExt cx="2096" cy="467"/>
          </a:xfrm>
          <a:solidFill>
            <a:schemeClr val="accent4">
              <a:lumMod val="75000"/>
            </a:schemeClr>
          </a:solidFill>
        </p:grpSpPr>
        <p:sp>
          <p:nvSpPr>
            <p:cNvPr id="65" name="Freeform 72"/>
            <p:cNvSpPr>
              <a:spLocks/>
            </p:cNvSpPr>
            <p:nvPr/>
          </p:nvSpPr>
          <p:spPr bwMode="auto">
            <a:xfrm>
              <a:off x="3376" y="2355"/>
              <a:ext cx="2096" cy="467"/>
            </a:xfrm>
            <a:custGeom>
              <a:avLst/>
              <a:gdLst>
                <a:gd name="T0" fmla="*/ 101 w 12475"/>
                <a:gd name="T1" fmla="*/ 0 h 2884"/>
                <a:gd name="T2" fmla="*/ 0 w 12475"/>
                <a:gd name="T3" fmla="*/ 97 h 2884"/>
                <a:gd name="T4" fmla="*/ 0 w 12475"/>
                <a:gd name="T5" fmla="*/ 370 h 2884"/>
                <a:gd name="T6" fmla="*/ 101 w 12475"/>
                <a:gd name="T7" fmla="*/ 467 h 2884"/>
                <a:gd name="T8" fmla="*/ 1995 w 12475"/>
                <a:gd name="T9" fmla="*/ 467 h 2884"/>
                <a:gd name="T10" fmla="*/ 2096 w 12475"/>
                <a:gd name="T11" fmla="*/ 370 h 2884"/>
                <a:gd name="T12" fmla="*/ 2096 w 12475"/>
                <a:gd name="T13" fmla="*/ 97 h 2884"/>
                <a:gd name="T14" fmla="*/ 1995 w 12475"/>
                <a:gd name="T15" fmla="*/ 0 h 2884"/>
                <a:gd name="T16" fmla="*/ 101 w 12475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75" h="2884">
                  <a:moveTo>
                    <a:pt x="600" y="0"/>
                  </a:moveTo>
                  <a:cubicBezTo>
                    <a:pt x="269" y="0"/>
                    <a:pt x="0" y="269"/>
                    <a:pt x="0" y="600"/>
                  </a:cubicBezTo>
                  <a:lnTo>
                    <a:pt x="0" y="2284"/>
                  </a:lnTo>
                  <a:cubicBezTo>
                    <a:pt x="0" y="2615"/>
                    <a:pt x="269" y="2884"/>
                    <a:pt x="600" y="2884"/>
                  </a:cubicBezTo>
                  <a:lnTo>
                    <a:pt x="11875" y="2884"/>
                  </a:lnTo>
                  <a:cubicBezTo>
                    <a:pt x="12207" y="2884"/>
                    <a:pt x="12475" y="2615"/>
                    <a:pt x="12475" y="2284"/>
                  </a:cubicBezTo>
                  <a:lnTo>
                    <a:pt x="12475" y="600"/>
                  </a:lnTo>
                  <a:cubicBezTo>
                    <a:pt x="12475" y="269"/>
                    <a:pt x="12207" y="0"/>
                    <a:pt x="11875" y="0"/>
                  </a:cubicBezTo>
                  <a:lnTo>
                    <a:pt x="600" y="0"/>
                  </a:lnTo>
                  <a:close/>
                </a:path>
              </a:pathLst>
            </a:custGeom>
            <a:grpFill/>
            <a:ln w="0">
              <a:solidFill>
                <a:srgbClr val="604A7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GB" sz="3000" dirty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66" name="Freeform 73"/>
            <p:cNvSpPr>
              <a:spLocks/>
            </p:cNvSpPr>
            <p:nvPr/>
          </p:nvSpPr>
          <p:spPr bwMode="auto">
            <a:xfrm>
              <a:off x="3376" y="2355"/>
              <a:ext cx="2096" cy="467"/>
            </a:xfrm>
            <a:custGeom>
              <a:avLst/>
              <a:gdLst>
                <a:gd name="T0" fmla="*/ 101 w 12475"/>
                <a:gd name="T1" fmla="*/ 0 h 2884"/>
                <a:gd name="T2" fmla="*/ 0 w 12475"/>
                <a:gd name="T3" fmla="*/ 97 h 2884"/>
                <a:gd name="T4" fmla="*/ 0 w 12475"/>
                <a:gd name="T5" fmla="*/ 370 h 2884"/>
                <a:gd name="T6" fmla="*/ 101 w 12475"/>
                <a:gd name="T7" fmla="*/ 467 h 2884"/>
                <a:gd name="T8" fmla="*/ 1995 w 12475"/>
                <a:gd name="T9" fmla="*/ 467 h 2884"/>
                <a:gd name="T10" fmla="*/ 2096 w 12475"/>
                <a:gd name="T11" fmla="*/ 370 h 2884"/>
                <a:gd name="T12" fmla="*/ 2096 w 12475"/>
                <a:gd name="T13" fmla="*/ 97 h 2884"/>
                <a:gd name="T14" fmla="*/ 1995 w 12475"/>
                <a:gd name="T15" fmla="*/ 0 h 2884"/>
                <a:gd name="T16" fmla="*/ 101 w 12475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75" h="2884">
                  <a:moveTo>
                    <a:pt x="600" y="0"/>
                  </a:moveTo>
                  <a:cubicBezTo>
                    <a:pt x="269" y="0"/>
                    <a:pt x="0" y="269"/>
                    <a:pt x="0" y="600"/>
                  </a:cubicBezTo>
                  <a:lnTo>
                    <a:pt x="0" y="2284"/>
                  </a:lnTo>
                  <a:cubicBezTo>
                    <a:pt x="0" y="2615"/>
                    <a:pt x="269" y="2884"/>
                    <a:pt x="600" y="2884"/>
                  </a:cubicBezTo>
                  <a:lnTo>
                    <a:pt x="11875" y="2884"/>
                  </a:lnTo>
                  <a:cubicBezTo>
                    <a:pt x="12207" y="2884"/>
                    <a:pt x="12475" y="2615"/>
                    <a:pt x="12475" y="2284"/>
                  </a:cubicBezTo>
                  <a:lnTo>
                    <a:pt x="12475" y="600"/>
                  </a:lnTo>
                  <a:cubicBezTo>
                    <a:pt x="12475" y="269"/>
                    <a:pt x="12207" y="0"/>
                    <a:pt x="11875" y="0"/>
                  </a:cubicBezTo>
                  <a:lnTo>
                    <a:pt x="600" y="0"/>
                  </a:lnTo>
                  <a:close/>
                </a:path>
              </a:pathLst>
            </a:custGeom>
            <a:grpFill/>
            <a:ln w="19050" cap="rnd">
              <a:solidFill>
                <a:srgbClr val="604A7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GB" sz="3000" dirty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  <p:sp>
        <p:nvSpPr>
          <p:cNvPr id="67" name="Rectangle 75"/>
          <p:cNvSpPr>
            <a:spLocks noChangeArrowheads="1"/>
          </p:cNvSpPr>
          <p:nvPr/>
        </p:nvSpPr>
        <p:spPr bwMode="auto">
          <a:xfrm>
            <a:off x="5273256" y="1382359"/>
            <a:ext cx="140660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/>
            <a:r>
              <a:rPr lang="en-GB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MEMBERSHIP</a:t>
            </a:r>
          </a:p>
          <a:p>
            <a:pPr defTabSz="913754"/>
            <a:r>
              <a:rPr lang="en-GB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&amp; EDUCATION</a:t>
            </a:r>
            <a:endParaRPr lang="en-GB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</p:txBody>
      </p:sp>
      <p:grpSp>
        <p:nvGrpSpPr>
          <p:cNvPr id="68" name="Group 78"/>
          <p:cNvGrpSpPr>
            <a:grpSpLocks/>
          </p:cNvGrpSpPr>
          <p:nvPr/>
        </p:nvGrpSpPr>
        <p:grpSpPr bwMode="auto">
          <a:xfrm>
            <a:off x="7309306" y="1351324"/>
            <a:ext cx="2469696" cy="528410"/>
            <a:chOff x="5562" y="2357"/>
            <a:chExt cx="2178" cy="466"/>
          </a:xfrm>
          <a:solidFill>
            <a:schemeClr val="accent4">
              <a:lumMod val="75000"/>
            </a:schemeClr>
          </a:solidFill>
        </p:grpSpPr>
        <p:sp>
          <p:nvSpPr>
            <p:cNvPr id="69" name="Freeform 76"/>
            <p:cNvSpPr>
              <a:spLocks/>
            </p:cNvSpPr>
            <p:nvPr/>
          </p:nvSpPr>
          <p:spPr bwMode="auto">
            <a:xfrm>
              <a:off x="5562" y="2357"/>
              <a:ext cx="2178" cy="466"/>
            </a:xfrm>
            <a:custGeom>
              <a:avLst/>
              <a:gdLst>
                <a:gd name="T0" fmla="*/ 88 w 6483"/>
                <a:gd name="T1" fmla="*/ 0 h 1441"/>
                <a:gd name="T2" fmla="*/ 0 w 6483"/>
                <a:gd name="T3" fmla="*/ 85 h 1441"/>
                <a:gd name="T4" fmla="*/ 0 w 6483"/>
                <a:gd name="T5" fmla="*/ 381 h 1441"/>
                <a:gd name="T6" fmla="*/ 88 w 6483"/>
                <a:gd name="T7" fmla="*/ 466 h 1441"/>
                <a:gd name="T8" fmla="*/ 2090 w 6483"/>
                <a:gd name="T9" fmla="*/ 466 h 1441"/>
                <a:gd name="T10" fmla="*/ 2178 w 6483"/>
                <a:gd name="T11" fmla="*/ 381 h 1441"/>
                <a:gd name="T12" fmla="*/ 2178 w 6483"/>
                <a:gd name="T13" fmla="*/ 85 h 1441"/>
                <a:gd name="T14" fmla="*/ 2090 w 6483"/>
                <a:gd name="T15" fmla="*/ 0 h 1441"/>
                <a:gd name="T16" fmla="*/ 88 w 6483"/>
                <a:gd name="T17" fmla="*/ 0 h 14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83" h="1441">
                  <a:moveTo>
                    <a:pt x="262" y="0"/>
                  </a:moveTo>
                  <a:cubicBezTo>
                    <a:pt x="118" y="0"/>
                    <a:pt x="0" y="117"/>
                    <a:pt x="0" y="262"/>
                  </a:cubicBezTo>
                  <a:lnTo>
                    <a:pt x="0" y="1179"/>
                  </a:lnTo>
                  <a:cubicBezTo>
                    <a:pt x="0" y="1324"/>
                    <a:pt x="118" y="1441"/>
                    <a:pt x="262" y="1441"/>
                  </a:cubicBezTo>
                  <a:lnTo>
                    <a:pt x="6221" y="1441"/>
                  </a:lnTo>
                  <a:cubicBezTo>
                    <a:pt x="6366" y="1441"/>
                    <a:pt x="6483" y="1324"/>
                    <a:pt x="6483" y="1179"/>
                  </a:cubicBezTo>
                  <a:lnTo>
                    <a:pt x="6483" y="262"/>
                  </a:lnTo>
                  <a:cubicBezTo>
                    <a:pt x="6483" y="117"/>
                    <a:pt x="6366" y="0"/>
                    <a:pt x="6221" y="0"/>
                  </a:cubicBezTo>
                  <a:lnTo>
                    <a:pt x="262" y="0"/>
                  </a:lnTo>
                  <a:close/>
                </a:path>
              </a:pathLst>
            </a:custGeom>
            <a:grpFill/>
            <a:ln w="0">
              <a:solidFill>
                <a:srgbClr val="604A7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GB" sz="3000" dirty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70" name="Freeform 77"/>
            <p:cNvSpPr>
              <a:spLocks/>
            </p:cNvSpPr>
            <p:nvPr/>
          </p:nvSpPr>
          <p:spPr bwMode="auto">
            <a:xfrm>
              <a:off x="5562" y="2357"/>
              <a:ext cx="2178" cy="466"/>
            </a:xfrm>
            <a:custGeom>
              <a:avLst/>
              <a:gdLst>
                <a:gd name="T0" fmla="*/ 88 w 6483"/>
                <a:gd name="T1" fmla="*/ 0 h 1441"/>
                <a:gd name="T2" fmla="*/ 0 w 6483"/>
                <a:gd name="T3" fmla="*/ 85 h 1441"/>
                <a:gd name="T4" fmla="*/ 0 w 6483"/>
                <a:gd name="T5" fmla="*/ 381 h 1441"/>
                <a:gd name="T6" fmla="*/ 88 w 6483"/>
                <a:gd name="T7" fmla="*/ 466 h 1441"/>
                <a:gd name="T8" fmla="*/ 2090 w 6483"/>
                <a:gd name="T9" fmla="*/ 466 h 1441"/>
                <a:gd name="T10" fmla="*/ 2178 w 6483"/>
                <a:gd name="T11" fmla="*/ 381 h 1441"/>
                <a:gd name="T12" fmla="*/ 2178 w 6483"/>
                <a:gd name="T13" fmla="*/ 85 h 1441"/>
                <a:gd name="T14" fmla="*/ 2090 w 6483"/>
                <a:gd name="T15" fmla="*/ 0 h 1441"/>
                <a:gd name="T16" fmla="*/ 88 w 6483"/>
                <a:gd name="T17" fmla="*/ 0 h 14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83" h="1441">
                  <a:moveTo>
                    <a:pt x="262" y="0"/>
                  </a:moveTo>
                  <a:cubicBezTo>
                    <a:pt x="118" y="0"/>
                    <a:pt x="0" y="117"/>
                    <a:pt x="0" y="262"/>
                  </a:cubicBezTo>
                  <a:lnTo>
                    <a:pt x="0" y="1179"/>
                  </a:lnTo>
                  <a:cubicBezTo>
                    <a:pt x="0" y="1324"/>
                    <a:pt x="118" y="1441"/>
                    <a:pt x="262" y="1441"/>
                  </a:cubicBezTo>
                  <a:lnTo>
                    <a:pt x="6221" y="1441"/>
                  </a:lnTo>
                  <a:cubicBezTo>
                    <a:pt x="6366" y="1441"/>
                    <a:pt x="6483" y="1324"/>
                    <a:pt x="6483" y="1179"/>
                  </a:cubicBezTo>
                  <a:lnTo>
                    <a:pt x="6483" y="262"/>
                  </a:lnTo>
                  <a:cubicBezTo>
                    <a:pt x="6483" y="117"/>
                    <a:pt x="6366" y="0"/>
                    <a:pt x="6221" y="0"/>
                  </a:cubicBezTo>
                  <a:lnTo>
                    <a:pt x="262" y="0"/>
                  </a:lnTo>
                  <a:close/>
                </a:path>
              </a:pathLst>
            </a:custGeom>
            <a:grpFill/>
            <a:ln w="17463" cap="rnd">
              <a:solidFill>
                <a:srgbClr val="604A7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GB" sz="3000" dirty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  <p:sp>
        <p:nvSpPr>
          <p:cNvPr id="71" name="Rectangle 79"/>
          <p:cNvSpPr>
            <a:spLocks noChangeArrowheads="1"/>
          </p:cNvSpPr>
          <p:nvPr/>
        </p:nvSpPr>
        <p:spPr bwMode="auto">
          <a:xfrm>
            <a:off x="7994685" y="1501508"/>
            <a:ext cx="104515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/>
            <a:r>
              <a:rPr lang="en-GB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FINANCES</a:t>
            </a:r>
            <a:endParaRPr lang="en-GB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</p:txBody>
      </p:sp>
      <p:sp>
        <p:nvSpPr>
          <p:cNvPr id="73" name="Freeform 118"/>
          <p:cNvSpPr>
            <a:spLocks/>
          </p:cNvSpPr>
          <p:nvPr/>
        </p:nvSpPr>
        <p:spPr bwMode="auto">
          <a:xfrm>
            <a:off x="4834338" y="2654150"/>
            <a:ext cx="2320752" cy="3524882"/>
          </a:xfrm>
          <a:custGeom>
            <a:avLst/>
            <a:gdLst>
              <a:gd name="T0" fmla="*/ 250989 w 12475"/>
              <a:gd name="T1" fmla="*/ 0 h 13634"/>
              <a:gd name="T2" fmla="*/ 0 w 12475"/>
              <a:gd name="T3" fmla="*/ 288271 h 13634"/>
              <a:gd name="T4" fmla="*/ 0 w 12475"/>
              <a:gd name="T5" fmla="*/ 3888748 h 13634"/>
              <a:gd name="T6" fmla="*/ 250989 w 12475"/>
              <a:gd name="T7" fmla="*/ 4176713 h 13634"/>
              <a:gd name="T8" fmla="*/ 3076678 w 12475"/>
              <a:gd name="T9" fmla="*/ 4176713 h 13634"/>
              <a:gd name="T10" fmla="*/ 3327400 w 12475"/>
              <a:gd name="T11" fmla="*/ 3888748 h 13634"/>
              <a:gd name="T12" fmla="*/ 3327400 w 12475"/>
              <a:gd name="T13" fmla="*/ 288271 h 13634"/>
              <a:gd name="T14" fmla="*/ 3076678 w 12475"/>
              <a:gd name="T15" fmla="*/ 0 h 13634"/>
              <a:gd name="T16" fmla="*/ 250989 w 12475"/>
              <a:gd name="T17" fmla="*/ 0 h 136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75" h="13634">
                <a:moveTo>
                  <a:pt x="941" y="0"/>
                </a:moveTo>
                <a:cubicBezTo>
                  <a:pt x="422" y="0"/>
                  <a:pt x="0" y="421"/>
                  <a:pt x="0" y="941"/>
                </a:cubicBezTo>
                <a:lnTo>
                  <a:pt x="0" y="12694"/>
                </a:lnTo>
                <a:cubicBezTo>
                  <a:pt x="0" y="13213"/>
                  <a:pt x="422" y="13634"/>
                  <a:pt x="941" y="13634"/>
                </a:cubicBezTo>
                <a:lnTo>
                  <a:pt x="11535" y="13634"/>
                </a:lnTo>
                <a:cubicBezTo>
                  <a:pt x="12054" y="13634"/>
                  <a:pt x="12475" y="13213"/>
                  <a:pt x="12475" y="12694"/>
                </a:cubicBezTo>
                <a:lnTo>
                  <a:pt x="12475" y="941"/>
                </a:lnTo>
                <a:cubicBezTo>
                  <a:pt x="12475" y="421"/>
                  <a:pt x="12054" y="0"/>
                  <a:pt x="11535" y="0"/>
                </a:cubicBezTo>
                <a:lnTo>
                  <a:pt x="941" y="0"/>
                </a:lnTo>
                <a:close/>
              </a:path>
            </a:pathLst>
          </a:custGeom>
          <a:noFill/>
          <a:ln w="27051" cap="rnd">
            <a:solidFill>
              <a:srgbClr val="604A7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5300" tIns="32649" rIns="65300" bIns="32649"/>
          <a:lstStyle/>
          <a:p>
            <a:pPr algn="ctr"/>
            <a:endParaRPr lang="en-GB" sz="3000" dirty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grpSp>
        <p:nvGrpSpPr>
          <p:cNvPr id="74" name="Group 121"/>
          <p:cNvGrpSpPr>
            <a:grpSpLocks/>
          </p:cNvGrpSpPr>
          <p:nvPr/>
        </p:nvGrpSpPr>
        <p:grpSpPr bwMode="auto">
          <a:xfrm>
            <a:off x="2217965" y="2654150"/>
            <a:ext cx="2468566" cy="3524882"/>
            <a:chOff x="1115" y="2849"/>
            <a:chExt cx="2159" cy="2206"/>
          </a:xfrm>
        </p:grpSpPr>
        <p:sp>
          <p:nvSpPr>
            <p:cNvPr id="75" name="Freeform 119"/>
            <p:cNvSpPr>
              <a:spLocks/>
            </p:cNvSpPr>
            <p:nvPr/>
          </p:nvSpPr>
          <p:spPr bwMode="auto">
            <a:xfrm>
              <a:off x="1115" y="2849"/>
              <a:ext cx="2159" cy="2206"/>
            </a:xfrm>
            <a:custGeom>
              <a:avLst/>
              <a:gdLst>
                <a:gd name="T0" fmla="*/ 163 w 12850"/>
                <a:gd name="T1" fmla="*/ 0 h 13634"/>
                <a:gd name="T2" fmla="*/ 0 w 12850"/>
                <a:gd name="T3" fmla="*/ 157 h 13634"/>
                <a:gd name="T4" fmla="*/ 0 w 12850"/>
                <a:gd name="T5" fmla="*/ 2049 h 13634"/>
                <a:gd name="T6" fmla="*/ 163 w 12850"/>
                <a:gd name="T7" fmla="*/ 2206 h 13634"/>
                <a:gd name="T8" fmla="*/ 1996 w 12850"/>
                <a:gd name="T9" fmla="*/ 2206 h 13634"/>
                <a:gd name="T10" fmla="*/ 2159 w 12850"/>
                <a:gd name="T11" fmla="*/ 2049 h 13634"/>
                <a:gd name="T12" fmla="*/ 2159 w 12850"/>
                <a:gd name="T13" fmla="*/ 157 h 13634"/>
                <a:gd name="T14" fmla="*/ 1996 w 12850"/>
                <a:gd name="T15" fmla="*/ 0 h 13634"/>
                <a:gd name="T16" fmla="*/ 163 w 12850"/>
                <a:gd name="T17" fmla="*/ 0 h 136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850" h="13634">
                  <a:moveTo>
                    <a:pt x="968" y="0"/>
                  </a:moveTo>
                  <a:cubicBezTo>
                    <a:pt x="433" y="0"/>
                    <a:pt x="0" y="434"/>
                    <a:pt x="0" y="969"/>
                  </a:cubicBezTo>
                  <a:lnTo>
                    <a:pt x="0" y="12665"/>
                  </a:lnTo>
                  <a:cubicBezTo>
                    <a:pt x="0" y="13200"/>
                    <a:pt x="433" y="13634"/>
                    <a:pt x="968" y="13634"/>
                  </a:cubicBezTo>
                  <a:lnTo>
                    <a:pt x="11881" y="13634"/>
                  </a:lnTo>
                  <a:cubicBezTo>
                    <a:pt x="12416" y="13634"/>
                    <a:pt x="12850" y="13200"/>
                    <a:pt x="12850" y="12665"/>
                  </a:cubicBezTo>
                  <a:lnTo>
                    <a:pt x="12850" y="969"/>
                  </a:lnTo>
                  <a:cubicBezTo>
                    <a:pt x="12850" y="434"/>
                    <a:pt x="12416" y="0"/>
                    <a:pt x="11881" y="0"/>
                  </a:cubicBezTo>
                  <a:lnTo>
                    <a:pt x="96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604A7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GB" sz="3000" dirty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76" name="Freeform 120"/>
            <p:cNvSpPr>
              <a:spLocks/>
            </p:cNvSpPr>
            <p:nvPr/>
          </p:nvSpPr>
          <p:spPr bwMode="auto">
            <a:xfrm>
              <a:off x="1115" y="2849"/>
              <a:ext cx="2159" cy="2206"/>
            </a:xfrm>
            <a:custGeom>
              <a:avLst/>
              <a:gdLst>
                <a:gd name="T0" fmla="*/ 163 w 12850"/>
                <a:gd name="T1" fmla="*/ 0 h 13634"/>
                <a:gd name="T2" fmla="*/ 0 w 12850"/>
                <a:gd name="T3" fmla="*/ 157 h 13634"/>
                <a:gd name="T4" fmla="*/ 0 w 12850"/>
                <a:gd name="T5" fmla="*/ 2049 h 13634"/>
                <a:gd name="T6" fmla="*/ 163 w 12850"/>
                <a:gd name="T7" fmla="*/ 2206 h 13634"/>
                <a:gd name="T8" fmla="*/ 1996 w 12850"/>
                <a:gd name="T9" fmla="*/ 2206 h 13634"/>
                <a:gd name="T10" fmla="*/ 2159 w 12850"/>
                <a:gd name="T11" fmla="*/ 2049 h 13634"/>
                <a:gd name="T12" fmla="*/ 2159 w 12850"/>
                <a:gd name="T13" fmla="*/ 157 h 13634"/>
                <a:gd name="T14" fmla="*/ 1996 w 12850"/>
                <a:gd name="T15" fmla="*/ 0 h 13634"/>
                <a:gd name="T16" fmla="*/ 163 w 12850"/>
                <a:gd name="T17" fmla="*/ 0 h 136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850" h="13634">
                  <a:moveTo>
                    <a:pt x="968" y="0"/>
                  </a:moveTo>
                  <a:cubicBezTo>
                    <a:pt x="433" y="0"/>
                    <a:pt x="0" y="434"/>
                    <a:pt x="0" y="969"/>
                  </a:cubicBezTo>
                  <a:lnTo>
                    <a:pt x="0" y="12665"/>
                  </a:lnTo>
                  <a:cubicBezTo>
                    <a:pt x="0" y="13200"/>
                    <a:pt x="433" y="13634"/>
                    <a:pt x="968" y="13634"/>
                  </a:cubicBezTo>
                  <a:lnTo>
                    <a:pt x="11881" y="13634"/>
                  </a:lnTo>
                  <a:cubicBezTo>
                    <a:pt x="12416" y="13634"/>
                    <a:pt x="12850" y="13200"/>
                    <a:pt x="12850" y="12665"/>
                  </a:cubicBezTo>
                  <a:lnTo>
                    <a:pt x="12850" y="969"/>
                  </a:lnTo>
                  <a:cubicBezTo>
                    <a:pt x="12850" y="434"/>
                    <a:pt x="12416" y="0"/>
                    <a:pt x="11881" y="0"/>
                  </a:cubicBezTo>
                  <a:lnTo>
                    <a:pt x="968" y="0"/>
                  </a:lnTo>
                  <a:close/>
                </a:path>
              </a:pathLst>
            </a:custGeom>
            <a:noFill/>
            <a:ln w="26988" cap="rnd">
              <a:solidFill>
                <a:srgbClr val="604A7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 sz="3000" dirty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  <p:sp>
        <p:nvSpPr>
          <p:cNvPr id="79" name="AutoShape 216"/>
          <p:cNvSpPr>
            <a:spLocks noChangeArrowheads="1"/>
          </p:cNvSpPr>
          <p:nvPr/>
        </p:nvSpPr>
        <p:spPr bwMode="auto">
          <a:xfrm>
            <a:off x="3451680" y="785493"/>
            <a:ext cx="1246185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/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 External Influence</a:t>
            </a:r>
          </a:p>
        </p:txBody>
      </p:sp>
      <p:sp>
        <p:nvSpPr>
          <p:cNvPr id="80" name="AutoShape 218"/>
          <p:cNvSpPr>
            <a:spLocks noChangeArrowheads="1"/>
          </p:cNvSpPr>
          <p:nvPr/>
        </p:nvSpPr>
        <p:spPr bwMode="auto">
          <a:xfrm>
            <a:off x="2217965" y="785493"/>
            <a:ext cx="1205959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/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CILT Internally</a:t>
            </a:r>
          </a:p>
        </p:txBody>
      </p:sp>
      <p:sp>
        <p:nvSpPr>
          <p:cNvPr id="82" name="AutoShape 221"/>
          <p:cNvSpPr>
            <a:spLocks noChangeArrowheads="1"/>
          </p:cNvSpPr>
          <p:nvPr/>
        </p:nvSpPr>
        <p:spPr bwMode="auto">
          <a:xfrm>
            <a:off x="4840742" y="785493"/>
            <a:ext cx="2314348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/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Members &amp; Future Members are our priority</a:t>
            </a:r>
          </a:p>
        </p:txBody>
      </p:sp>
      <p:sp>
        <p:nvSpPr>
          <p:cNvPr id="84" name="AutoShape 223"/>
          <p:cNvSpPr>
            <a:spLocks noChangeArrowheads="1"/>
          </p:cNvSpPr>
          <p:nvPr/>
        </p:nvSpPr>
        <p:spPr bwMode="auto">
          <a:xfrm>
            <a:off x="7309304" y="785493"/>
            <a:ext cx="1336902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/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Plan to come out stronger</a:t>
            </a:r>
          </a:p>
        </p:txBody>
      </p:sp>
      <p:sp>
        <p:nvSpPr>
          <p:cNvPr id="87" name="AutoShape 228"/>
          <p:cNvSpPr>
            <a:spLocks noChangeArrowheads="1"/>
          </p:cNvSpPr>
          <p:nvPr/>
        </p:nvSpPr>
        <p:spPr bwMode="auto">
          <a:xfrm>
            <a:off x="2217968" y="1969314"/>
            <a:ext cx="2468563" cy="56583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/>
            <a:r>
              <a:rPr lang="en-GB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“Demonstrating consistent, purposeful &amp; calm leadership in our profession”</a:t>
            </a:r>
          </a:p>
        </p:txBody>
      </p:sp>
      <p:sp>
        <p:nvSpPr>
          <p:cNvPr id="89" name="AutoShape 233"/>
          <p:cNvSpPr>
            <a:spLocks noChangeArrowheads="1"/>
          </p:cNvSpPr>
          <p:nvPr/>
        </p:nvSpPr>
        <p:spPr bwMode="auto">
          <a:xfrm>
            <a:off x="4840741" y="1969314"/>
            <a:ext cx="2325687" cy="56583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/>
            <a:r>
              <a:rPr lang="en-GB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“Supporting our members, corporates &amp; partners through the crisis” </a:t>
            </a:r>
          </a:p>
        </p:txBody>
      </p:sp>
      <p:sp>
        <p:nvSpPr>
          <p:cNvPr id="90" name="AutoShape 235"/>
          <p:cNvSpPr>
            <a:spLocks noChangeArrowheads="1"/>
          </p:cNvSpPr>
          <p:nvPr/>
        </p:nvSpPr>
        <p:spPr bwMode="auto">
          <a:xfrm>
            <a:off x="7309304" y="1969314"/>
            <a:ext cx="2469696" cy="56583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/>
            <a:r>
              <a:rPr lang="en-GB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“Guardianship of the Institute’s finances in a period of instability &amp; threat ” </a:t>
            </a:r>
          </a:p>
        </p:txBody>
      </p:sp>
      <p:sp>
        <p:nvSpPr>
          <p:cNvPr id="92" name="Text Box 271"/>
          <p:cNvSpPr txBox="1">
            <a:spLocks noChangeArrowheads="1"/>
          </p:cNvSpPr>
          <p:nvPr/>
        </p:nvSpPr>
        <p:spPr bwMode="auto">
          <a:xfrm rot="20719974">
            <a:off x="1271150" y="282799"/>
            <a:ext cx="1315357" cy="435268"/>
          </a:xfrm>
          <a:prstGeom prst="rect">
            <a:avLst/>
          </a:prstGeom>
          <a:solidFill>
            <a:srgbClr val="A27C4A"/>
          </a:solidFill>
          <a:ln>
            <a:noFill/>
          </a:ln>
          <a:effectLst/>
        </p:spPr>
        <p:txBody>
          <a:bodyPr lIns="65300" tIns="32649" rIns="65300" bIns="32649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We are Stronger Together</a:t>
            </a:r>
            <a:endParaRPr lang="en-GB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</p:txBody>
      </p:sp>
      <p:sp>
        <p:nvSpPr>
          <p:cNvPr id="94" name="Text Box 287"/>
          <p:cNvSpPr txBox="1">
            <a:spLocks noChangeArrowheads="1"/>
          </p:cNvSpPr>
          <p:nvPr/>
        </p:nvSpPr>
        <p:spPr bwMode="auto">
          <a:xfrm rot="877773">
            <a:off x="9578812" y="313846"/>
            <a:ext cx="1401536" cy="435268"/>
          </a:xfrm>
          <a:prstGeom prst="rect">
            <a:avLst/>
          </a:prstGeom>
          <a:solidFill>
            <a:srgbClr val="A27C4A"/>
          </a:solidFill>
          <a:ln>
            <a:noFill/>
          </a:ln>
          <a:effectLst/>
        </p:spPr>
        <p:txBody>
          <a:bodyPr lIns="65300" tIns="32649" rIns="65300" bIns="32649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A New Institute for a New Era</a:t>
            </a:r>
          </a:p>
        </p:txBody>
      </p:sp>
      <p:sp>
        <p:nvSpPr>
          <p:cNvPr id="104" name="Text Box 271"/>
          <p:cNvSpPr txBox="1">
            <a:spLocks noChangeArrowheads="1"/>
          </p:cNvSpPr>
          <p:nvPr/>
        </p:nvSpPr>
        <p:spPr bwMode="auto">
          <a:xfrm>
            <a:off x="3792018" y="6297970"/>
            <a:ext cx="4513848" cy="435268"/>
          </a:xfrm>
          <a:prstGeom prst="rect">
            <a:avLst/>
          </a:prstGeom>
          <a:solidFill>
            <a:srgbClr val="A27C4A"/>
          </a:solidFill>
          <a:ln>
            <a:solidFill>
              <a:schemeClr val="bg1"/>
            </a:solidFill>
          </a:ln>
          <a:effectLst/>
        </p:spPr>
        <p:txBody>
          <a:bodyPr wrap="square" lIns="65300" tIns="32649" rIns="65300" bIns="32649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200" b="1" dirty="0">
                <a:solidFill>
                  <a:prstClr val="white"/>
                </a:solidFill>
                <a:latin typeface="Verdana" pitchFamily="34" charset="0"/>
                <a:sym typeface="Gill Sans" charset="0"/>
              </a:rPr>
              <a:t>Creating the foundation for CILT for the next 100 years</a:t>
            </a:r>
          </a:p>
        </p:txBody>
      </p:sp>
      <p:sp>
        <p:nvSpPr>
          <p:cNvPr id="107" name="AutoShape 221"/>
          <p:cNvSpPr>
            <a:spLocks noChangeArrowheads="1"/>
          </p:cNvSpPr>
          <p:nvPr/>
        </p:nvSpPr>
        <p:spPr bwMode="auto">
          <a:xfrm>
            <a:off x="2673747" y="68896"/>
            <a:ext cx="6648338" cy="40338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300" tIns="32649" rIns="65300" bIns="32649" anchor="ctr"/>
          <a:lstStyle/>
          <a:p>
            <a:pPr algn="ctr" defTabSz="913754"/>
            <a:r>
              <a:rPr lang="en-GB" sz="1200" b="1" dirty="0">
                <a:solidFill>
                  <a:srgbClr val="604A7B"/>
                </a:solidFill>
                <a:latin typeface="Verdana" pitchFamily="34" charset="0"/>
                <a:sym typeface="Gill Sans" charset="0"/>
              </a:rPr>
              <a:t>   </a:t>
            </a:r>
            <a:r>
              <a:rPr lang="en-GB" sz="1600" b="1" dirty="0">
                <a:solidFill>
                  <a:srgbClr val="604A7B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The leading global Institute for Transport &amp; Logistics Professionals   </a:t>
            </a:r>
            <a:endParaRPr lang="en-GB" sz="1200" b="1" dirty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645189" y="43405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860109" y="2728087"/>
            <a:ext cx="2294981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Plan to gain members rather than lose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Create a global capability to share on line &amp; use </a:t>
            </a: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our Forums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Develop &amp; implement the International Business Forum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Create a global capability to train &amp; examine on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Provide focused information that meets members needs in these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Share best practice globally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Implement best practice locally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Individual plans with each training partner &amp; CILT country in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Stay Stronger Together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1231073" y="1121478"/>
            <a:ext cx="813397" cy="208217"/>
          </a:xfrm>
          <a:prstGeom prst="roundRect">
            <a:avLst/>
          </a:prstGeom>
          <a:ln>
            <a:solidFill>
              <a:srgbClr val="604A7B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A27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1231073" y="1530208"/>
            <a:ext cx="813397" cy="208217"/>
          </a:xfrm>
          <a:prstGeom prst="roundRect">
            <a:avLst/>
          </a:prstGeom>
          <a:ln>
            <a:solidFill>
              <a:srgbClr val="604A7B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A27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1219941" y="2651501"/>
            <a:ext cx="847697" cy="211847"/>
          </a:xfrm>
          <a:prstGeom prst="roundRect">
            <a:avLst/>
          </a:prstGeom>
          <a:ln>
            <a:solidFill>
              <a:srgbClr val="604A7B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A27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44048" y="2693462"/>
            <a:ext cx="2401141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The President’s Statement of Intent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Secretariat collate &amp; provide the messages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Each country to lead the communication to their members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Frequent &amp; focused communication cascaded through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Collaboration not competition with fellow professional bodies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Position each country as the leader for our profession with the industry &amp; with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Support our staff in difficult times and ensure safe working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Create the leading global institute fit for the next 100 years!</a:t>
            </a:r>
          </a:p>
        </p:txBody>
      </p:sp>
      <p:sp>
        <p:nvSpPr>
          <p:cNvPr id="5" name="Rectangle 4"/>
          <p:cNvSpPr/>
          <p:nvPr/>
        </p:nvSpPr>
        <p:spPr>
          <a:xfrm>
            <a:off x="7332850" y="2769625"/>
            <a:ext cx="242260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Proactive Cash Flow &amp; Debt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Identify new sources of income &amp;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Monthly review and choices made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Understand options for business &amp; employee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Share how to operate when staff work from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Plan to exit with a secure position for the Institute as custodians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Proceeding with the CILT UK &amp; International Join up plans adapted to the Covid-19 threat  </a:t>
            </a:r>
          </a:p>
        </p:txBody>
      </p:sp>
      <p:sp>
        <p:nvSpPr>
          <p:cNvPr id="48" name="Freeform 118"/>
          <p:cNvSpPr>
            <a:spLocks/>
          </p:cNvSpPr>
          <p:nvPr/>
        </p:nvSpPr>
        <p:spPr bwMode="auto">
          <a:xfrm>
            <a:off x="7302897" y="2654150"/>
            <a:ext cx="2495994" cy="3524882"/>
          </a:xfrm>
          <a:custGeom>
            <a:avLst/>
            <a:gdLst>
              <a:gd name="T0" fmla="*/ 250989 w 12475"/>
              <a:gd name="T1" fmla="*/ 0 h 13634"/>
              <a:gd name="T2" fmla="*/ 0 w 12475"/>
              <a:gd name="T3" fmla="*/ 288271 h 13634"/>
              <a:gd name="T4" fmla="*/ 0 w 12475"/>
              <a:gd name="T5" fmla="*/ 3888748 h 13634"/>
              <a:gd name="T6" fmla="*/ 250989 w 12475"/>
              <a:gd name="T7" fmla="*/ 4176713 h 13634"/>
              <a:gd name="T8" fmla="*/ 3076678 w 12475"/>
              <a:gd name="T9" fmla="*/ 4176713 h 13634"/>
              <a:gd name="T10" fmla="*/ 3327400 w 12475"/>
              <a:gd name="T11" fmla="*/ 3888748 h 13634"/>
              <a:gd name="T12" fmla="*/ 3327400 w 12475"/>
              <a:gd name="T13" fmla="*/ 288271 h 13634"/>
              <a:gd name="T14" fmla="*/ 3076678 w 12475"/>
              <a:gd name="T15" fmla="*/ 0 h 13634"/>
              <a:gd name="T16" fmla="*/ 250989 w 12475"/>
              <a:gd name="T17" fmla="*/ 0 h 136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75" h="13634">
                <a:moveTo>
                  <a:pt x="941" y="0"/>
                </a:moveTo>
                <a:cubicBezTo>
                  <a:pt x="422" y="0"/>
                  <a:pt x="0" y="421"/>
                  <a:pt x="0" y="941"/>
                </a:cubicBezTo>
                <a:lnTo>
                  <a:pt x="0" y="12694"/>
                </a:lnTo>
                <a:cubicBezTo>
                  <a:pt x="0" y="13213"/>
                  <a:pt x="422" y="13634"/>
                  <a:pt x="941" y="13634"/>
                </a:cubicBezTo>
                <a:lnTo>
                  <a:pt x="11535" y="13634"/>
                </a:lnTo>
                <a:cubicBezTo>
                  <a:pt x="12054" y="13634"/>
                  <a:pt x="12475" y="13213"/>
                  <a:pt x="12475" y="12694"/>
                </a:cubicBezTo>
                <a:lnTo>
                  <a:pt x="12475" y="941"/>
                </a:lnTo>
                <a:cubicBezTo>
                  <a:pt x="12475" y="421"/>
                  <a:pt x="12054" y="0"/>
                  <a:pt x="11535" y="0"/>
                </a:cubicBezTo>
                <a:lnTo>
                  <a:pt x="941" y="0"/>
                </a:lnTo>
                <a:close/>
              </a:path>
            </a:pathLst>
          </a:custGeom>
          <a:noFill/>
          <a:ln w="27051" cap="rnd">
            <a:solidFill>
              <a:srgbClr val="604A7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5300" tIns="32649" rIns="65300" bIns="32649"/>
          <a:lstStyle/>
          <a:p>
            <a:pPr algn="ctr"/>
            <a:endParaRPr lang="en-GB" sz="3000" dirty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73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utoShape 224"/>
          <p:cNvSpPr>
            <a:spLocks noChangeArrowheads="1"/>
          </p:cNvSpPr>
          <p:nvPr/>
        </p:nvSpPr>
        <p:spPr bwMode="auto">
          <a:xfrm>
            <a:off x="8673962" y="785493"/>
            <a:ext cx="1103904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Choices defined &amp; made</a:t>
            </a:r>
          </a:p>
        </p:txBody>
      </p:sp>
      <p:sp>
        <p:nvSpPr>
          <p:cNvPr id="56" name="Rectangle 2"/>
          <p:cNvSpPr txBox="1">
            <a:spLocks noChangeArrowheads="1"/>
          </p:cNvSpPr>
          <p:nvPr/>
        </p:nvSpPr>
        <p:spPr>
          <a:xfrm>
            <a:off x="4074779" y="431253"/>
            <a:ext cx="3733933" cy="338723"/>
          </a:xfrm>
          <a:prstGeom prst="rect">
            <a:avLst/>
          </a:prstGeom>
        </p:spPr>
        <p:txBody>
          <a:bodyPr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A27C4A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Our CILT-SA response to Covid-19</a:t>
            </a:r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8824233" y="1651815"/>
            <a:ext cx="11381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/>
            <a:r>
              <a:rPr lang="en-GB" sz="1500" b="1" dirty="0">
                <a:solidFill>
                  <a:srgbClr val="FFFFFF"/>
                </a:solidFill>
                <a:latin typeface="Verdana" pitchFamily="34" charset="0"/>
                <a:sym typeface="Gill Sans" charset="0"/>
              </a:rPr>
              <a:t>c</a:t>
            </a:r>
            <a:endParaRPr lang="en-GB" sz="1500" b="1" dirty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grpSp>
        <p:nvGrpSpPr>
          <p:cNvPr id="60" name="Group 70"/>
          <p:cNvGrpSpPr>
            <a:grpSpLocks/>
          </p:cNvGrpSpPr>
          <p:nvPr/>
        </p:nvGrpSpPr>
        <p:grpSpPr bwMode="auto">
          <a:xfrm>
            <a:off x="2217969" y="1351326"/>
            <a:ext cx="2479896" cy="529545"/>
            <a:chOff x="1136" y="2355"/>
            <a:chExt cx="2169" cy="467"/>
          </a:xfrm>
          <a:solidFill>
            <a:schemeClr val="accent4">
              <a:lumMod val="75000"/>
            </a:schemeClr>
          </a:solidFill>
        </p:grpSpPr>
        <p:sp>
          <p:nvSpPr>
            <p:cNvPr id="61" name="Freeform 68"/>
            <p:cNvSpPr>
              <a:spLocks/>
            </p:cNvSpPr>
            <p:nvPr/>
          </p:nvSpPr>
          <p:spPr bwMode="auto">
            <a:xfrm>
              <a:off x="1136" y="2355"/>
              <a:ext cx="2169" cy="467"/>
            </a:xfrm>
            <a:custGeom>
              <a:avLst/>
              <a:gdLst>
                <a:gd name="T0" fmla="*/ 88 w 12908"/>
                <a:gd name="T1" fmla="*/ 0 h 2884"/>
                <a:gd name="T2" fmla="*/ 0 w 12908"/>
                <a:gd name="T3" fmla="*/ 85 h 2884"/>
                <a:gd name="T4" fmla="*/ 0 w 12908"/>
                <a:gd name="T5" fmla="*/ 382 h 2884"/>
                <a:gd name="T6" fmla="*/ 88 w 12908"/>
                <a:gd name="T7" fmla="*/ 467 h 2884"/>
                <a:gd name="T8" fmla="*/ 2081 w 12908"/>
                <a:gd name="T9" fmla="*/ 467 h 2884"/>
                <a:gd name="T10" fmla="*/ 2169 w 12908"/>
                <a:gd name="T11" fmla="*/ 382 h 2884"/>
                <a:gd name="T12" fmla="*/ 2169 w 12908"/>
                <a:gd name="T13" fmla="*/ 85 h 2884"/>
                <a:gd name="T14" fmla="*/ 2081 w 12908"/>
                <a:gd name="T15" fmla="*/ 0 h 2884"/>
                <a:gd name="T16" fmla="*/ 88 w 12908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08" h="2884">
                  <a:moveTo>
                    <a:pt x="525" y="0"/>
                  </a:moveTo>
                  <a:cubicBezTo>
                    <a:pt x="235" y="0"/>
                    <a:pt x="0" y="236"/>
                    <a:pt x="0" y="525"/>
                  </a:cubicBezTo>
                  <a:lnTo>
                    <a:pt x="0" y="2359"/>
                  </a:lnTo>
                  <a:cubicBezTo>
                    <a:pt x="0" y="2649"/>
                    <a:pt x="235" y="2884"/>
                    <a:pt x="525" y="2884"/>
                  </a:cubicBezTo>
                  <a:lnTo>
                    <a:pt x="12383" y="2884"/>
                  </a:lnTo>
                  <a:cubicBezTo>
                    <a:pt x="12673" y="2884"/>
                    <a:pt x="12908" y="2649"/>
                    <a:pt x="12908" y="2359"/>
                  </a:cubicBezTo>
                  <a:lnTo>
                    <a:pt x="12908" y="525"/>
                  </a:lnTo>
                  <a:cubicBezTo>
                    <a:pt x="12908" y="236"/>
                    <a:pt x="12673" y="0"/>
                    <a:pt x="12383" y="0"/>
                  </a:cubicBezTo>
                  <a:lnTo>
                    <a:pt x="525" y="0"/>
                  </a:lnTo>
                  <a:close/>
                </a:path>
              </a:pathLst>
            </a:custGeom>
            <a:grpFill/>
            <a:ln w="0">
              <a:solidFill>
                <a:srgbClr val="604A7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GB" sz="3000" dirty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62" name="Freeform 69"/>
            <p:cNvSpPr>
              <a:spLocks/>
            </p:cNvSpPr>
            <p:nvPr/>
          </p:nvSpPr>
          <p:spPr bwMode="auto">
            <a:xfrm>
              <a:off x="1136" y="2355"/>
              <a:ext cx="2169" cy="467"/>
            </a:xfrm>
            <a:custGeom>
              <a:avLst/>
              <a:gdLst>
                <a:gd name="T0" fmla="*/ 88 w 12908"/>
                <a:gd name="T1" fmla="*/ 0 h 2884"/>
                <a:gd name="T2" fmla="*/ 0 w 12908"/>
                <a:gd name="T3" fmla="*/ 85 h 2884"/>
                <a:gd name="T4" fmla="*/ 0 w 12908"/>
                <a:gd name="T5" fmla="*/ 382 h 2884"/>
                <a:gd name="T6" fmla="*/ 88 w 12908"/>
                <a:gd name="T7" fmla="*/ 467 h 2884"/>
                <a:gd name="T8" fmla="*/ 2081 w 12908"/>
                <a:gd name="T9" fmla="*/ 467 h 2884"/>
                <a:gd name="T10" fmla="*/ 2169 w 12908"/>
                <a:gd name="T11" fmla="*/ 382 h 2884"/>
                <a:gd name="T12" fmla="*/ 2169 w 12908"/>
                <a:gd name="T13" fmla="*/ 85 h 2884"/>
                <a:gd name="T14" fmla="*/ 2081 w 12908"/>
                <a:gd name="T15" fmla="*/ 0 h 2884"/>
                <a:gd name="T16" fmla="*/ 88 w 12908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08" h="2884">
                  <a:moveTo>
                    <a:pt x="525" y="0"/>
                  </a:moveTo>
                  <a:cubicBezTo>
                    <a:pt x="235" y="0"/>
                    <a:pt x="0" y="236"/>
                    <a:pt x="0" y="525"/>
                  </a:cubicBezTo>
                  <a:lnTo>
                    <a:pt x="0" y="2359"/>
                  </a:lnTo>
                  <a:cubicBezTo>
                    <a:pt x="0" y="2649"/>
                    <a:pt x="235" y="2884"/>
                    <a:pt x="525" y="2884"/>
                  </a:cubicBezTo>
                  <a:lnTo>
                    <a:pt x="12383" y="2884"/>
                  </a:lnTo>
                  <a:cubicBezTo>
                    <a:pt x="12673" y="2884"/>
                    <a:pt x="12908" y="2649"/>
                    <a:pt x="12908" y="2359"/>
                  </a:cubicBezTo>
                  <a:lnTo>
                    <a:pt x="12908" y="525"/>
                  </a:lnTo>
                  <a:cubicBezTo>
                    <a:pt x="12908" y="236"/>
                    <a:pt x="12673" y="0"/>
                    <a:pt x="12383" y="0"/>
                  </a:cubicBezTo>
                  <a:lnTo>
                    <a:pt x="525" y="0"/>
                  </a:lnTo>
                  <a:close/>
                </a:path>
              </a:pathLst>
            </a:custGeom>
            <a:grpFill/>
            <a:ln w="19050" cap="rnd">
              <a:solidFill>
                <a:srgbClr val="604A7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GB" sz="3000" dirty="0">
                <a:solidFill>
                  <a:srgbClr val="DE6421"/>
                </a:solidFill>
                <a:latin typeface="Gill Sans" charset="0"/>
                <a:sym typeface="Gill Sans" charset="0"/>
              </a:endParaRPr>
            </a:p>
          </p:txBody>
        </p:sp>
      </p:grpSp>
      <p:sp>
        <p:nvSpPr>
          <p:cNvPr id="63" name="Rectangle 71"/>
          <p:cNvSpPr>
            <a:spLocks noChangeArrowheads="1"/>
          </p:cNvSpPr>
          <p:nvPr/>
        </p:nvSpPr>
        <p:spPr bwMode="auto">
          <a:xfrm>
            <a:off x="2366573" y="1481556"/>
            <a:ext cx="22722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/>
            <a:r>
              <a:rPr lang="en-GB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VALUE FOR MEMBERS</a:t>
            </a:r>
            <a:endParaRPr lang="en-GB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</p:txBody>
      </p:sp>
      <p:grpSp>
        <p:nvGrpSpPr>
          <p:cNvPr id="64" name="Group 74"/>
          <p:cNvGrpSpPr>
            <a:grpSpLocks/>
          </p:cNvGrpSpPr>
          <p:nvPr/>
        </p:nvGrpSpPr>
        <p:grpSpPr bwMode="auto">
          <a:xfrm>
            <a:off x="4840742" y="1351326"/>
            <a:ext cx="2325686" cy="529545"/>
            <a:chOff x="3376" y="2355"/>
            <a:chExt cx="2096" cy="467"/>
          </a:xfrm>
          <a:solidFill>
            <a:schemeClr val="accent4">
              <a:lumMod val="75000"/>
            </a:schemeClr>
          </a:solidFill>
        </p:grpSpPr>
        <p:sp>
          <p:nvSpPr>
            <p:cNvPr id="65" name="Freeform 72"/>
            <p:cNvSpPr>
              <a:spLocks/>
            </p:cNvSpPr>
            <p:nvPr/>
          </p:nvSpPr>
          <p:spPr bwMode="auto">
            <a:xfrm>
              <a:off x="3376" y="2355"/>
              <a:ext cx="2096" cy="467"/>
            </a:xfrm>
            <a:custGeom>
              <a:avLst/>
              <a:gdLst>
                <a:gd name="T0" fmla="*/ 101 w 12475"/>
                <a:gd name="T1" fmla="*/ 0 h 2884"/>
                <a:gd name="T2" fmla="*/ 0 w 12475"/>
                <a:gd name="T3" fmla="*/ 97 h 2884"/>
                <a:gd name="T4" fmla="*/ 0 w 12475"/>
                <a:gd name="T5" fmla="*/ 370 h 2884"/>
                <a:gd name="T6" fmla="*/ 101 w 12475"/>
                <a:gd name="T7" fmla="*/ 467 h 2884"/>
                <a:gd name="T8" fmla="*/ 1995 w 12475"/>
                <a:gd name="T9" fmla="*/ 467 h 2884"/>
                <a:gd name="T10" fmla="*/ 2096 w 12475"/>
                <a:gd name="T11" fmla="*/ 370 h 2884"/>
                <a:gd name="T12" fmla="*/ 2096 w 12475"/>
                <a:gd name="T13" fmla="*/ 97 h 2884"/>
                <a:gd name="T14" fmla="*/ 1995 w 12475"/>
                <a:gd name="T15" fmla="*/ 0 h 2884"/>
                <a:gd name="T16" fmla="*/ 101 w 12475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75" h="2884">
                  <a:moveTo>
                    <a:pt x="600" y="0"/>
                  </a:moveTo>
                  <a:cubicBezTo>
                    <a:pt x="269" y="0"/>
                    <a:pt x="0" y="269"/>
                    <a:pt x="0" y="600"/>
                  </a:cubicBezTo>
                  <a:lnTo>
                    <a:pt x="0" y="2284"/>
                  </a:lnTo>
                  <a:cubicBezTo>
                    <a:pt x="0" y="2615"/>
                    <a:pt x="269" y="2884"/>
                    <a:pt x="600" y="2884"/>
                  </a:cubicBezTo>
                  <a:lnTo>
                    <a:pt x="11875" y="2884"/>
                  </a:lnTo>
                  <a:cubicBezTo>
                    <a:pt x="12207" y="2884"/>
                    <a:pt x="12475" y="2615"/>
                    <a:pt x="12475" y="2284"/>
                  </a:cubicBezTo>
                  <a:lnTo>
                    <a:pt x="12475" y="600"/>
                  </a:lnTo>
                  <a:cubicBezTo>
                    <a:pt x="12475" y="269"/>
                    <a:pt x="12207" y="0"/>
                    <a:pt x="11875" y="0"/>
                  </a:cubicBezTo>
                  <a:lnTo>
                    <a:pt x="600" y="0"/>
                  </a:lnTo>
                  <a:close/>
                </a:path>
              </a:pathLst>
            </a:custGeom>
            <a:grpFill/>
            <a:ln w="0">
              <a:solidFill>
                <a:srgbClr val="604A7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GB" sz="3000" dirty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66" name="Freeform 73"/>
            <p:cNvSpPr>
              <a:spLocks/>
            </p:cNvSpPr>
            <p:nvPr/>
          </p:nvSpPr>
          <p:spPr bwMode="auto">
            <a:xfrm>
              <a:off x="3376" y="2355"/>
              <a:ext cx="2096" cy="467"/>
            </a:xfrm>
            <a:custGeom>
              <a:avLst/>
              <a:gdLst>
                <a:gd name="T0" fmla="*/ 101 w 12475"/>
                <a:gd name="T1" fmla="*/ 0 h 2884"/>
                <a:gd name="T2" fmla="*/ 0 w 12475"/>
                <a:gd name="T3" fmla="*/ 97 h 2884"/>
                <a:gd name="T4" fmla="*/ 0 w 12475"/>
                <a:gd name="T5" fmla="*/ 370 h 2884"/>
                <a:gd name="T6" fmla="*/ 101 w 12475"/>
                <a:gd name="T7" fmla="*/ 467 h 2884"/>
                <a:gd name="T8" fmla="*/ 1995 w 12475"/>
                <a:gd name="T9" fmla="*/ 467 h 2884"/>
                <a:gd name="T10" fmla="*/ 2096 w 12475"/>
                <a:gd name="T11" fmla="*/ 370 h 2884"/>
                <a:gd name="T12" fmla="*/ 2096 w 12475"/>
                <a:gd name="T13" fmla="*/ 97 h 2884"/>
                <a:gd name="T14" fmla="*/ 1995 w 12475"/>
                <a:gd name="T15" fmla="*/ 0 h 2884"/>
                <a:gd name="T16" fmla="*/ 101 w 12475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75" h="2884">
                  <a:moveTo>
                    <a:pt x="600" y="0"/>
                  </a:moveTo>
                  <a:cubicBezTo>
                    <a:pt x="269" y="0"/>
                    <a:pt x="0" y="269"/>
                    <a:pt x="0" y="600"/>
                  </a:cubicBezTo>
                  <a:lnTo>
                    <a:pt x="0" y="2284"/>
                  </a:lnTo>
                  <a:cubicBezTo>
                    <a:pt x="0" y="2615"/>
                    <a:pt x="269" y="2884"/>
                    <a:pt x="600" y="2884"/>
                  </a:cubicBezTo>
                  <a:lnTo>
                    <a:pt x="11875" y="2884"/>
                  </a:lnTo>
                  <a:cubicBezTo>
                    <a:pt x="12207" y="2884"/>
                    <a:pt x="12475" y="2615"/>
                    <a:pt x="12475" y="2284"/>
                  </a:cubicBezTo>
                  <a:lnTo>
                    <a:pt x="12475" y="600"/>
                  </a:lnTo>
                  <a:cubicBezTo>
                    <a:pt x="12475" y="269"/>
                    <a:pt x="12207" y="0"/>
                    <a:pt x="11875" y="0"/>
                  </a:cubicBezTo>
                  <a:lnTo>
                    <a:pt x="600" y="0"/>
                  </a:lnTo>
                  <a:close/>
                </a:path>
              </a:pathLst>
            </a:custGeom>
            <a:grpFill/>
            <a:ln w="19050" cap="rnd">
              <a:solidFill>
                <a:srgbClr val="604A7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GB" sz="3000" dirty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  <p:sp>
        <p:nvSpPr>
          <p:cNvPr id="67" name="Rectangle 75"/>
          <p:cNvSpPr>
            <a:spLocks noChangeArrowheads="1"/>
          </p:cNvSpPr>
          <p:nvPr/>
        </p:nvSpPr>
        <p:spPr bwMode="auto">
          <a:xfrm>
            <a:off x="4865287" y="1382359"/>
            <a:ext cx="21678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/>
            <a:r>
              <a:rPr lang="en-GB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DEVELOP THE </a:t>
            </a:r>
          </a:p>
          <a:p>
            <a:pPr defTabSz="913754"/>
            <a:r>
              <a:rPr lang="en-GB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EDUCATION CAPABILITY</a:t>
            </a:r>
            <a:endParaRPr lang="en-GB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</p:txBody>
      </p:sp>
      <p:grpSp>
        <p:nvGrpSpPr>
          <p:cNvPr id="68" name="Group 78"/>
          <p:cNvGrpSpPr>
            <a:grpSpLocks/>
          </p:cNvGrpSpPr>
          <p:nvPr/>
        </p:nvGrpSpPr>
        <p:grpSpPr bwMode="auto">
          <a:xfrm>
            <a:off x="7309306" y="1351324"/>
            <a:ext cx="2469696" cy="528410"/>
            <a:chOff x="5562" y="2357"/>
            <a:chExt cx="2178" cy="466"/>
          </a:xfrm>
          <a:solidFill>
            <a:schemeClr val="accent4">
              <a:lumMod val="75000"/>
            </a:schemeClr>
          </a:solidFill>
        </p:grpSpPr>
        <p:sp>
          <p:nvSpPr>
            <p:cNvPr id="69" name="Freeform 76"/>
            <p:cNvSpPr>
              <a:spLocks/>
            </p:cNvSpPr>
            <p:nvPr/>
          </p:nvSpPr>
          <p:spPr bwMode="auto">
            <a:xfrm>
              <a:off x="5562" y="2357"/>
              <a:ext cx="2178" cy="466"/>
            </a:xfrm>
            <a:custGeom>
              <a:avLst/>
              <a:gdLst>
                <a:gd name="T0" fmla="*/ 88 w 6483"/>
                <a:gd name="T1" fmla="*/ 0 h 1441"/>
                <a:gd name="T2" fmla="*/ 0 w 6483"/>
                <a:gd name="T3" fmla="*/ 85 h 1441"/>
                <a:gd name="T4" fmla="*/ 0 w 6483"/>
                <a:gd name="T5" fmla="*/ 381 h 1441"/>
                <a:gd name="T6" fmla="*/ 88 w 6483"/>
                <a:gd name="T7" fmla="*/ 466 h 1441"/>
                <a:gd name="T8" fmla="*/ 2090 w 6483"/>
                <a:gd name="T9" fmla="*/ 466 h 1441"/>
                <a:gd name="T10" fmla="*/ 2178 w 6483"/>
                <a:gd name="T11" fmla="*/ 381 h 1441"/>
                <a:gd name="T12" fmla="*/ 2178 w 6483"/>
                <a:gd name="T13" fmla="*/ 85 h 1441"/>
                <a:gd name="T14" fmla="*/ 2090 w 6483"/>
                <a:gd name="T15" fmla="*/ 0 h 1441"/>
                <a:gd name="T16" fmla="*/ 88 w 6483"/>
                <a:gd name="T17" fmla="*/ 0 h 14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83" h="1441">
                  <a:moveTo>
                    <a:pt x="262" y="0"/>
                  </a:moveTo>
                  <a:cubicBezTo>
                    <a:pt x="118" y="0"/>
                    <a:pt x="0" y="117"/>
                    <a:pt x="0" y="262"/>
                  </a:cubicBezTo>
                  <a:lnTo>
                    <a:pt x="0" y="1179"/>
                  </a:lnTo>
                  <a:cubicBezTo>
                    <a:pt x="0" y="1324"/>
                    <a:pt x="118" y="1441"/>
                    <a:pt x="262" y="1441"/>
                  </a:cubicBezTo>
                  <a:lnTo>
                    <a:pt x="6221" y="1441"/>
                  </a:lnTo>
                  <a:cubicBezTo>
                    <a:pt x="6366" y="1441"/>
                    <a:pt x="6483" y="1324"/>
                    <a:pt x="6483" y="1179"/>
                  </a:cubicBezTo>
                  <a:lnTo>
                    <a:pt x="6483" y="262"/>
                  </a:lnTo>
                  <a:cubicBezTo>
                    <a:pt x="6483" y="117"/>
                    <a:pt x="6366" y="0"/>
                    <a:pt x="6221" y="0"/>
                  </a:cubicBezTo>
                  <a:lnTo>
                    <a:pt x="262" y="0"/>
                  </a:lnTo>
                  <a:close/>
                </a:path>
              </a:pathLst>
            </a:custGeom>
            <a:grpFill/>
            <a:ln w="0">
              <a:solidFill>
                <a:srgbClr val="604A7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GB" sz="3000" dirty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70" name="Freeform 77"/>
            <p:cNvSpPr>
              <a:spLocks/>
            </p:cNvSpPr>
            <p:nvPr/>
          </p:nvSpPr>
          <p:spPr bwMode="auto">
            <a:xfrm>
              <a:off x="5562" y="2357"/>
              <a:ext cx="2178" cy="466"/>
            </a:xfrm>
            <a:custGeom>
              <a:avLst/>
              <a:gdLst>
                <a:gd name="T0" fmla="*/ 88 w 6483"/>
                <a:gd name="T1" fmla="*/ 0 h 1441"/>
                <a:gd name="T2" fmla="*/ 0 w 6483"/>
                <a:gd name="T3" fmla="*/ 85 h 1441"/>
                <a:gd name="T4" fmla="*/ 0 w 6483"/>
                <a:gd name="T5" fmla="*/ 381 h 1441"/>
                <a:gd name="T6" fmla="*/ 88 w 6483"/>
                <a:gd name="T7" fmla="*/ 466 h 1441"/>
                <a:gd name="T8" fmla="*/ 2090 w 6483"/>
                <a:gd name="T9" fmla="*/ 466 h 1441"/>
                <a:gd name="T10" fmla="*/ 2178 w 6483"/>
                <a:gd name="T11" fmla="*/ 381 h 1441"/>
                <a:gd name="T12" fmla="*/ 2178 w 6483"/>
                <a:gd name="T13" fmla="*/ 85 h 1441"/>
                <a:gd name="T14" fmla="*/ 2090 w 6483"/>
                <a:gd name="T15" fmla="*/ 0 h 1441"/>
                <a:gd name="T16" fmla="*/ 88 w 6483"/>
                <a:gd name="T17" fmla="*/ 0 h 14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83" h="1441">
                  <a:moveTo>
                    <a:pt x="262" y="0"/>
                  </a:moveTo>
                  <a:cubicBezTo>
                    <a:pt x="118" y="0"/>
                    <a:pt x="0" y="117"/>
                    <a:pt x="0" y="262"/>
                  </a:cubicBezTo>
                  <a:lnTo>
                    <a:pt x="0" y="1179"/>
                  </a:lnTo>
                  <a:cubicBezTo>
                    <a:pt x="0" y="1324"/>
                    <a:pt x="118" y="1441"/>
                    <a:pt x="262" y="1441"/>
                  </a:cubicBezTo>
                  <a:lnTo>
                    <a:pt x="6221" y="1441"/>
                  </a:lnTo>
                  <a:cubicBezTo>
                    <a:pt x="6366" y="1441"/>
                    <a:pt x="6483" y="1324"/>
                    <a:pt x="6483" y="1179"/>
                  </a:cubicBezTo>
                  <a:lnTo>
                    <a:pt x="6483" y="262"/>
                  </a:lnTo>
                  <a:cubicBezTo>
                    <a:pt x="6483" y="117"/>
                    <a:pt x="6366" y="0"/>
                    <a:pt x="6221" y="0"/>
                  </a:cubicBezTo>
                  <a:lnTo>
                    <a:pt x="262" y="0"/>
                  </a:lnTo>
                  <a:close/>
                </a:path>
              </a:pathLst>
            </a:custGeom>
            <a:grpFill/>
            <a:ln w="17463" cap="rnd">
              <a:solidFill>
                <a:srgbClr val="604A7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GB" sz="3000" dirty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  <p:sp>
        <p:nvSpPr>
          <p:cNvPr id="71" name="Rectangle 79"/>
          <p:cNvSpPr>
            <a:spLocks noChangeArrowheads="1"/>
          </p:cNvSpPr>
          <p:nvPr/>
        </p:nvSpPr>
        <p:spPr bwMode="auto">
          <a:xfrm>
            <a:off x="7347576" y="1501508"/>
            <a:ext cx="23996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/>
            <a:r>
              <a:rPr lang="en-GB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PLAN FOR THE FUTURE</a:t>
            </a:r>
            <a:endParaRPr lang="en-GB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</p:txBody>
      </p:sp>
      <p:sp>
        <p:nvSpPr>
          <p:cNvPr id="73" name="Freeform 118"/>
          <p:cNvSpPr>
            <a:spLocks/>
          </p:cNvSpPr>
          <p:nvPr/>
        </p:nvSpPr>
        <p:spPr bwMode="auto">
          <a:xfrm>
            <a:off x="4834338" y="2654150"/>
            <a:ext cx="2320752" cy="3524882"/>
          </a:xfrm>
          <a:custGeom>
            <a:avLst/>
            <a:gdLst>
              <a:gd name="T0" fmla="*/ 250989 w 12475"/>
              <a:gd name="T1" fmla="*/ 0 h 13634"/>
              <a:gd name="T2" fmla="*/ 0 w 12475"/>
              <a:gd name="T3" fmla="*/ 288271 h 13634"/>
              <a:gd name="T4" fmla="*/ 0 w 12475"/>
              <a:gd name="T5" fmla="*/ 3888748 h 13634"/>
              <a:gd name="T6" fmla="*/ 250989 w 12475"/>
              <a:gd name="T7" fmla="*/ 4176713 h 13634"/>
              <a:gd name="T8" fmla="*/ 3076678 w 12475"/>
              <a:gd name="T9" fmla="*/ 4176713 h 13634"/>
              <a:gd name="T10" fmla="*/ 3327400 w 12475"/>
              <a:gd name="T11" fmla="*/ 3888748 h 13634"/>
              <a:gd name="T12" fmla="*/ 3327400 w 12475"/>
              <a:gd name="T13" fmla="*/ 288271 h 13634"/>
              <a:gd name="T14" fmla="*/ 3076678 w 12475"/>
              <a:gd name="T15" fmla="*/ 0 h 13634"/>
              <a:gd name="T16" fmla="*/ 250989 w 12475"/>
              <a:gd name="T17" fmla="*/ 0 h 136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75" h="13634">
                <a:moveTo>
                  <a:pt x="941" y="0"/>
                </a:moveTo>
                <a:cubicBezTo>
                  <a:pt x="422" y="0"/>
                  <a:pt x="0" y="421"/>
                  <a:pt x="0" y="941"/>
                </a:cubicBezTo>
                <a:lnTo>
                  <a:pt x="0" y="12694"/>
                </a:lnTo>
                <a:cubicBezTo>
                  <a:pt x="0" y="13213"/>
                  <a:pt x="422" y="13634"/>
                  <a:pt x="941" y="13634"/>
                </a:cubicBezTo>
                <a:lnTo>
                  <a:pt x="11535" y="13634"/>
                </a:lnTo>
                <a:cubicBezTo>
                  <a:pt x="12054" y="13634"/>
                  <a:pt x="12475" y="13213"/>
                  <a:pt x="12475" y="12694"/>
                </a:cubicBezTo>
                <a:lnTo>
                  <a:pt x="12475" y="941"/>
                </a:lnTo>
                <a:cubicBezTo>
                  <a:pt x="12475" y="421"/>
                  <a:pt x="12054" y="0"/>
                  <a:pt x="11535" y="0"/>
                </a:cubicBezTo>
                <a:lnTo>
                  <a:pt x="941" y="0"/>
                </a:lnTo>
                <a:close/>
              </a:path>
            </a:pathLst>
          </a:custGeom>
          <a:noFill/>
          <a:ln w="27051" cap="rnd">
            <a:solidFill>
              <a:srgbClr val="604A7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5300" tIns="32649" rIns="65300" bIns="32649"/>
          <a:lstStyle/>
          <a:p>
            <a:pPr algn="ctr"/>
            <a:endParaRPr lang="en-GB" sz="3000" dirty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grpSp>
        <p:nvGrpSpPr>
          <p:cNvPr id="74" name="Group 121"/>
          <p:cNvGrpSpPr>
            <a:grpSpLocks/>
          </p:cNvGrpSpPr>
          <p:nvPr/>
        </p:nvGrpSpPr>
        <p:grpSpPr bwMode="auto">
          <a:xfrm>
            <a:off x="2217965" y="2693462"/>
            <a:ext cx="2468566" cy="3524882"/>
            <a:chOff x="1115" y="2849"/>
            <a:chExt cx="2159" cy="2206"/>
          </a:xfrm>
        </p:grpSpPr>
        <p:sp>
          <p:nvSpPr>
            <p:cNvPr id="75" name="Freeform 119"/>
            <p:cNvSpPr>
              <a:spLocks/>
            </p:cNvSpPr>
            <p:nvPr/>
          </p:nvSpPr>
          <p:spPr bwMode="auto">
            <a:xfrm>
              <a:off x="1115" y="2849"/>
              <a:ext cx="2159" cy="2206"/>
            </a:xfrm>
            <a:custGeom>
              <a:avLst/>
              <a:gdLst>
                <a:gd name="T0" fmla="*/ 163 w 12850"/>
                <a:gd name="T1" fmla="*/ 0 h 13634"/>
                <a:gd name="T2" fmla="*/ 0 w 12850"/>
                <a:gd name="T3" fmla="*/ 157 h 13634"/>
                <a:gd name="T4" fmla="*/ 0 w 12850"/>
                <a:gd name="T5" fmla="*/ 2049 h 13634"/>
                <a:gd name="T6" fmla="*/ 163 w 12850"/>
                <a:gd name="T7" fmla="*/ 2206 h 13634"/>
                <a:gd name="T8" fmla="*/ 1996 w 12850"/>
                <a:gd name="T9" fmla="*/ 2206 h 13634"/>
                <a:gd name="T10" fmla="*/ 2159 w 12850"/>
                <a:gd name="T11" fmla="*/ 2049 h 13634"/>
                <a:gd name="T12" fmla="*/ 2159 w 12850"/>
                <a:gd name="T13" fmla="*/ 157 h 13634"/>
                <a:gd name="T14" fmla="*/ 1996 w 12850"/>
                <a:gd name="T15" fmla="*/ 0 h 13634"/>
                <a:gd name="T16" fmla="*/ 163 w 12850"/>
                <a:gd name="T17" fmla="*/ 0 h 136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850" h="13634">
                  <a:moveTo>
                    <a:pt x="968" y="0"/>
                  </a:moveTo>
                  <a:cubicBezTo>
                    <a:pt x="433" y="0"/>
                    <a:pt x="0" y="434"/>
                    <a:pt x="0" y="969"/>
                  </a:cubicBezTo>
                  <a:lnTo>
                    <a:pt x="0" y="12665"/>
                  </a:lnTo>
                  <a:cubicBezTo>
                    <a:pt x="0" y="13200"/>
                    <a:pt x="433" y="13634"/>
                    <a:pt x="968" y="13634"/>
                  </a:cubicBezTo>
                  <a:lnTo>
                    <a:pt x="11881" y="13634"/>
                  </a:lnTo>
                  <a:cubicBezTo>
                    <a:pt x="12416" y="13634"/>
                    <a:pt x="12850" y="13200"/>
                    <a:pt x="12850" y="12665"/>
                  </a:cubicBezTo>
                  <a:lnTo>
                    <a:pt x="12850" y="969"/>
                  </a:lnTo>
                  <a:cubicBezTo>
                    <a:pt x="12850" y="434"/>
                    <a:pt x="12416" y="0"/>
                    <a:pt x="11881" y="0"/>
                  </a:cubicBezTo>
                  <a:lnTo>
                    <a:pt x="96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604A7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GB" sz="3000" dirty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76" name="Freeform 120"/>
            <p:cNvSpPr>
              <a:spLocks/>
            </p:cNvSpPr>
            <p:nvPr/>
          </p:nvSpPr>
          <p:spPr bwMode="auto">
            <a:xfrm>
              <a:off x="1115" y="2849"/>
              <a:ext cx="2159" cy="2206"/>
            </a:xfrm>
            <a:custGeom>
              <a:avLst/>
              <a:gdLst>
                <a:gd name="T0" fmla="*/ 163 w 12850"/>
                <a:gd name="T1" fmla="*/ 0 h 13634"/>
                <a:gd name="T2" fmla="*/ 0 w 12850"/>
                <a:gd name="T3" fmla="*/ 157 h 13634"/>
                <a:gd name="T4" fmla="*/ 0 w 12850"/>
                <a:gd name="T5" fmla="*/ 2049 h 13634"/>
                <a:gd name="T6" fmla="*/ 163 w 12850"/>
                <a:gd name="T7" fmla="*/ 2206 h 13634"/>
                <a:gd name="T8" fmla="*/ 1996 w 12850"/>
                <a:gd name="T9" fmla="*/ 2206 h 13634"/>
                <a:gd name="T10" fmla="*/ 2159 w 12850"/>
                <a:gd name="T11" fmla="*/ 2049 h 13634"/>
                <a:gd name="T12" fmla="*/ 2159 w 12850"/>
                <a:gd name="T13" fmla="*/ 157 h 13634"/>
                <a:gd name="T14" fmla="*/ 1996 w 12850"/>
                <a:gd name="T15" fmla="*/ 0 h 13634"/>
                <a:gd name="T16" fmla="*/ 163 w 12850"/>
                <a:gd name="T17" fmla="*/ 0 h 136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850" h="13634">
                  <a:moveTo>
                    <a:pt x="968" y="0"/>
                  </a:moveTo>
                  <a:cubicBezTo>
                    <a:pt x="433" y="0"/>
                    <a:pt x="0" y="434"/>
                    <a:pt x="0" y="969"/>
                  </a:cubicBezTo>
                  <a:lnTo>
                    <a:pt x="0" y="12665"/>
                  </a:lnTo>
                  <a:cubicBezTo>
                    <a:pt x="0" y="13200"/>
                    <a:pt x="433" y="13634"/>
                    <a:pt x="968" y="13634"/>
                  </a:cubicBezTo>
                  <a:lnTo>
                    <a:pt x="11881" y="13634"/>
                  </a:lnTo>
                  <a:cubicBezTo>
                    <a:pt x="12416" y="13634"/>
                    <a:pt x="12850" y="13200"/>
                    <a:pt x="12850" y="12665"/>
                  </a:cubicBezTo>
                  <a:lnTo>
                    <a:pt x="12850" y="969"/>
                  </a:lnTo>
                  <a:cubicBezTo>
                    <a:pt x="12850" y="434"/>
                    <a:pt x="12416" y="0"/>
                    <a:pt x="11881" y="0"/>
                  </a:cubicBezTo>
                  <a:lnTo>
                    <a:pt x="968" y="0"/>
                  </a:lnTo>
                  <a:close/>
                </a:path>
              </a:pathLst>
            </a:custGeom>
            <a:noFill/>
            <a:ln w="26988" cap="rnd">
              <a:solidFill>
                <a:srgbClr val="604A7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 sz="3000" dirty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  <p:sp>
        <p:nvSpPr>
          <p:cNvPr id="79" name="AutoShape 216"/>
          <p:cNvSpPr>
            <a:spLocks noChangeArrowheads="1"/>
          </p:cNvSpPr>
          <p:nvPr/>
        </p:nvSpPr>
        <p:spPr bwMode="auto">
          <a:xfrm>
            <a:off x="3451680" y="785493"/>
            <a:ext cx="1246185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/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 External Influence</a:t>
            </a:r>
          </a:p>
        </p:txBody>
      </p:sp>
      <p:sp>
        <p:nvSpPr>
          <p:cNvPr id="80" name="AutoShape 218"/>
          <p:cNvSpPr>
            <a:spLocks noChangeArrowheads="1"/>
          </p:cNvSpPr>
          <p:nvPr/>
        </p:nvSpPr>
        <p:spPr bwMode="auto">
          <a:xfrm>
            <a:off x="2217965" y="785493"/>
            <a:ext cx="1205959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/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CILT Internally</a:t>
            </a:r>
          </a:p>
        </p:txBody>
      </p:sp>
      <p:sp>
        <p:nvSpPr>
          <p:cNvPr id="82" name="AutoShape 221"/>
          <p:cNvSpPr>
            <a:spLocks noChangeArrowheads="1"/>
          </p:cNvSpPr>
          <p:nvPr/>
        </p:nvSpPr>
        <p:spPr bwMode="auto">
          <a:xfrm>
            <a:off x="4840742" y="785493"/>
            <a:ext cx="2314348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/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Members &amp; Future Members are our priority</a:t>
            </a:r>
          </a:p>
        </p:txBody>
      </p:sp>
      <p:sp>
        <p:nvSpPr>
          <p:cNvPr id="84" name="AutoShape 223"/>
          <p:cNvSpPr>
            <a:spLocks noChangeArrowheads="1"/>
          </p:cNvSpPr>
          <p:nvPr/>
        </p:nvSpPr>
        <p:spPr bwMode="auto">
          <a:xfrm>
            <a:off x="7309304" y="785493"/>
            <a:ext cx="1336902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/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Plan to come out stronger</a:t>
            </a:r>
          </a:p>
        </p:txBody>
      </p:sp>
      <p:sp>
        <p:nvSpPr>
          <p:cNvPr id="87" name="AutoShape 228"/>
          <p:cNvSpPr>
            <a:spLocks noChangeArrowheads="1"/>
          </p:cNvSpPr>
          <p:nvPr/>
        </p:nvSpPr>
        <p:spPr bwMode="auto">
          <a:xfrm>
            <a:off x="2217968" y="1969314"/>
            <a:ext cx="2468563" cy="56583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/>
            <a:r>
              <a:rPr lang="en-GB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“Demonstrating consistent, purposeful &amp; calm leadership in our profession”</a:t>
            </a:r>
          </a:p>
        </p:txBody>
      </p:sp>
      <p:sp>
        <p:nvSpPr>
          <p:cNvPr id="89" name="AutoShape 233"/>
          <p:cNvSpPr>
            <a:spLocks noChangeArrowheads="1"/>
          </p:cNvSpPr>
          <p:nvPr/>
        </p:nvSpPr>
        <p:spPr bwMode="auto">
          <a:xfrm>
            <a:off x="4840741" y="1969314"/>
            <a:ext cx="2325687" cy="56583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/>
            <a:r>
              <a:rPr lang="en-GB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“Supporting our members, corporates &amp; partners through the crisis” </a:t>
            </a:r>
          </a:p>
        </p:txBody>
      </p:sp>
      <p:sp>
        <p:nvSpPr>
          <p:cNvPr id="90" name="AutoShape 235"/>
          <p:cNvSpPr>
            <a:spLocks noChangeArrowheads="1"/>
          </p:cNvSpPr>
          <p:nvPr/>
        </p:nvSpPr>
        <p:spPr bwMode="auto">
          <a:xfrm>
            <a:off x="7309304" y="1969314"/>
            <a:ext cx="2469696" cy="56583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/>
            <a:r>
              <a:rPr lang="en-GB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“Guardianship of the Institute’s finances in a period of instability &amp; threat ” </a:t>
            </a:r>
          </a:p>
        </p:txBody>
      </p:sp>
      <p:sp>
        <p:nvSpPr>
          <p:cNvPr id="92" name="Text Box 271"/>
          <p:cNvSpPr txBox="1">
            <a:spLocks noChangeArrowheads="1"/>
          </p:cNvSpPr>
          <p:nvPr/>
        </p:nvSpPr>
        <p:spPr bwMode="auto">
          <a:xfrm rot="20719974">
            <a:off x="1271150" y="282799"/>
            <a:ext cx="1315357" cy="435268"/>
          </a:xfrm>
          <a:prstGeom prst="rect">
            <a:avLst/>
          </a:prstGeom>
          <a:solidFill>
            <a:srgbClr val="A27C4A"/>
          </a:solidFill>
          <a:ln>
            <a:noFill/>
          </a:ln>
          <a:effectLst/>
        </p:spPr>
        <p:txBody>
          <a:bodyPr lIns="65300" tIns="32649" rIns="65300" bIns="32649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We are Stronger Together</a:t>
            </a:r>
            <a:endParaRPr lang="en-GB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</p:txBody>
      </p:sp>
      <p:sp>
        <p:nvSpPr>
          <p:cNvPr id="94" name="Text Box 287"/>
          <p:cNvSpPr txBox="1">
            <a:spLocks noChangeArrowheads="1"/>
          </p:cNvSpPr>
          <p:nvPr/>
        </p:nvSpPr>
        <p:spPr bwMode="auto">
          <a:xfrm rot="877773">
            <a:off x="9578812" y="313846"/>
            <a:ext cx="1401536" cy="435268"/>
          </a:xfrm>
          <a:prstGeom prst="rect">
            <a:avLst/>
          </a:prstGeom>
          <a:solidFill>
            <a:srgbClr val="A27C4A"/>
          </a:solidFill>
          <a:ln>
            <a:noFill/>
          </a:ln>
          <a:effectLst/>
        </p:spPr>
        <p:txBody>
          <a:bodyPr lIns="65300" tIns="32649" rIns="65300" bIns="32649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A New Institute for a New Era</a:t>
            </a:r>
          </a:p>
        </p:txBody>
      </p:sp>
      <p:sp>
        <p:nvSpPr>
          <p:cNvPr id="104" name="Text Box 271"/>
          <p:cNvSpPr txBox="1">
            <a:spLocks noChangeArrowheads="1"/>
          </p:cNvSpPr>
          <p:nvPr/>
        </p:nvSpPr>
        <p:spPr bwMode="auto">
          <a:xfrm>
            <a:off x="3792018" y="6297970"/>
            <a:ext cx="4513848" cy="435268"/>
          </a:xfrm>
          <a:prstGeom prst="rect">
            <a:avLst/>
          </a:prstGeom>
          <a:solidFill>
            <a:srgbClr val="A27C4A"/>
          </a:solidFill>
          <a:ln>
            <a:solidFill>
              <a:schemeClr val="bg1"/>
            </a:solidFill>
          </a:ln>
          <a:effectLst/>
        </p:spPr>
        <p:txBody>
          <a:bodyPr wrap="square" lIns="65300" tIns="32649" rIns="65300" bIns="32649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200" b="1" dirty="0">
                <a:solidFill>
                  <a:prstClr val="white"/>
                </a:solidFill>
                <a:latin typeface="Verdana" pitchFamily="34" charset="0"/>
                <a:sym typeface="Gill Sans" charset="0"/>
              </a:rPr>
              <a:t>Creating the foundation for CILT for the next 100 years</a:t>
            </a:r>
          </a:p>
        </p:txBody>
      </p:sp>
      <p:sp>
        <p:nvSpPr>
          <p:cNvPr id="107" name="AutoShape 221"/>
          <p:cNvSpPr>
            <a:spLocks noChangeArrowheads="1"/>
          </p:cNvSpPr>
          <p:nvPr/>
        </p:nvSpPr>
        <p:spPr bwMode="auto">
          <a:xfrm>
            <a:off x="2673747" y="68896"/>
            <a:ext cx="6648338" cy="40338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300" tIns="32649" rIns="65300" bIns="32649" anchor="ctr"/>
          <a:lstStyle/>
          <a:p>
            <a:pPr algn="ctr" defTabSz="913754"/>
            <a:r>
              <a:rPr lang="en-GB" sz="1200" b="1" dirty="0">
                <a:solidFill>
                  <a:srgbClr val="604A7B"/>
                </a:solidFill>
                <a:latin typeface="Verdana" pitchFamily="34" charset="0"/>
                <a:sym typeface="Gill Sans" charset="0"/>
              </a:rPr>
              <a:t>   </a:t>
            </a:r>
            <a:r>
              <a:rPr lang="en-GB" sz="1600" b="1" dirty="0">
                <a:solidFill>
                  <a:srgbClr val="604A7B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The leading global Institute for Transport &amp; Logistics Professionals   </a:t>
            </a:r>
            <a:endParaRPr lang="en-GB" sz="1200" b="1" dirty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645189" y="43405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860109" y="2728087"/>
            <a:ext cx="2294981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Plan to gain members rather than lose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Create a global capability to share on line &amp; use our Forums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Develop &amp; implement the International Business Forum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Create a global capability to train &amp; examine on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Strengthen and deepen the relationship with each of our accredited training 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Leveraging CPD programmes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Commercial Transport Academy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1231073" y="1121478"/>
            <a:ext cx="813397" cy="208217"/>
          </a:xfrm>
          <a:prstGeom prst="roundRect">
            <a:avLst/>
          </a:prstGeom>
          <a:ln>
            <a:solidFill>
              <a:srgbClr val="604A7B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A27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1231073" y="1530208"/>
            <a:ext cx="813397" cy="208217"/>
          </a:xfrm>
          <a:prstGeom prst="roundRect">
            <a:avLst/>
          </a:prstGeom>
          <a:ln>
            <a:solidFill>
              <a:srgbClr val="604A7B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A27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1219941" y="2651501"/>
            <a:ext cx="847697" cy="211847"/>
          </a:xfrm>
          <a:prstGeom prst="roundRect">
            <a:avLst/>
          </a:prstGeom>
          <a:ln>
            <a:solidFill>
              <a:srgbClr val="604A7B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rgbClr val="A27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44048" y="2693462"/>
            <a:ext cx="2401141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Webinars series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CILT Bulletins (app. 200 online now – brand and position it as CILT-SA)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Collaboration and Strategic Alliances with partners: CIPS &amp; others in SA market &amp; also African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Collaboration with SACCI and other Business Bodies to help SME Transport and Logistics Businesses in distress due to Covid-19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Provide focused information that meets members needs in these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Share best practice globally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Implement best practice locally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32850" y="2769625"/>
            <a:ext cx="242260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Proactive Cash Flow &amp; Debt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Identify new sources of income &amp;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Monthly review and choices made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Understand options for business &amp; employee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Share how to operate when staff work from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Plan to exit with a secure position for the Institute as custodians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Proceeding with the CILT UK &amp; International Join up plans adapted to the Covid-19 threat  </a:t>
            </a:r>
          </a:p>
        </p:txBody>
      </p:sp>
      <p:sp>
        <p:nvSpPr>
          <p:cNvPr id="48" name="Freeform 118"/>
          <p:cNvSpPr>
            <a:spLocks/>
          </p:cNvSpPr>
          <p:nvPr/>
        </p:nvSpPr>
        <p:spPr bwMode="auto">
          <a:xfrm>
            <a:off x="7302897" y="2654150"/>
            <a:ext cx="2495994" cy="3524882"/>
          </a:xfrm>
          <a:custGeom>
            <a:avLst/>
            <a:gdLst>
              <a:gd name="T0" fmla="*/ 250989 w 12475"/>
              <a:gd name="T1" fmla="*/ 0 h 13634"/>
              <a:gd name="T2" fmla="*/ 0 w 12475"/>
              <a:gd name="T3" fmla="*/ 288271 h 13634"/>
              <a:gd name="T4" fmla="*/ 0 w 12475"/>
              <a:gd name="T5" fmla="*/ 3888748 h 13634"/>
              <a:gd name="T6" fmla="*/ 250989 w 12475"/>
              <a:gd name="T7" fmla="*/ 4176713 h 13634"/>
              <a:gd name="T8" fmla="*/ 3076678 w 12475"/>
              <a:gd name="T9" fmla="*/ 4176713 h 13634"/>
              <a:gd name="T10" fmla="*/ 3327400 w 12475"/>
              <a:gd name="T11" fmla="*/ 3888748 h 13634"/>
              <a:gd name="T12" fmla="*/ 3327400 w 12475"/>
              <a:gd name="T13" fmla="*/ 288271 h 13634"/>
              <a:gd name="T14" fmla="*/ 3076678 w 12475"/>
              <a:gd name="T15" fmla="*/ 0 h 13634"/>
              <a:gd name="T16" fmla="*/ 250989 w 12475"/>
              <a:gd name="T17" fmla="*/ 0 h 136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75" h="13634">
                <a:moveTo>
                  <a:pt x="941" y="0"/>
                </a:moveTo>
                <a:cubicBezTo>
                  <a:pt x="422" y="0"/>
                  <a:pt x="0" y="421"/>
                  <a:pt x="0" y="941"/>
                </a:cubicBezTo>
                <a:lnTo>
                  <a:pt x="0" y="12694"/>
                </a:lnTo>
                <a:cubicBezTo>
                  <a:pt x="0" y="13213"/>
                  <a:pt x="422" y="13634"/>
                  <a:pt x="941" y="13634"/>
                </a:cubicBezTo>
                <a:lnTo>
                  <a:pt x="11535" y="13634"/>
                </a:lnTo>
                <a:cubicBezTo>
                  <a:pt x="12054" y="13634"/>
                  <a:pt x="12475" y="13213"/>
                  <a:pt x="12475" y="12694"/>
                </a:cubicBezTo>
                <a:lnTo>
                  <a:pt x="12475" y="941"/>
                </a:lnTo>
                <a:cubicBezTo>
                  <a:pt x="12475" y="421"/>
                  <a:pt x="12054" y="0"/>
                  <a:pt x="11535" y="0"/>
                </a:cubicBezTo>
                <a:lnTo>
                  <a:pt x="941" y="0"/>
                </a:lnTo>
                <a:close/>
              </a:path>
            </a:pathLst>
          </a:custGeom>
          <a:noFill/>
          <a:ln w="27051" cap="rnd">
            <a:solidFill>
              <a:srgbClr val="604A7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5300" tIns="32649" rIns="65300" bIns="32649"/>
          <a:lstStyle/>
          <a:p>
            <a:pPr algn="ctr"/>
            <a:endParaRPr lang="en-GB" sz="3000" dirty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957789"/>
      </p:ext>
    </p:extLst>
  </p:cSld>
  <p:clrMapOvr>
    <a:masterClrMapping/>
  </p:clrMapOvr>
</p:sld>
</file>

<file path=ppt/theme/theme1.xml><?xml version="1.0" encoding="utf-8"?>
<a:theme xmlns:a="http://schemas.openxmlformats.org/drawingml/2006/main" name="03323 CILT Brand Guidelines_P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 anchor="ctr">
        <a:normAutofit/>
      </a:bodyPr>
      <a:lstStyle>
        <a:defPPr>
          <a:defRPr sz="1400" b="1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  <a:sym typeface="Gill Sans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03323 CILT Brand Guidelines_PPtemplate.thmx</Template>
  <TotalTime>1006</TotalTime>
  <Words>603</Words>
  <Application>Microsoft Office PowerPoint</Application>
  <PresentationFormat>Widescreen</PresentationFormat>
  <Paragraphs>87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Gill Sans</vt:lpstr>
      <vt:lpstr>Verdana</vt:lpstr>
      <vt:lpstr>03323 CILT Brand Guidelines_PPtemplate</vt:lpstr>
      <vt:lpstr>PowerPoint Presentation</vt:lpstr>
      <vt:lpstr>PowerPoint Presentation</vt:lpstr>
    </vt:vector>
  </TitlesOfParts>
  <Company>Nutshell Creative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Green</dc:creator>
  <cp:lastModifiedBy>Catherine Larkin</cp:lastModifiedBy>
  <cp:revision>67</cp:revision>
  <dcterms:created xsi:type="dcterms:W3CDTF">2013-08-20T10:20:02Z</dcterms:created>
  <dcterms:modified xsi:type="dcterms:W3CDTF">2020-08-03T11:39:19Z</dcterms:modified>
</cp:coreProperties>
</file>