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handoutMasterIdLst>
    <p:handoutMasterId r:id="rId30"/>
  </p:handoutMasterIdLst>
  <p:sldIdLst>
    <p:sldId id="256" r:id="rId3"/>
    <p:sldId id="288" r:id="rId4"/>
    <p:sldId id="267" r:id="rId5"/>
    <p:sldId id="264" r:id="rId6"/>
    <p:sldId id="278" r:id="rId7"/>
    <p:sldId id="268" r:id="rId8"/>
    <p:sldId id="269" r:id="rId9"/>
    <p:sldId id="311" r:id="rId10"/>
    <p:sldId id="270" r:id="rId11"/>
    <p:sldId id="339" r:id="rId12"/>
    <p:sldId id="274" r:id="rId13"/>
    <p:sldId id="340" r:id="rId14"/>
    <p:sldId id="275" r:id="rId15"/>
    <p:sldId id="341" r:id="rId16"/>
    <p:sldId id="342" r:id="rId17"/>
    <p:sldId id="289" r:id="rId18"/>
    <p:sldId id="290" r:id="rId19"/>
    <p:sldId id="281" r:id="rId20"/>
    <p:sldId id="343" r:id="rId21"/>
    <p:sldId id="282" r:id="rId22"/>
    <p:sldId id="283" r:id="rId23"/>
    <p:sldId id="284" r:id="rId24"/>
    <p:sldId id="285" r:id="rId25"/>
    <p:sldId id="286" r:id="rId26"/>
    <p:sldId id="287" r:id="rId27"/>
    <p:sldId id="258"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D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6" d="100"/>
          <a:sy n="86" d="100"/>
        </p:scale>
        <p:origin x="-870" y="660"/>
      </p:cViewPr>
      <p:guideLst>
        <p:guide orient="horz" pos="2110"/>
        <p:guide pos="110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 Target="slides/slide1.xml"/><Relationship Id="rId29" Type="http://schemas.openxmlformats.org/officeDocument/2006/relationships/notesMaster" Target="notesMasters/notesMaster1.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lstStyle>
            <a:lvl1pPr algn="r">
              <a:defRPr sz="1200" smtClean="0"/>
            </a:lvl1pPr>
          </a:lstStyle>
          <a:p>
            <a:pPr>
              <a:defRPr/>
            </a:pPr>
            <a:fld id="{E79CD1BC-BF4C-4D43-8ECB-C4A0944BBFFE}" type="datetimeFigureOut">
              <a:rPr lang="en-US" altLang="en-US"/>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smtClean="0"/>
            </a:lvl1pPr>
          </a:lstStyle>
          <a:p>
            <a:pPr>
              <a:defRPr/>
            </a:pPr>
            <a:fld id="{ED9E237F-540B-4240-842F-7E0B13A81AF6}" type="slidenum">
              <a:rPr lang="en-US" altLang="en-US"/>
            </a:fld>
            <a:endParaRPr lang="en-US" alt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a:defRPr sz="1200" smtClean="0"/>
            </a:lvl1pPr>
          </a:lstStyle>
          <a:p>
            <a:pPr>
              <a:defRPr/>
            </a:pPr>
            <a:fld id="{C8B660FE-F059-41B0-A149-74B171A772B9}" type="datetimeFigureOut">
              <a:rPr lang="en-US" altLang="en-US"/>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smtClean="0"/>
              <a:t>Click to edit Master text styles</a:t>
            </a:r>
            <a:endParaRPr lang="en-GB" noProof="0" smtClean="0"/>
          </a:p>
          <a:p>
            <a:pPr lvl="1"/>
            <a:r>
              <a:rPr lang="en-GB" noProof="0" smtClean="0"/>
              <a:t>Second level</a:t>
            </a:r>
            <a:endParaRPr lang="en-GB" noProof="0" smtClean="0"/>
          </a:p>
          <a:p>
            <a:pPr lvl="2"/>
            <a:r>
              <a:rPr lang="en-GB" noProof="0" smtClean="0"/>
              <a:t>Third level</a:t>
            </a:r>
            <a:endParaRPr lang="en-GB" noProof="0" smtClean="0"/>
          </a:p>
          <a:p>
            <a:pPr lvl="3"/>
            <a:r>
              <a:rPr lang="en-GB" noProof="0" smtClean="0"/>
              <a:t>Fourth level</a:t>
            </a:r>
            <a:endParaRPr lang="en-GB" noProof="0" smtClean="0"/>
          </a:p>
          <a:p>
            <a:pPr lvl="4"/>
            <a:r>
              <a:rPr lang="en-GB"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smtClean="0"/>
            </a:lvl1pPr>
          </a:lstStyle>
          <a:p>
            <a:pPr>
              <a:defRPr/>
            </a:pPr>
            <a:fld id="{6CD4313D-44CF-4120-813B-4C0CE23DB5E9}" type="slidenum">
              <a:rPr lang="en-US" altLang="en-US"/>
            </a:fld>
            <a:endParaRPr lang="en-US" alt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anose="020B0600070205080204" pitchFamily="34"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ILT_Brand_Guidelines_v7.jpg"/>
          <p:cNvPicPr>
            <a:picLocks noChangeAspect="1"/>
          </p:cNvPicPr>
          <p:nvPr userDrawn="1"/>
        </p:nvPicPr>
        <p:blipFill>
          <a:blip r:embed="rId2">
            <a:extLst>
              <a:ext uri="{28A0092B-C50C-407E-A947-70E740481C1C}">
                <a14:useLocalDpi xmlns:a14="http://schemas.microsoft.com/office/drawing/2010/main" val="0"/>
              </a:ext>
            </a:extLst>
          </a:blip>
          <a:srcRect l="3873" r="186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54483" y="752245"/>
            <a:ext cx="4757082" cy="1470025"/>
          </a:xfrm>
        </p:spPr>
        <p:txBody>
          <a:bodyPr>
            <a:normAutofit/>
          </a:bodyPr>
          <a:lstStyle>
            <a:lvl1pPr algn="l">
              <a:defRPr sz="3600">
                <a:solidFill>
                  <a:schemeClr val="bg1"/>
                </a:solidFill>
                <a:latin typeface="Arial" panose="020B0604020202020204"/>
                <a:cs typeface="Arial" panose="020B0604020202020204"/>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354482" y="4105473"/>
            <a:ext cx="4202745" cy="654584"/>
          </a:xfrm>
        </p:spPr>
        <p:txBody>
          <a:bodyPr>
            <a:normAutofit/>
          </a:bodyPr>
          <a:lstStyle>
            <a:lvl1pPr marL="0" indent="0" algn="l">
              <a:buNone/>
              <a:defRPr sz="2000">
                <a:solidFill>
                  <a:srgbClr val="FFFFFF"/>
                </a:solidFill>
                <a:latin typeface="Arial" panose="020B0604020202020204"/>
                <a:cs typeface="Arial" panose="020B0604020202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5" name="Footer Placeholder 4"/>
          <p:cNvSpPr>
            <a:spLocks noGrp="1"/>
          </p:cNvSpPr>
          <p:nvPr>
            <p:ph type="ftr" sz="quarter" idx="10"/>
          </p:nvPr>
        </p:nvSpPr>
        <p:spPr>
          <a:xfrm>
            <a:off x="5992813" y="6346825"/>
            <a:ext cx="2895600" cy="365125"/>
          </a:xfrm>
        </p:spPr>
        <p:txBody>
          <a:bodyPr/>
          <a:lstStyle>
            <a:lvl1pPr algn="r">
              <a:defRPr sz="1000">
                <a:solidFill>
                  <a:srgbClr val="FFFFFF"/>
                </a:solidFill>
                <a:latin typeface="Arial" panose="020B0604020202020204"/>
                <a:cs typeface="Arial" panose="020B0604020202020204"/>
              </a:defRPr>
            </a:lvl1pPr>
          </a:lstStyle>
          <a:p>
            <a:pPr>
              <a:defRPr/>
            </a:pPr>
            <a:r>
              <a:rPr lang="en-US" dirty="0"/>
              <a:t>www.ciltinternational.org</a:t>
            </a:r>
            <a:endParaRPr lang="en-US" dirty="0"/>
          </a:p>
        </p:txBody>
      </p:sp>
      <p:sp>
        <p:nvSpPr>
          <p:cNvPr id="6" name="Slide Number Placeholder 5"/>
          <p:cNvSpPr>
            <a:spLocks noGrp="1"/>
          </p:cNvSpPr>
          <p:nvPr>
            <p:ph type="sldNum" sz="quarter" idx="11"/>
          </p:nvPr>
        </p:nvSpPr>
        <p:spPr>
          <a:xfrm>
            <a:off x="447675" y="6356350"/>
            <a:ext cx="4357688" cy="365125"/>
          </a:xfrm>
        </p:spPr>
        <p:txBody>
          <a:bodyPr/>
          <a:lstStyle>
            <a:lvl1pPr>
              <a:defRPr sz="1000" smtClean="0">
                <a:solidFill>
                  <a:srgbClr val="FFFFFF"/>
                </a:solidFill>
              </a:defRPr>
            </a:lvl1pPr>
          </a:lstStyle>
          <a:p>
            <a:pPr>
              <a:defRPr/>
            </a:pPr>
            <a:fld id="{818DBD2B-7569-414A-A92C-85324524CE84}" type="slidenum">
              <a:rPr lang="en-US" altLang="en-US"/>
            </a:fld>
            <a:r>
              <a:rPr lang="en-US" altLang="en-US" dirty="0"/>
              <a:t> Optional presentation title (can be removed in page master)</a:t>
            </a:r>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82" y="684213"/>
            <a:ext cx="8229600" cy="1143000"/>
          </a:xfrm>
        </p:spPr>
        <p:txBody>
          <a:bodyPr/>
          <a:lstStyle/>
          <a:p>
            <a:r>
              <a:rPr lang="en-GB" dirty="0" smtClean="0"/>
              <a:t>Click to edit Master title style</a:t>
            </a:r>
            <a:endParaRPr lang="en-US" dirty="0"/>
          </a:p>
        </p:txBody>
      </p:sp>
      <p:sp>
        <p:nvSpPr>
          <p:cNvPr id="3" name="Content Placeholder 2"/>
          <p:cNvSpPr>
            <a:spLocks noGrp="1"/>
          </p:cNvSpPr>
          <p:nvPr>
            <p:ph idx="1"/>
          </p:nvPr>
        </p:nvSpPr>
        <p:spPr>
          <a:xfrm>
            <a:off x="354482" y="2065338"/>
            <a:ext cx="8229600" cy="4060825"/>
          </a:xfrm>
        </p:spPr>
        <p:txBody>
          <a:bodyPr/>
          <a:lstStyle/>
          <a:p>
            <a:pPr lvl="0"/>
            <a:r>
              <a:rPr lang="en-GB" smtClean="0"/>
              <a:t>Click to edit Master text styles</a:t>
            </a:r>
            <a:endParaRPr lang="en-GB" smtClean="0"/>
          </a:p>
          <a:p>
            <a:pPr lvl="1"/>
            <a:r>
              <a:rPr lang="en-GB" smtClean="0"/>
              <a:t>Second level</a:t>
            </a:r>
            <a:endParaRPr lang="en-GB" smtClean="0"/>
          </a:p>
          <a:p>
            <a:pPr lvl="2"/>
            <a:r>
              <a:rPr lang="en-GB" smtClean="0"/>
              <a:t>Third level</a:t>
            </a:r>
            <a:endParaRPr lang="en-GB" smtClean="0"/>
          </a:p>
          <a:p>
            <a:pPr lvl="3"/>
            <a:r>
              <a:rPr lang="en-GB" smtClean="0"/>
              <a:t>Fourth level</a:t>
            </a:r>
            <a:endParaRPr lang="en-GB" smtClean="0"/>
          </a:p>
          <a:p>
            <a:pPr lvl="4"/>
            <a:r>
              <a:rPr lang="en-GB"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dirty="0"/>
              <a:t>www.ciltinternational.org</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25E5D5A7-613B-4517-9195-7B7D1F04701E}" type="slidenum">
              <a:rPr lang="en-US" altLang="en-US"/>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userDrawn="1"/>
        </p:nvCxnSpPr>
        <p:spPr>
          <a:xfrm>
            <a:off x="447675" y="509588"/>
            <a:ext cx="8361363" cy="0"/>
          </a:xfrm>
          <a:prstGeom prst="line">
            <a:avLst/>
          </a:prstGeom>
          <a:ln w="3175">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447675" y="3989388"/>
            <a:ext cx="8361363" cy="0"/>
          </a:xfrm>
          <a:prstGeom prst="line">
            <a:avLst/>
          </a:prstGeom>
          <a:ln w="3175">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447675" y="6346825"/>
            <a:ext cx="8361363" cy="0"/>
          </a:xfrm>
          <a:prstGeom prst="line">
            <a:avLst/>
          </a:prstGeom>
          <a:ln w="3175">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8" name="Picture 12" descr="Arrow.png"/>
          <p:cNvPicPr>
            <a:picLocks noChangeAspect="1"/>
          </p:cNvPicPr>
          <p:nvPr userDrawn="1"/>
        </p:nvPicPr>
        <p:blipFill>
          <a:blip r:embed="rId2">
            <a:extLst>
              <a:ext uri="{28A0092B-C50C-407E-A947-70E740481C1C}">
                <a14:useLocalDpi xmlns:a14="http://schemas.microsoft.com/office/drawing/2010/main" val="0"/>
              </a:ext>
            </a:extLst>
          </a:blip>
          <a:srcRect l="14806" t="45332" r="16541" b="12361"/>
          <a:stretch>
            <a:fillRect/>
          </a:stretch>
        </p:blipFill>
        <p:spPr bwMode="auto">
          <a:xfrm>
            <a:off x="292100" y="5106988"/>
            <a:ext cx="2765425"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Arrow.png"/>
          <p:cNvPicPr>
            <a:picLocks noChangeAspect="1"/>
          </p:cNvPicPr>
          <p:nvPr userDrawn="1"/>
        </p:nvPicPr>
        <p:blipFill>
          <a:blip r:embed="rId2">
            <a:extLst>
              <a:ext uri="{28A0092B-C50C-407E-A947-70E740481C1C}">
                <a14:useLocalDpi xmlns:a14="http://schemas.microsoft.com/office/drawing/2010/main" val="0"/>
              </a:ext>
            </a:extLst>
          </a:blip>
          <a:srcRect l="76134" t="17445" r="3973" b="53882"/>
          <a:stretch>
            <a:fillRect/>
          </a:stretch>
        </p:blipFill>
        <p:spPr bwMode="auto">
          <a:xfrm>
            <a:off x="6940550" y="1201738"/>
            <a:ext cx="2101850"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67760" y="596654"/>
            <a:ext cx="4873354" cy="1362075"/>
          </a:xfrm>
        </p:spPr>
        <p:txBody>
          <a:bodyPr/>
          <a:lstStyle>
            <a:lvl1pPr algn="l">
              <a:defRPr sz="4000" b="0" cap="none">
                <a:solidFill>
                  <a:schemeClr val="bg1"/>
                </a:solidFill>
              </a:defRPr>
            </a:lvl1pPr>
          </a:lstStyle>
          <a:p>
            <a:r>
              <a:rPr lang="en-GB" dirty="0" smtClean="0"/>
              <a:t>Click to edit Master title style</a:t>
            </a:r>
            <a:endParaRPr lang="en-US" dirty="0"/>
          </a:p>
        </p:txBody>
      </p:sp>
      <p:sp>
        <p:nvSpPr>
          <p:cNvPr id="3" name="Text Placeholder 2"/>
          <p:cNvSpPr>
            <a:spLocks noGrp="1"/>
          </p:cNvSpPr>
          <p:nvPr>
            <p:ph type="body" idx="1"/>
          </p:nvPr>
        </p:nvSpPr>
        <p:spPr>
          <a:xfrm>
            <a:off x="385648" y="4024743"/>
            <a:ext cx="7672788" cy="1082497"/>
          </a:xfrm>
        </p:spPr>
        <p:txBody>
          <a:bodyPr/>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smtClean="0"/>
              <a:t>Click to edit Master text styles</a:t>
            </a:r>
            <a:endParaRPr lang="en-GB" dirty="0" smtClean="0"/>
          </a:p>
        </p:txBody>
      </p:sp>
      <p:sp>
        <p:nvSpPr>
          <p:cNvPr id="10" name="Footer Placeholder 4"/>
          <p:cNvSpPr>
            <a:spLocks noGrp="1"/>
          </p:cNvSpPr>
          <p:nvPr>
            <p:ph type="ftr" sz="quarter" idx="10"/>
          </p:nvPr>
        </p:nvSpPr>
        <p:spPr>
          <a:xfrm>
            <a:off x="5913438" y="6357938"/>
            <a:ext cx="2895600" cy="365125"/>
          </a:xfrm>
        </p:spPr>
        <p:txBody>
          <a:bodyPr/>
          <a:lstStyle>
            <a:lvl1pPr algn="r">
              <a:defRPr sz="1100">
                <a:solidFill>
                  <a:schemeClr val="tx2"/>
                </a:solidFill>
              </a:defRPr>
            </a:lvl1pPr>
          </a:lstStyle>
          <a:p>
            <a:pPr>
              <a:defRPr/>
            </a:pPr>
            <a:r>
              <a:rPr lang="en-US" dirty="0"/>
              <a:t>www.ciltinternational.org</a:t>
            </a:r>
            <a:endParaRPr lang="en-US" dirty="0"/>
          </a:p>
        </p:txBody>
      </p:sp>
      <p:sp>
        <p:nvSpPr>
          <p:cNvPr id="11" name="Slide Number Placeholder 5"/>
          <p:cNvSpPr>
            <a:spLocks noGrp="1"/>
          </p:cNvSpPr>
          <p:nvPr>
            <p:ph type="sldNum" sz="quarter" idx="11"/>
          </p:nvPr>
        </p:nvSpPr>
        <p:spPr>
          <a:xfrm>
            <a:off x="447675" y="6346825"/>
            <a:ext cx="2133600" cy="365125"/>
          </a:xfrm>
        </p:spPr>
        <p:txBody>
          <a:bodyPr/>
          <a:lstStyle>
            <a:lvl1pPr>
              <a:defRPr smtClean="0">
                <a:solidFill>
                  <a:schemeClr val="tx2"/>
                </a:solidFill>
              </a:defRPr>
            </a:lvl1pPr>
          </a:lstStyle>
          <a:p>
            <a:pPr>
              <a:defRPr/>
            </a:pPr>
            <a:fld id="{15EC68D7-5E59-437E-BA47-50E1D5C89B23}" type="slidenum">
              <a:rPr lang="en-US" altLang="en-US"/>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82" y="683439"/>
            <a:ext cx="8352522" cy="1143000"/>
          </a:xfrm>
        </p:spPr>
        <p:txBody>
          <a:bodyPr/>
          <a:lstStyle/>
          <a:p>
            <a:r>
              <a:rPr lang="en-GB" dirty="0" smtClean="0"/>
              <a:t>Click to edit Master title style</a:t>
            </a:r>
            <a:endParaRPr lang="en-US" dirty="0"/>
          </a:p>
        </p:txBody>
      </p:sp>
      <p:sp>
        <p:nvSpPr>
          <p:cNvPr id="3" name="Content Placeholder 2"/>
          <p:cNvSpPr>
            <a:spLocks noGrp="1"/>
          </p:cNvSpPr>
          <p:nvPr>
            <p:ph sz="half" idx="1"/>
          </p:nvPr>
        </p:nvSpPr>
        <p:spPr>
          <a:xfrm>
            <a:off x="354482" y="2066118"/>
            <a:ext cx="4038600" cy="4140541"/>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dirty="0" smtClean="0"/>
              <a:t>Click to edit Master text styles</a:t>
            </a:r>
            <a:endParaRPr lang="en-GB" dirty="0" smtClean="0"/>
          </a:p>
          <a:p>
            <a:pPr lvl="1"/>
            <a:r>
              <a:rPr lang="en-GB" dirty="0" smtClean="0"/>
              <a:t>Second level</a:t>
            </a:r>
            <a:endParaRPr lang="en-GB" dirty="0" smtClean="0"/>
          </a:p>
          <a:p>
            <a:pPr lvl="2"/>
            <a:r>
              <a:rPr lang="en-GB" dirty="0" smtClean="0"/>
              <a:t>Third level</a:t>
            </a:r>
            <a:endParaRPr lang="en-GB" dirty="0" smtClean="0"/>
          </a:p>
          <a:p>
            <a:pPr lvl="3"/>
            <a:r>
              <a:rPr lang="en-GB" dirty="0" smtClean="0"/>
              <a:t>Fourth level</a:t>
            </a:r>
            <a:endParaRPr lang="en-GB" dirty="0" smtClean="0"/>
          </a:p>
          <a:p>
            <a:pPr lvl="4"/>
            <a:r>
              <a:rPr lang="en-GB" dirty="0" smtClean="0"/>
              <a:t>Fifth level</a:t>
            </a:r>
            <a:endParaRPr lang="en-US" dirty="0"/>
          </a:p>
        </p:txBody>
      </p:sp>
      <p:sp>
        <p:nvSpPr>
          <p:cNvPr id="4" name="Content Placeholder 3"/>
          <p:cNvSpPr>
            <a:spLocks noGrp="1"/>
          </p:cNvSpPr>
          <p:nvPr>
            <p:ph sz="half" idx="2"/>
          </p:nvPr>
        </p:nvSpPr>
        <p:spPr>
          <a:xfrm>
            <a:off x="4648200" y="2066118"/>
            <a:ext cx="4038600" cy="4140541"/>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dirty="0" smtClean="0"/>
              <a:t>Click to edit Master text styles</a:t>
            </a:r>
            <a:endParaRPr lang="en-GB" dirty="0" smtClean="0"/>
          </a:p>
          <a:p>
            <a:pPr lvl="1"/>
            <a:r>
              <a:rPr lang="en-GB" dirty="0" smtClean="0"/>
              <a:t>Second level</a:t>
            </a:r>
            <a:endParaRPr lang="en-GB" dirty="0" smtClean="0"/>
          </a:p>
          <a:p>
            <a:pPr lvl="2"/>
            <a:r>
              <a:rPr lang="en-GB" dirty="0" smtClean="0"/>
              <a:t>Third level</a:t>
            </a:r>
            <a:endParaRPr lang="en-GB" dirty="0" smtClean="0"/>
          </a:p>
          <a:p>
            <a:pPr lvl="3"/>
            <a:r>
              <a:rPr lang="en-GB" dirty="0" smtClean="0"/>
              <a:t>Fourth level</a:t>
            </a:r>
            <a:endParaRPr lang="en-GB" dirty="0" smtClean="0"/>
          </a:p>
          <a:p>
            <a:pPr lvl="4"/>
            <a:r>
              <a:rPr lang="en-GB" dirty="0"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US" dirty="0"/>
              <a:t>www.ciltinternational.org</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6A858644-06F6-44AB-A618-87CDD4B16564}" type="slidenum">
              <a:rPr lang="en-US" altLang="en-US"/>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3.jpe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Untitled-1.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017963" y="0"/>
            <a:ext cx="5132387"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6842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GB" altLang="en-US" smtClean="0"/>
              <a:t>Click to edit Master title style</a:t>
            </a:r>
            <a:endParaRPr lang="en-US" altLang="en-US" smtClean="0"/>
          </a:p>
        </p:txBody>
      </p:sp>
      <p:sp>
        <p:nvSpPr>
          <p:cNvPr id="1028" name="Text Placeholder 2"/>
          <p:cNvSpPr>
            <a:spLocks noGrp="1"/>
          </p:cNvSpPr>
          <p:nvPr>
            <p:ph type="body" idx="1"/>
          </p:nvPr>
        </p:nvSpPr>
        <p:spPr bwMode="auto">
          <a:xfrm>
            <a:off x="457200" y="2065338"/>
            <a:ext cx="8229600"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GB" altLang="en-US" smtClean="0"/>
              <a:t>Click to edit Master text styles</a:t>
            </a:r>
            <a:endParaRPr lang="en-GB" altLang="en-US" smtClean="0"/>
          </a:p>
          <a:p>
            <a:pPr lvl="1"/>
            <a:r>
              <a:rPr lang="en-GB" altLang="en-US" smtClean="0"/>
              <a:t>Second level</a:t>
            </a:r>
            <a:endParaRPr lang="en-GB" altLang="en-US" smtClean="0"/>
          </a:p>
          <a:p>
            <a:pPr lvl="2"/>
            <a:r>
              <a:rPr lang="en-GB" altLang="en-US" smtClean="0"/>
              <a:t>Third level</a:t>
            </a:r>
            <a:endParaRPr lang="en-GB" altLang="en-US" smtClean="0"/>
          </a:p>
          <a:p>
            <a:pPr lvl="3"/>
            <a:r>
              <a:rPr lang="en-GB" altLang="en-US" smtClean="0"/>
              <a:t>Fourth level</a:t>
            </a:r>
            <a:endParaRPr lang="en-GB" altLang="en-US" smtClean="0"/>
          </a:p>
          <a:p>
            <a:pPr lvl="4"/>
            <a:r>
              <a:rPr lang="en-GB" altLang="en-US" smtClean="0"/>
              <a:t>Fifth level</a:t>
            </a:r>
            <a:endParaRPr lang="en-US" altLang="en-US" smtClean="0"/>
          </a:p>
        </p:txBody>
      </p:sp>
      <p:sp>
        <p:nvSpPr>
          <p:cNvPr id="5" name="Footer Placeholder 4"/>
          <p:cNvSpPr>
            <a:spLocks noGrp="1"/>
          </p:cNvSpPr>
          <p:nvPr>
            <p:ph type="ftr" sz="quarter" idx="3"/>
          </p:nvPr>
        </p:nvSpPr>
        <p:spPr>
          <a:xfrm>
            <a:off x="5913438" y="6356350"/>
            <a:ext cx="2895600" cy="365125"/>
          </a:xfrm>
          <a:prstGeom prst="rect">
            <a:avLst/>
          </a:prstGeom>
        </p:spPr>
        <p:txBody>
          <a:bodyPr vert="horz" lIns="91440" tIns="45720" rIns="91440" bIns="45720" rtlCol="0" anchor="ctr"/>
          <a:lstStyle>
            <a:lvl1pPr algn="r" fontAlgn="auto">
              <a:spcBef>
                <a:spcPts val="0"/>
              </a:spcBef>
              <a:spcAft>
                <a:spcPts val="0"/>
              </a:spcAft>
              <a:defRPr sz="1100">
                <a:solidFill>
                  <a:srgbClr val="2B0B4B"/>
                </a:solidFill>
                <a:latin typeface="Arial" panose="020B0604020202020204"/>
                <a:ea typeface="+mn-ea"/>
                <a:cs typeface="Arial" panose="020B0604020202020204"/>
              </a:defRPr>
            </a:lvl1pPr>
          </a:lstStyle>
          <a:p>
            <a:pPr>
              <a:defRPr/>
            </a:pPr>
            <a:r>
              <a:rPr lang="en-US" dirty="0"/>
              <a:t>www.ciltinternational.org</a:t>
            </a:r>
            <a:endParaRPr lang="en-US"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lstStyle>
            <a:lvl1pPr>
              <a:defRPr sz="1100" smtClean="0">
                <a:solidFill>
                  <a:srgbClr val="2B0B4B"/>
                </a:solidFill>
                <a:latin typeface="Arial" panose="020B0604020202020204" pitchFamily="34" charset="0"/>
                <a:cs typeface="Arial" panose="020B0604020202020204" pitchFamily="34" charset="0"/>
              </a:defRPr>
            </a:lvl1pPr>
          </a:lstStyle>
          <a:p>
            <a:pPr>
              <a:defRPr/>
            </a:pPr>
            <a:fld id="{EDDB10B1-632A-45D6-A0C5-3B70463155EC}" type="slidenum">
              <a:rPr lang="en-US" altLang="en-US"/>
            </a:fld>
            <a:endParaRPr lang="en-US" altLang="en-US" dirty="0"/>
          </a:p>
        </p:txBody>
      </p:sp>
      <p:cxnSp>
        <p:nvCxnSpPr>
          <p:cNvPr id="7" name="Straight Connector 6"/>
          <p:cNvCxnSpPr/>
          <p:nvPr userDrawn="1"/>
        </p:nvCxnSpPr>
        <p:spPr>
          <a:xfrm>
            <a:off x="447675" y="509588"/>
            <a:ext cx="8361363" cy="0"/>
          </a:xfrm>
          <a:prstGeom prst="line">
            <a:avLst/>
          </a:prstGeom>
          <a:ln w="3175">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47675" y="6346825"/>
            <a:ext cx="8361363" cy="0"/>
          </a:xfrm>
          <a:prstGeom prst="line">
            <a:avLst/>
          </a:prstGeom>
          <a:ln w="3175">
            <a:solidFill>
              <a:schemeClr val="accent1"/>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p:txStyles>
    <p:titleStyle>
      <a:lvl1pPr algn="l" defTabSz="457200" rtl="0" eaLnBrk="0" fontAlgn="base" hangingPunct="0">
        <a:spcBef>
          <a:spcPct val="0"/>
        </a:spcBef>
        <a:spcAft>
          <a:spcPct val="0"/>
        </a:spcAft>
        <a:defRPr sz="2800" kern="1200">
          <a:solidFill>
            <a:schemeClr val="tx2"/>
          </a:solidFill>
          <a:latin typeface="Arial" panose="020B0604020202020204"/>
          <a:ea typeface="MS PGothic" panose="020B0600070205080204" pitchFamily="34" charset="-128"/>
          <a:cs typeface="Arial" panose="020B0604020202020204"/>
        </a:defRPr>
      </a:lvl1pPr>
      <a:lvl2pPr algn="l" defTabSz="457200" rtl="0" eaLnBrk="0" fontAlgn="base" hangingPunct="0">
        <a:spcBef>
          <a:spcPct val="0"/>
        </a:spcBef>
        <a:spcAft>
          <a:spcPct val="0"/>
        </a:spcAft>
        <a:defRPr sz="2800">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l" defTabSz="457200" rtl="0" eaLnBrk="0" fontAlgn="base" hangingPunct="0">
        <a:spcBef>
          <a:spcPct val="0"/>
        </a:spcBef>
        <a:spcAft>
          <a:spcPct val="0"/>
        </a:spcAft>
        <a:defRPr sz="2800">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l" defTabSz="457200" rtl="0" eaLnBrk="0" fontAlgn="base" hangingPunct="0">
        <a:spcBef>
          <a:spcPct val="0"/>
        </a:spcBef>
        <a:spcAft>
          <a:spcPct val="0"/>
        </a:spcAft>
        <a:defRPr sz="2800">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l" defTabSz="457200" rtl="0" eaLnBrk="0" fontAlgn="base" hangingPunct="0">
        <a:spcBef>
          <a:spcPct val="0"/>
        </a:spcBef>
        <a:spcAft>
          <a:spcPct val="0"/>
        </a:spcAft>
        <a:defRPr sz="2800">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l" defTabSz="457200" rtl="0" fontAlgn="base">
        <a:spcBef>
          <a:spcPct val="0"/>
        </a:spcBef>
        <a:spcAft>
          <a:spcPct val="0"/>
        </a:spcAft>
        <a:defRPr sz="2800">
          <a:solidFill>
            <a:schemeClr val="tx2"/>
          </a:solidFill>
          <a:latin typeface="Arial" panose="020B0604020202020204" pitchFamily="34" charset="0"/>
          <a:ea typeface="MS PGothic" panose="020B0600070205080204" pitchFamily="34" charset="-128"/>
        </a:defRPr>
      </a:lvl6pPr>
      <a:lvl7pPr marL="914400" algn="l" defTabSz="457200" rtl="0" fontAlgn="base">
        <a:spcBef>
          <a:spcPct val="0"/>
        </a:spcBef>
        <a:spcAft>
          <a:spcPct val="0"/>
        </a:spcAft>
        <a:defRPr sz="2800">
          <a:solidFill>
            <a:schemeClr val="tx2"/>
          </a:solidFill>
          <a:latin typeface="Arial" panose="020B0604020202020204" pitchFamily="34" charset="0"/>
          <a:ea typeface="MS PGothic" panose="020B0600070205080204" pitchFamily="34" charset="-128"/>
        </a:defRPr>
      </a:lvl7pPr>
      <a:lvl8pPr marL="1371600" algn="l" defTabSz="457200" rtl="0" fontAlgn="base">
        <a:spcBef>
          <a:spcPct val="0"/>
        </a:spcBef>
        <a:spcAft>
          <a:spcPct val="0"/>
        </a:spcAft>
        <a:defRPr sz="2800">
          <a:solidFill>
            <a:schemeClr val="tx2"/>
          </a:solidFill>
          <a:latin typeface="Arial" panose="020B0604020202020204" pitchFamily="34" charset="0"/>
          <a:ea typeface="MS PGothic" panose="020B0600070205080204" pitchFamily="34" charset="-128"/>
        </a:defRPr>
      </a:lvl8pPr>
      <a:lvl9pPr marL="1828800" algn="l" defTabSz="457200" rtl="0" fontAlgn="base">
        <a:spcBef>
          <a:spcPct val="0"/>
        </a:spcBef>
        <a:spcAft>
          <a:spcPct val="0"/>
        </a:spcAft>
        <a:defRPr sz="2800">
          <a:solidFill>
            <a:schemeClr val="tx2"/>
          </a:solidFill>
          <a:latin typeface="Arial" panose="020B0604020202020204" pitchFamily="34" charset="0"/>
          <a:ea typeface="MS PGothic" panose="020B0600070205080204" pitchFamily="34" charset="-128"/>
        </a:defRPr>
      </a:lvl9pPr>
    </p:titleStyle>
    <p:bodyStyle>
      <a:lvl1pPr marL="179705" indent="-179705" algn="l" defTabSz="457200" rtl="0" eaLnBrk="0" fontAlgn="base" hangingPunct="0">
        <a:spcBef>
          <a:spcPts val="1200"/>
        </a:spcBef>
        <a:spcAft>
          <a:spcPct val="0"/>
        </a:spcAft>
        <a:buClr>
          <a:schemeClr val="accent2"/>
        </a:buClr>
        <a:buFont typeface="Arial" panose="020B0604020202020204" pitchFamily="34" charset="0"/>
        <a:buChar char="•"/>
        <a:defRPr sz="2000" kern="1200">
          <a:solidFill>
            <a:schemeClr val="tx1"/>
          </a:solidFill>
          <a:latin typeface="Arial" panose="020B0604020202020204"/>
          <a:ea typeface="MS PGothic" panose="020B0600070205080204" pitchFamily="34" charset="-128"/>
          <a:cs typeface="Arial" panose="020B0604020202020204"/>
        </a:defRPr>
      </a:lvl1pPr>
      <a:lvl2pPr marL="179705" indent="-179705" algn="l" defTabSz="457200" rtl="0" eaLnBrk="0" fontAlgn="base" hangingPunct="0">
        <a:spcBef>
          <a:spcPts val="1200"/>
        </a:spcBef>
        <a:spcAft>
          <a:spcPct val="0"/>
        </a:spcAft>
        <a:buClr>
          <a:schemeClr val="accent2"/>
        </a:buClr>
        <a:buFont typeface="Arial" panose="020B0604020202020204" pitchFamily="34" charset="0"/>
        <a:buChar char="•"/>
        <a:defRPr sz="2000" kern="1200">
          <a:solidFill>
            <a:schemeClr val="tx1"/>
          </a:solidFill>
          <a:latin typeface="Arial" panose="020B0604020202020204"/>
          <a:ea typeface="MS PGothic" panose="020B0600070205080204" pitchFamily="34" charset="-128"/>
          <a:cs typeface="Arial" panose="020B0604020202020204"/>
        </a:defRPr>
      </a:lvl2pPr>
      <a:lvl3pPr marL="179705" indent="-179705" algn="l" defTabSz="457200" rtl="0" eaLnBrk="0" fontAlgn="base" hangingPunct="0">
        <a:spcBef>
          <a:spcPts val="1200"/>
        </a:spcBef>
        <a:spcAft>
          <a:spcPct val="0"/>
        </a:spcAft>
        <a:buClr>
          <a:schemeClr val="accent2"/>
        </a:buClr>
        <a:buFont typeface="Arial" panose="020B0604020202020204" pitchFamily="34" charset="0"/>
        <a:buChar char="•"/>
        <a:defRPr sz="2000" kern="1200">
          <a:solidFill>
            <a:schemeClr val="tx1"/>
          </a:solidFill>
          <a:latin typeface="Arial" panose="020B0604020202020204"/>
          <a:ea typeface="MS PGothic" panose="020B0600070205080204" pitchFamily="34" charset="-128"/>
          <a:cs typeface="Arial" panose="020B0604020202020204"/>
        </a:defRPr>
      </a:lvl3pPr>
      <a:lvl4pPr marL="179705" indent="-179705" algn="l" defTabSz="457200" rtl="0" eaLnBrk="0" fontAlgn="base" hangingPunct="0">
        <a:spcBef>
          <a:spcPts val="1200"/>
        </a:spcBef>
        <a:spcAft>
          <a:spcPct val="0"/>
        </a:spcAft>
        <a:buClr>
          <a:schemeClr val="accent2"/>
        </a:buClr>
        <a:buFont typeface="Arial" panose="020B0604020202020204" pitchFamily="34" charset="0"/>
        <a:buChar char="•"/>
        <a:defRPr sz="2000" kern="1200">
          <a:solidFill>
            <a:schemeClr val="tx1"/>
          </a:solidFill>
          <a:latin typeface="Arial" panose="020B0604020202020204"/>
          <a:ea typeface="MS PGothic" panose="020B0600070205080204" pitchFamily="34" charset="-128"/>
          <a:cs typeface="Arial" panose="020B0604020202020204"/>
        </a:defRPr>
      </a:lvl4pPr>
      <a:lvl5pPr marL="179705" indent="-179705" algn="l" defTabSz="457200" rtl="0" eaLnBrk="0" fontAlgn="base" hangingPunct="0">
        <a:spcBef>
          <a:spcPts val="1200"/>
        </a:spcBef>
        <a:spcAft>
          <a:spcPct val="0"/>
        </a:spcAft>
        <a:buClr>
          <a:schemeClr val="accent2"/>
        </a:buClr>
        <a:buFont typeface="Arial" panose="020B0604020202020204" pitchFamily="34" charset="0"/>
        <a:buChar char="•"/>
        <a:defRPr sz="2000" kern="1200">
          <a:solidFill>
            <a:schemeClr val="tx1"/>
          </a:solidFill>
          <a:latin typeface="Arial" panose="020B0604020202020204"/>
          <a:ea typeface="MS PGothic" panose="020B0600070205080204" pitchFamily="34" charset="-128"/>
          <a:cs typeface="Arial" panose="020B0604020202020204"/>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ctrTitle"/>
          </p:nvPr>
        </p:nvSpPr>
        <p:spPr>
          <a:xfrm>
            <a:off x="377825" y="742950"/>
            <a:ext cx="4757738" cy="1470025"/>
          </a:xfrm>
        </p:spPr>
        <p:txBody>
          <a:bodyPr>
            <a:normAutofit fontScale="90000"/>
          </a:bodyPr>
          <a:lstStyle/>
          <a:p>
            <a:pPr algn="ctr" eaLnBrk="1" hangingPunct="1">
              <a:defRPr/>
            </a:pPr>
            <a:r>
              <a:rPr lang="en-US" altLang="en-US" sz="4445" b="1" dirty="0" smtClean="0">
                <a:latin typeface="Arail" charset="0"/>
              </a:rPr>
              <a:t>Business Plan</a:t>
            </a:r>
            <a:br>
              <a:rPr lang="en-US" altLang="en-US" sz="4445" b="1" dirty="0" smtClean="0">
                <a:latin typeface="Arail" charset="0"/>
              </a:rPr>
            </a:br>
            <a:r>
              <a:rPr lang="en-US" altLang="en-US" sz="4445" b="1" dirty="0" smtClean="0">
                <a:latin typeface="Arail" charset="0"/>
              </a:rPr>
              <a:t>2021 – 2023</a:t>
            </a:r>
            <a:br>
              <a:rPr lang="en-US" altLang="en-US" sz="3200" dirty="0" smtClean="0">
                <a:latin typeface="Arail" charset="0"/>
              </a:rPr>
            </a:br>
            <a:endParaRPr lang="en-US" altLang="en-US" sz="3200" dirty="0" smtClean="0">
              <a:latin typeface="Arial" panose="020B0604020202020204" pitchFamily="34" charset="0"/>
            </a:endParaRPr>
          </a:p>
        </p:txBody>
      </p:sp>
      <p:sp>
        <p:nvSpPr>
          <p:cNvPr id="5123" name="Subtitle 2"/>
          <p:cNvSpPr>
            <a:spLocks noGrp="1"/>
          </p:cNvSpPr>
          <p:nvPr>
            <p:ph type="subTitle" idx="1"/>
          </p:nvPr>
        </p:nvSpPr>
        <p:spPr>
          <a:xfrm>
            <a:off x="277495" y="4004945"/>
            <a:ext cx="3020695" cy="1221105"/>
          </a:xfrm>
        </p:spPr>
        <p:txBody>
          <a:bodyPr>
            <a:normAutofit fontScale="90000" lnSpcReduction="10000"/>
          </a:bodyPr>
          <a:lstStyle/>
          <a:p>
            <a:pPr algn="ctr" eaLnBrk="1" hangingPunct="1"/>
            <a:r>
              <a:rPr lang="en-US" altLang="en-US" sz="4000" dirty="0" smtClean="0">
                <a:latin typeface="Arial Rounded MT Bold" panose="020F0704030504030204" charset="0"/>
                <a:cs typeface="Arial Rounded MT Bold" panose="020F0704030504030204" charset="0"/>
              </a:rPr>
              <a:t>CILT Uganda Chapter</a:t>
            </a:r>
            <a:r>
              <a:rPr lang="en-US" altLang="en-US" dirty="0" smtClean="0">
                <a:latin typeface="Arial" panose="020B0604020202020204" pitchFamily="34" charset="0"/>
                <a:cs typeface="Arial" panose="020B0604020202020204" pitchFamily="34" charset="0"/>
              </a:rPr>
              <a:t> </a:t>
            </a:r>
            <a:endParaRPr lang="en-US" altLang="en-US" i="1" dirty="0" smtClean="0">
              <a:latin typeface="Arial" panose="020B0604020202020204" pitchFamily="34" charset="0"/>
              <a:cs typeface="Arial" panose="020B0604020202020204" pitchFamily="34" charset="0"/>
            </a:endParaRPr>
          </a:p>
        </p:txBody>
      </p:sp>
      <p:sp>
        <p:nvSpPr>
          <p:cNvPr id="512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000" b="1" dirty="0" smtClean="0">
                <a:solidFill>
                  <a:srgbClr val="FFFFFF"/>
                </a:solidFill>
              </a:rPr>
              <a:t>www.ciltuganda.org</a:t>
            </a:r>
            <a:endParaRPr lang="en-US" altLang="en-US" sz="1000" b="1" dirty="0" smtClean="0">
              <a:solidFill>
                <a:srgbClr val="FFFFFF"/>
              </a:solidFill>
            </a:endParaRPr>
          </a:p>
        </p:txBody>
      </p:sp>
      <p:sp>
        <p:nvSpPr>
          <p:cNvPr id="512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endParaRPr lang="en-US" altLang="en-US" sz="1000"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510540"/>
            <a:ext cx="8251190" cy="747395"/>
          </a:xfrm>
        </p:spPr>
        <p:txBody>
          <a:bodyPr/>
          <a:lstStyle/>
          <a:p>
            <a:r>
              <a:rPr lang="en-US" altLang="en-GB" sz="3000" b="1" dirty="0" smtClean="0">
                <a:solidFill>
                  <a:schemeClr val="accent1">
                    <a:lumMod val="50000"/>
                    <a:lumOff val="50000"/>
                  </a:schemeClr>
                </a:solidFill>
                <a:latin typeface="Californian FB" panose="0207040306080B030204" charset="0"/>
                <a:cs typeface="Californian FB" panose="0207040306080B030204" charset="0"/>
              </a:rPr>
              <a:t>Opportunities </a:t>
            </a:r>
            <a:r>
              <a:rPr lang="en-GB" altLang="en-US" sz="3000" b="1" dirty="0" smtClean="0">
                <a:solidFill>
                  <a:schemeClr val="accent1">
                    <a:lumMod val="50000"/>
                    <a:lumOff val="50000"/>
                  </a:schemeClr>
                </a:solidFill>
                <a:latin typeface="Californian FB" panose="0207040306080B030204" charset="0"/>
                <a:cs typeface="Californian FB" panose="0207040306080B030204" charset="0"/>
              </a:rPr>
              <a:t>for the </a:t>
            </a:r>
            <a:r>
              <a:rPr lang="en-US" altLang="en-GB" sz="3000" b="1" dirty="0" smtClean="0">
                <a:solidFill>
                  <a:schemeClr val="accent1">
                    <a:lumMod val="50000"/>
                    <a:lumOff val="50000"/>
                  </a:schemeClr>
                </a:solidFill>
                <a:latin typeface="Californian FB" panose="0207040306080B030204" charset="0"/>
                <a:cs typeface="Californian FB" panose="0207040306080B030204" charset="0"/>
              </a:rPr>
              <a:t>I</a:t>
            </a:r>
            <a:r>
              <a:rPr lang="en-GB" altLang="en-US" sz="3000" b="1" dirty="0" smtClean="0">
                <a:solidFill>
                  <a:schemeClr val="accent1">
                    <a:lumMod val="50000"/>
                    <a:lumOff val="50000"/>
                  </a:schemeClr>
                </a:solidFill>
                <a:latin typeface="Californian FB" panose="0207040306080B030204" charset="0"/>
                <a:cs typeface="Californian FB" panose="0207040306080B030204" charset="0"/>
              </a:rPr>
              <a:t>ndustry in </a:t>
            </a:r>
            <a:r>
              <a:rPr lang="en-US" altLang="en-GB" sz="3000" b="1" dirty="0" smtClean="0">
                <a:solidFill>
                  <a:schemeClr val="accent1">
                    <a:lumMod val="50000"/>
                    <a:lumOff val="50000"/>
                  </a:schemeClr>
                </a:solidFill>
                <a:latin typeface="Californian FB" panose="0207040306080B030204" charset="0"/>
                <a:cs typeface="Californian FB" panose="0207040306080B030204" charset="0"/>
              </a:rPr>
              <a:t>Uganda</a:t>
            </a:r>
            <a:endParaRPr lang="en-US" altLang="en-GB" sz="3000" b="1" i="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14339" name="Content Placeholder 2"/>
          <p:cNvSpPr>
            <a:spLocks noGrp="1"/>
          </p:cNvSpPr>
          <p:nvPr>
            <p:ph sz="half" idx="1"/>
          </p:nvPr>
        </p:nvSpPr>
        <p:spPr>
          <a:xfrm>
            <a:off x="558165" y="1493520"/>
            <a:ext cx="8251190" cy="4991735"/>
          </a:xfrm>
        </p:spPr>
        <p:txBody>
          <a:bodyPr>
            <a:normAutofit/>
          </a:bodyPr>
          <a:lstStyle/>
          <a:p>
            <a:pPr marL="621030" lvl="1" indent="-600710" algn="l">
              <a:lnSpc>
                <a:spcPct val="100000"/>
              </a:lnSpc>
              <a:spcBef>
                <a:spcPts val="20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Fast growing industry with wider scope;</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621030" lvl="1" indent="-600710" algn="l">
              <a:lnSpc>
                <a:spcPct val="100000"/>
              </a:lnSpc>
              <a:spcBef>
                <a:spcPts val="20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Increased global and regional trade;</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621030" lvl="1" indent="-600710" algn="l">
              <a:lnSpc>
                <a:spcPct val="100000"/>
              </a:lnSpc>
              <a:spcBef>
                <a:spcPts val="20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Acceptance and recognition of the proffession by women and next generation;</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621030" lvl="1" indent="-600710" algn="l">
              <a:lnSpc>
                <a:spcPct val="100000"/>
              </a:lnSpc>
              <a:spcBef>
                <a:spcPts val="20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Increased budget allocation by government;</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621030" lvl="1" indent="-600710" algn="l">
              <a:lnSpc>
                <a:spcPct val="100000"/>
              </a:lnSpc>
              <a:spcBef>
                <a:spcPts val="20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Acceptance and adoption by training providers;</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521970" lvl="1" indent="-502285">
              <a:lnSpc>
                <a:spcPct val="100000"/>
              </a:lnSpc>
              <a:spcBef>
                <a:spcPts val="200"/>
              </a:spcBef>
              <a:spcAft>
                <a:spcPts val="0"/>
              </a:spcAft>
              <a:buFont typeface="Wingdings" panose="05000000000000000000" charset="0"/>
              <a:buChar char="q"/>
            </a:pPr>
            <a:endParaRPr lang="en-US" altLang="en-GB" sz="3200" dirty="0" smtClean="0">
              <a:solidFill>
                <a:srgbClr val="FF0000"/>
              </a:solidFill>
              <a:latin typeface="Californian FB" panose="0207040306080B030204" charset="0"/>
              <a:cs typeface="Californian FB" panose="0207040306080B030204" charset="0"/>
            </a:endParaRPr>
          </a:p>
          <a:p>
            <a:pPr marL="521970" lvl="1" indent="-502285">
              <a:buFont typeface="Wingdings" panose="05000000000000000000" charset="0"/>
              <a:buChar char="q"/>
            </a:pPr>
            <a:endParaRPr lang="en-US" altLang="en-GB" sz="3200" dirty="0" smtClean="0">
              <a:solidFill>
                <a:srgbClr val="FF0000"/>
              </a:solidFill>
              <a:latin typeface="Californian FB" panose="0207040306080B030204" charset="0"/>
              <a:cs typeface="Californian FB" panose="0207040306080B030204" charset="0"/>
            </a:endParaRPr>
          </a:p>
          <a:p>
            <a:pPr marL="521970" lvl="1" indent="-502285">
              <a:buFont typeface="Wingdings" panose="05000000000000000000" charset="0"/>
              <a:buChar char="q"/>
            </a:pPr>
            <a:endParaRPr lang="en-US" altLang="en-GB" sz="3200" dirty="0" smtClean="0">
              <a:solidFill>
                <a:srgbClr val="FF0000"/>
              </a:solidFill>
              <a:latin typeface="Californian FB" panose="0207040306080B030204" charset="0"/>
              <a:cs typeface="Californian FB" panose="0207040306080B030204" charset="0"/>
            </a:endParaRPr>
          </a:p>
          <a:p>
            <a:pPr marL="521970" lvl="1" indent="-502285">
              <a:buFont typeface="Wingdings" panose="05000000000000000000" charset="0"/>
              <a:buChar char="q"/>
            </a:pPr>
            <a:endParaRPr lang="en-US" altLang="en-GB" sz="3200" dirty="0" smtClean="0">
              <a:solidFill>
                <a:srgbClr val="FF0000"/>
              </a:solidFill>
              <a:latin typeface="Californian FB" panose="0207040306080B030204" charset="0"/>
              <a:cs typeface="Californian FB" panose="0207040306080B030204" charset="0"/>
            </a:endParaRPr>
          </a:p>
          <a:p>
            <a:pPr marL="1156335" lvl="1" indent="-699135">
              <a:buFont typeface="Wingdings" panose="05000000000000000000" charset="0"/>
              <a:buChar char="ü"/>
            </a:pPr>
            <a:endParaRPr lang="en-US" altLang="en-GB" sz="3200" dirty="0" smtClean="0">
              <a:solidFill>
                <a:srgbClr val="FF0000"/>
              </a:solidFill>
              <a:latin typeface="Californian FB" panose="0207040306080B030204" charset="0"/>
              <a:cs typeface="Californian FB" panose="0207040306080B030204" charset="0"/>
            </a:endParaRPr>
          </a:p>
          <a:p>
            <a:pPr marL="1156335" lvl="1" indent="-699135">
              <a:buFont typeface="Wingdings" panose="05000000000000000000" charset="0"/>
              <a:buChar char="ü"/>
            </a:pPr>
            <a:endParaRPr lang="en-GB" altLang="en-US" sz="3200" dirty="0" smtClean="0">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lstStyle/>
          <a:p>
            <a:pPr>
              <a:defRPr/>
            </a:pPr>
            <a:r>
              <a:rPr lang="en-US" dirty="0" smtClean="0"/>
              <a:t>www.ciltuganda.org</a:t>
            </a:r>
            <a:endParaRPr lang="en-US" dirty="0"/>
          </a:p>
        </p:txBody>
      </p:sp>
      <p:sp>
        <p:nvSpPr>
          <p:cNvPr id="1434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D1C9EBB3-7B3C-4672-AC01-C5EBC8D6F945}" type="slidenum">
              <a:rPr lang="en-US" altLang="en-US">
                <a:solidFill>
                  <a:srgbClr val="2B0B4B"/>
                </a:solidFill>
                <a:latin typeface="Arial" panose="020B0604020202020204" pitchFamily="34" charset="0"/>
              </a:rPr>
            </a:fld>
            <a:endParaRPr lang="en-US" altLang="en-US" dirty="0">
              <a:solidFill>
                <a:srgbClr val="2B0B4B"/>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6565" y="528955"/>
            <a:ext cx="8251190" cy="1006475"/>
          </a:xfrm>
        </p:spPr>
        <p:txBody>
          <a:bodyPr/>
          <a:lstStyle/>
          <a:p>
            <a:r>
              <a:rPr lang="en-GB" altLang="en-US" b="1" dirty="0" smtClean="0">
                <a:solidFill>
                  <a:schemeClr val="accent1">
                    <a:lumMod val="50000"/>
                    <a:lumOff val="50000"/>
                  </a:schemeClr>
                </a:solidFill>
                <a:latin typeface="Californian FB" panose="0207040306080B030204" charset="0"/>
                <a:cs typeface="Californian FB" panose="0207040306080B030204" charset="0"/>
              </a:rPr>
              <a:t>CILT </a:t>
            </a:r>
            <a:r>
              <a:rPr lang="en-US" altLang="en-GB" b="1" dirty="0" smtClean="0">
                <a:solidFill>
                  <a:schemeClr val="accent1">
                    <a:lumMod val="50000"/>
                    <a:lumOff val="50000"/>
                  </a:schemeClr>
                </a:solidFill>
                <a:latin typeface="Californian FB" panose="0207040306080B030204" charset="0"/>
                <a:cs typeface="Californian FB" panose="0207040306080B030204" charset="0"/>
              </a:rPr>
              <a:t>Uganda Chapter</a:t>
            </a:r>
            <a:r>
              <a:rPr lang="en-GB" altLang="en-US" b="1" dirty="0" smtClean="0">
                <a:solidFill>
                  <a:schemeClr val="accent1">
                    <a:lumMod val="50000"/>
                    <a:lumOff val="50000"/>
                  </a:schemeClr>
                </a:solidFill>
                <a:latin typeface="Californian FB" panose="0207040306080B030204" charset="0"/>
                <a:cs typeface="Californian FB" panose="0207040306080B030204" charset="0"/>
              </a:rPr>
              <a:t> </a:t>
            </a:r>
            <a:r>
              <a:rPr lang="en-US" altLang="en-GB" b="1" dirty="0" smtClean="0">
                <a:solidFill>
                  <a:schemeClr val="accent1">
                    <a:lumMod val="50000"/>
                    <a:lumOff val="50000"/>
                  </a:schemeClr>
                </a:solidFill>
                <a:latin typeface="Californian FB" panose="0207040306080B030204" charset="0"/>
                <a:cs typeface="Californian FB" panose="0207040306080B030204" charset="0"/>
              </a:rPr>
              <a:t>Logistics and </a:t>
            </a:r>
            <a:r>
              <a:rPr lang="en-GB" altLang="en-US" b="1" dirty="0" smtClean="0">
                <a:solidFill>
                  <a:schemeClr val="accent1">
                    <a:lumMod val="50000"/>
                    <a:lumOff val="50000"/>
                  </a:schemeClr>
                </a:solidFill>
                <a:latin typeface="Californian FB" panose="0207040306080B030204" charset="0"/>
                <a:cs typeface="Californian FB" panose="0207040306080B030204" charset="0"/>
              </a:rPr>
              <a:t>Transportation  Vision 20</a:t>
            </a:r>
            <a:r>
              <a:rPr lang="en-US" altLang="en-GB" b="1" dirty="0" smtClean="0">
                <a:solidFill>
                  <a:schemeClr val="accent1">
                    <a:lumMod val="50000"/>
                    <a:lumOff val="50000"/>
                  </a:schemeClr>
                </a:solidFill>
                <a:latin typeface="Californian FB" panose="0207040306080B030204" charset="0"/>
                <a:cs typeface="Californian FB" panose="0207040306080B030204" charset="0"/>
              </a:rPr>
              <a:t>21</a:t>
            </a:r>
            <a:r>
              <a:rPr lang="en-GB" altLang="en-US" b="1" dirty="0" smtClean="0">
                <a:solidFill>
                  <a:schemeClr val="accent1">
                    <a:lumMod val="50000"/>
                    <a:lumOff val="50000"/>
                  </a:schemeClr>
                </a:solidFill>
                <a:latin typeface="Californian FB" panose="0207040306080B030204" charset="0"/>
                <a:cs typeface="Californian FB" panose="0207040306080B030204" charset="0"/>
              </a:rPr>
              <a:t> - 20</a:t>
            </a:r>
            <a:r>
              <a:rPr lang="en-US" altLang="en-GB" b="1" dirty="0" smtClean="0">
                <a:solidFill>
                  <a:schemeClr val="accent1">
                    <a:lumMod val="50000"/>
                    <a:lumOff val="50000"/>
                  </a:schemeClr>
                </a:solidFill>
                <a:latin typeface="Californian FB" panose="0207040306080B030204" charset="0"/>
                <a:cs typeface="Californian FB" panose="0207040306080B030204" charset="0"/>
              </a:rPr>
              <a:t>23</a:t>
            </a:r>
            <a:endParaRPr lang="en-US" altLang="en-GB" b="1" i="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15363" name="Content Placeholder 2"/>
          <p:cNvSpPr>
            <a:spLocks noGrp="1"/>
          </p:cNvSpPr>
          <p:nvPr>
            <p:ph sz="half" idx="1"/>
          </p:nvPr>
        </p:nvSpPr>
        <p:spPr>
          <a:xfrm>
            <a:off x="354330" y="1565275"/>
            <a:ext cx="8353425" cy="5172075"/>
          </a:xfrm>
        </p:spPr>
        <p:txBody>
          <a:bodyPr>
            <a:noAutofit/>
          </a:bodyPr>
          <a:lstStyle/>
          <a:p>
            <a:pPr marL="553720" indent="-553720" algn="l">
              <a:lnSpc>
                <a:spcPct val="90000"/>
              </a:lnSpc>
              <a:buFont typeface="Wingdings" panose="05000000000000000000" charset="0"/>
              <a:buChar char="q"/>
            </a:pPr>
            <a:r>
              <a:rPr lang="en-US" altLang="en-GB" sz="2500" b="1" dirty="0" smtClean="0">
                <a:solidFill>
                  <a:srgbClr val="FF0000"/>
                </a:solidFill>
                <a:latin typeface="Californian FB" panose="0207040306080B030204" charset="0"/>
                <a:cs typeface="Californian FB" panose="0207040306080B030204" charset="0"/>
              </a:rPr>
              <a:t>O</a:t>
            </a:r>
            <a:r>
              <a:rPr lang="en-GB" altLang="en-US" sz="2500" b="1" dirty="0" smtClean="0">
                <a:solidFill>
                  <a:srgbClr val="FF0000"/>
                </a:solidFill>
                <a:latin typeface="Californian FB" panose="0207040306080B030204" charset="0"/>
                <a:cs typeface="Californian FB" panose="0207040306080B030204" charset="0"/>
              </a:rPr>
              <a:t>pportunities </a:t>
            </a:r>
            <a:r>
              <a:rPr lang="en-US" altLang="en-GB" sz="2500" b="1" dirty="0" smtClean="0">
                <a:solidFill>
                  <a:srgbClr val="FF0000"/>
                </a:solidFill>
                <a:latin typeface="Californian FB" panose="0207040306080B030204" charset="0"/>
                <a:cs typeface="Californian FB" panose="0207040306080B030204" charset="0"/>
              </a:rPr>
              <a:t>to take </a:t>
            </a:r>
            <a:r>
              <a:rPr lang="en-GB" altLang="en-US" sz="2500" b="1" dirty="0" smtClean="0">
                <a:solidFill>
                  <a:srgbClr val="FF0000"/>
                </a:solidFill>
                <a:latin typeface="Californian FB" panose="0207040306080B030204" charset="0"/>
                <a:cs typeface="Californian FB" panose="0207040306080B030204" charset="0"/>
              </a:rPr>
              <a:t>and </a:t>
            </a:r>
            <a:r>
              <a:rPr lang="en-US" altLang="en-GB" sz="2500" b="1" dirty="0" smtClean="0">
                <a:solidFill>
                  <a:srgbClr val="FF0000"/>
                </a:solidFill>
                <a:latin typeface="Californian FB" panose="0207040306080B030204" charset="0"/>
                <a:cs typeface="Californian FB" panose="0207040306080B030204" charset="0"/>
              </a:rPr>
              <a:t>proposed strategy to tackle the C</a:t>
            </a:r>
            <a:r>
              <a:rPr lang="en-GB" altLang="en-US" sz="2500" b="1" dirty="0" smtClean="0">
                <a:solidFill>
                  <a:srgbClr val="FF0000"/>
                </a:solidFill>
                <a:latin typeface="Californian FB" panose="0207040306080B030204" charset="0"/>
                <a:cs typeface="Californian FB" panose="0207040306080B030204" charset="0"/>
              </a:rPr>
              <a:t>hallenges</a:t>
            </a:r>
            <a:r>
              <a:rPr lang="en-US" altLang="en-GB" sz="2500" b="1" dirty="0" smtClean="0">
                <a:solidFill>
                  <a:srgbClr val="FF0000"/>
                </a:solidFill>
                <a:latin typeface="Californian FB" panose="0207040306080B030204" charset="0"/>
                <a:cs typeface="Californian FB" panose="0207040306080B030204" charset="0"/>
              </a:rPr>
              <a:t>:</a:t>
            </a:r>
            <a:endParaRPr lang="en-GB" altLang="en-US" sz="2500" b="1" dirty="0" smtClean="0">
              <a:solidFill>
                <a:srgbClr val="FF0000"/>
              </a:solidFill>
              <a:latin typeface="Californian FB" panose="0207040306080B030204" charset="0"/>
              <a:cs typeface="Californian FB" panose="0207040306080B030204" charset="0"/>
            </a:endParaRPr>
          </a:p>
          <a:p>
            <a:pPr marL="883285" lvl="5" indent="-342265">
              <a:lnSpc>
                <a:spcPct val="100000"/>
              </a:lnSpc>
              <a:spcBef>
                <a:spcPts val="20"/>
              </a:spcBef>
              <a:spcAft>
                <a:spcPts val="0"/>
              </a:spcAft>
              <a:buClr>
                <a:schemeClr val="accent2"/>
              </a:buClr>
              <a:buFont typeface="Wingdings" panose="05000000000000000000" charset="0"/>
              <a:buChar char="ü"/>
            </a:pPr>
            <a:r>
              <a:rPr lang="en-US" altLang="en-US" sz="2500" dirty="0" smtClean="0">
                <a:solidFill>
                  <a:schemeClr val="tx1">
                    <a:lumMod val="95000"/>
                    <a:lumOff val="5000"/>
                  </a:schemeClr>
                </a:solidFill>
                <a:latin typeface="Californian FB" panose="0207040306080B030204" charset="0"/>
                <a:cs typeface="Californian FB" panose="0207040306080B030204" charset="0"/>
              </a:rPr>
              <a:t>Collaborations with key players [Governement. NGOs] through research, consultancy and advocacy;</a:t>
            </a:r>
            <a:endParaRPr lang="en-US" altLang="en-US" sz="2500" dirty="0" smtClean="0">
              <a:solidFill>
                <a:schemeClr val="tx1">
                  <a:lumMod val="95000"/>
                  <a:lumOff val="5000"/>
                </a:schemeClr>
              </a:solidFill>
              <a:latin typeface="Californian FB" panose="0207040306080B030204" charset="0"/>
              <a:cs typeface="Californian FB" panose="0207040306080B030204" charset="0"/>
            </a:endParaRPr>
          </a:p>
          <a:p>
            <a:pPr marL="883285" lvl="5" indent="-342265">
              <a:lnSpc>
                <a:spcPct val="100000"/>
              </a:lnSpc>
              <a:spcBef>
                <a:spcPts val="20"/>
              </a:spcBef>
              <a:spcAft>
                <a:spcPts val="0"/>
              </a:spcAft>
              <a:buClr>
                <a:schemeClr val="accent2"/>
              </a:buClr>
              <a:buFont typeface="Wingdings" panose="05000000000000000000" charset="0"/>
              <a:buChar char="ü"/>
            </a:pPr>
            <a:r>
              <a:rPr lang="en-US" altLang="en-US" sz="2500" dirty="0" smtClean="0">
                <a:solidFill>
                  <a:schemeClr val="tx1">
                    <a:lumMod val="95000"/>
                    <a:lumOff val="5000"/>
                  </a:schemeClr>
                </a:solidFill>
                <a:latin typeface="Californian FB" panose="0207040306080B030204" charset="0"/>
                <a:cs typeface="Californian FB" panose="0207040306080B030204" charset="0"/>
              </a:rPr>
              <a:t>Aggressive marketing and publicity through information dissemination in media and all social platforms;</a:t>
            </a:r>
            <a:endParaRPr lang="en-US" altLang="en-US" sz="2500" dirty="0" smtClean="0">
              <a:solidFill>
                <a:schemeClr val="tx1">
                  <a:lumMod val="95000"/>
                  <a:lumOff val="5000"/>
                </a:schemeClr>
              </a:solidFill>
              <a:latin typeface="Californian FB" panose="0207040306080B030204" charset="0"/>
              <a:cs typeface="Californian FB" panose="0207040306080B030204" charset="0"/>
            </a:endParaRPr>
          </a:p>
          <a:p>
            <a:pPr marL="883285" lvl="5" indent="-342265">
              <a:lnSpc>
                <a:spcPct val="100000"/>
              </a:lnSpc>
              <a:spcBef>
                <a:spcPts val="20"/>
              </a:spcBef>
              <a:spcAft>
                <a:spcPts val="0"/>
              </a:spcAft>
              <a:buClr>
                <a:schemeClr val="accent2"/>
              </a:buClr>
              <a:buFont typeface="Wingdings" panose="05000000000000000000" charset="0"/>
              <a:buChar char="ü"/>
            </a:pPr>
            <a:r>
              <a:rPr lang="en-US" altLang="en-US" sz="2500" dirty="0" smtClean="0">
                <a:solidFill>
                  <a:schemeClr val="tx1">
                    <a:lumMod val="95000"/>
                    <a:lumOff val="5000"/>
                  </a:schemeClr>
                </a:solidFill>
                <a:latin typeface="Californian FB" panose="0207040306080B030204" charset="0"/>
                <a:cs typeface="Californian FB" panose="0207040306080B030204" charset="0"/>
              </a:rPr>
              <a:t>Design, structure and develped tailor made courses targeting cruicial viable aspects in the industry;</a:t>
            </a:r>
            <a:endParaRPr lang="en-US" altLang="en-US" sz="2500" dirty="0" smtClean="0">
              <a:solidFill>
                <a:schemeClr val="tx1">
                  <a:lumMod val="95000"/>
                  <a:lumOff val="5000"/>
                </a:schemeClr>
              </a:solidFill>
              <a:latin typeface="Californian FB" panose="0207040306080B030204" charset="0"/>
              <a:cs typeface="Californian FB" panose="0207040306080B030204" charset="0"/>
            </a:endParaRPr>
          </a:p>
          <a:p>
            <a:pPr marL="883285" lvl="5" indent="-342265">
              <a:lnSpc>
                <a:spcPct val="100000"/>
              </a:lnSpc>
              <a:spcBef>
                <a:spcPts val="20"/>
              </a:spcBef>
              <a:spcAft>
                <a:spcPts val="0"/>
              </a:spcAft>
              <a:buClr>
                <a:schemeClr val="accent2"/>
              </a:buClr>
              <a:buFont typeface="Wingdings" panose="05000000000000000000" charset="0"/>
              <a:buChar char="ü"/>
            </a:pPr>
            <a:r>
              <a:rPr lang="en-US" altLang="en-US" sz="2500" dirty="0" smtClean="0">
                <a:solidFill>
                  <a:schemeClr val="tx1">
                    <a:lumMod val="95000"/>
                    <a:lumOff val="5000"/>
                  </a:schemeClr>
                </a:solidFill>
                <a:latin typeface="Californian FB" panose="0207040306080B030204" charset="0"/>
                <a:cs typeface="Californian FB" panose="0207040306080B030204" charset="0"/>
              </a:rPr>
              <a:t>Massive recruitment of membership [corporate bodies and individuals];</a:t>
            </a:r>
            <a:endParaRPr lang="en-US" altLang="en-US" sz="2500" dirty="0" smtClean="0">
              <a:solidFill>
                <a:schemeClr val="tx1">
                  <a:lumMod val="95000"/>
                  <a:lumOff val="5000"/>
                </a:schemeClr>
              </a:solidFill>
              <a:latin typeface="Californian FB" panose="0207040306080B030204" charset="0"/>
              <a:cs typeface="Californian FB" panose="0207040306080B030204" charset="0"/>
            </a:endParaRPr>
          </a:p>
          <a:p>
            <a:pPr marL="883285" lvl="5" indent="-342265">
              <a:lnSpc>
                <a:spcPct val="100000"/>
              </a:lnSpc>
              <a:spcBef>
                <a:spcPts val="20"/>
              </a:spcBef>
              <a:spcAft>
                <a:spcPts val="0"/>
              </a:spcAft>
              <a:buClr>
                <a:schemeClr val="accent2"/>
              </a:buClr>
              <a:buFont typeface="Wingdings" panose="05000000000000000000" charset="0"/>
              <a:buChar char="ü"/>
            </a:pPr>
            <a:r>
              <a:rPr lang="en-US" altLang="en-US" sz="2500" dirty="0" smtClean="0">
                <a:solidFill>
                  <a:schemeClr val="tx1">
                    <a:lumMod val="95000"/>
                    <a:lumOff val="5000"/>
                  </a:schemeClr>
                </a:solidFill>
                <a:latin typeface="Californian FB" panose="0207040306080B030204" charset="0"/>
                <a:cs typeface="Californian FB" panose="0207040306080B030204" charset="0"/>
              </a:rPr>
              <a:t>Ensure participation in review and formulation of the national policy and legal framework;</a:t>
            </a:r>
            <a:endParaRPr lang="en-US" altLang="en-US" sz="2500" dirty="0" smtClean="0">
              <a:solidFill>
                <a:schemeClr val="tx1">
                  <a:lumMod val="95000"/>
                  <a:lumOff val="5000"/>
                </a:schemeClr>
              </a:solidFill>
              <a:latin typeface="Californian FB" panose="0207040306080B030204" charset="0"/>
              <a:cs typeface="Californian FB" panose="0207040306080B030204" charset="0"/>
            </a:endParaRPr>
          </a:p>
          <a:p>
            <a:pPr marL="883285" lvl="5" indent="-342265">
              <a:lnSpc>
                <a:spcPct val="100000"/>
              </a:lnSpc>
              <a:spcBef>
                <a:spcPts val="20"/>
              </a:spcBef>
              <a:spcAft>
                <a:spcPts val="0"/>
              </a:spcAft>
              <a:buClr>
                <a:schemeClr val="accent2"/>
              </a:buClr>
              <a:buFont typeface="Wingdings" panose="05000000000000000000" charset="0"/>
              <a:buChar char="ü"/>
            </a:pPr>
            <a:endParaRPr lang="en-US" altLang="en-US" sz="2200" dirty="0" smtClean="0">
              <a:solidFill>
                <a:srgbClr val="FF0000"/>
              </a:solidFill>
              <a:latin typeface="Californian FB" panose="0207040306080B030204" charset="0"/>
              <a:cs typeface="Californian FB" panose="0207040306080B030204" charset="0"/>
            </a:endParaRPr>
          </a:p>
          <a:p>
            <a:pPr marL="519430" lvl="5" indent="-342900">
              <a:lnSpc>
                <a:spcPct val="100000"/>
              </a:lnSpc>
              <a:spcBef>
                <a:spcPts val="20"/>
              </a:spcBef>
              <a:spcAft>
                <a:spcPts val="0"/>
              </a:spcAft>
              <a:buClr>
                <a:schemeClr val="accent2"/>
              </a:buClr>
              <a:buFont typeface="Wingdings" panose="05000000000000000000" charset="0"/>
              <a:buChar char="ü"/>
            </a:pPr>
            <a:endParaRPr lang="en-US" altLang="en-US" sz="2500" dirty="0" smtClean="0">
              <a:solidFill>
                <a:srgbClr val="FF0000"/>
              </a:solidFill>
              <a:latin typeface="Californian FB" panose="0207040306080B030204" charset="0"/>
              <a:cs typeface="Californian FB" panose="0207040306080B030204" charset="0"/>
            </a:endParaRPr>
          </a:p>
          <a:p>
            <a:pPr marL="519430" lvl="5" indent="-342900">
              <a:lnSpc>
                <a:spcPct val="100000"/>
              </a:lnSpc>
              <a:spcBef>
                <a:spcPts val="20"/>
              </a:spcBef>
              <a:spcAft>
                <a:spcPts val="0"/>
              </a:spcAft>
              <a:buClr>
                <a:schemeClr val="accent2"/>
              </a:buClr>
              <a:buFont typeface="Wingdings" panose="05000000000000000000" charset="0"/>
              <a:buChar char="ü"/>
            </a:pPr>
            <a:endParaRPr lang="en-US" altLang="en-US" sz="2500" dirty="0" smtClean="0">
              <a:solidFill>
                <a:srgbClr val="FF0000"/>
              </a:solidFill>
              <a:latin typeface="Californian FB" panose="0207040306080B030204" charset="0"/>
              <a:cs typeface="Californian FB" panose="0207040306080B030204" charset="0"/>
            </a:endParaRPr>
          </a:p>
          <a:p>
            <a:pPr marL="519430" lvl="5" indent="-342900">
              <a:buClr>
                <a:schemeClr val="accent2"/>
              </a:buClr>
              <a:buFont typeface="Wingdings" panose="05000000000000000000" charset="0"/>
              <a:buChar char="ü"/>
            </a:pPr>
            <a:endParaRPr lang="en-US" altLang="en-US" sz="2500" dirty="0" smtClean="0">
              <a:solidFill>
                <a:srgbClr val="FF0000"/>
              </a:solidFill>
              <a:latin typeface="Californian FB" panose="0207040306080B030204" charset="0"/>
              <a:cs typeface="Californian FB" panose="0207040306080B030204" charset="0"/>
            </a:endParaRPr>
          </a:p>
          <a:p>
            <a:pPr marL="519430" lvl="5" indent="-342900">
              <a:buClr>
                <a:schemeClr val="accent2"/>
              </a:buClr>
              <a:buFont typeface="Wingdings" panose="05000000000000000000" charset="0"/>
              <a:buChar char="ü"/>
            </a:pPr>
            <a:endParaRPr lang="en-US" altLang="en-US" sz="2500" dirty="0" smtClean="0">
              <a:solidFill>
                <a:srgbClr val="FF0000"/>
              </a:solidFill>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lstStyle/>
          <a:p>
            <a:pPr>
              <a:defRPr/>
            </a:pPr>
            <a:r>
              <a:rPr lang="en-US" dirty="0" smtClean="0"/>
              <a:t>www.ciltuganda.org</a:t>
            </a:r>
            <a:endParaRPr lang="en-US" dirty="0"/>
          </a:p>
        </p:txBody>
      </p:sp>
      <p:sp>
        <p:nvSpPr>
          <p:cNvPr id="15365"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BFEC8DA8-049A-4981-94B4-87DDD1B89F8E}" type="slidenum">
              <a:rPr lang="en-US" altLang="en-US">
                <a:solidFill>
                  <a:srgbClr val="2B0B4B"/>
                </a:solidFill>
                <a:latin typeface="Arial" panose="020B0604020202020204" pitchFamily="34" charset="0"/>
              </a:rPr>
            </a:fld>
            <a:endParaRPr lang="en-US" altLang="en-US" dirty="0">
              <a:solidFill>
                <a:srgbClr val="2B0B4B"/>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2600"/>
            <a:ext cx="8229600" cy="602615"/>
          </a:xfrm>
        </p:spPr>
        <p:txBody>
          <a:bodyPr/>
          <a:lstStyle/>
          <a:p>
            <a:r>
              <a:rPr lang="en-US" altLang="en-US" b="1" dirty="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rPr>
              <a:t>Key Focus </a:t>
            </a:r>
            <a:r>
              <a:rPr lang="en-US" altLang="en-US" b="1" dirty="0" smtClean="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rPr>
              <a:t>Areas</a:t>
            </a:r>
            <a:endParaRPr lang="en-US" altLang="en-US" b="1" dirty="0" smtClean="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endParaRPr>
          </a:p>
        </p:txBody>
      </p:sp>
      <p:sp>
        <p:nvSpPr>
          <p:cNvPr id="9" name="Content Placeholder 8"/>
          <p:cNvSpPr>
            <a:spLocks noGrp="1"/>
          </p:cNvSpPr>
          <p:nvPr>
            <p:ph idx="1"/>
          </p:nvPr>
        </p:nvSpPr>
        <p:spPr>
          <a:xfrm>
            <a:off x="508635" y="1250315"/>
            <a:ext cx="8300720" cy="5106035"/>
          </a:xfrm>
        </p:spPr>
        <p:txBody>
          <a:bodyPr/>
          <a:lstStyle/>
          <a:p>
            <a:pPr marL="551180" indent="-551180">
              <a:lnSpc>
                <a:spcPct val="90000"/>
              </a:lnSpc>
              <a:buFont typeface="Wingdings" panose="05000000000000000000" charset="0"/>
              <a:buChar char="q"/>
              <a:defRPr/>
            </a:pPr>
            <a:r>
              <a:rPr lang="en-US" sz="3200" b="1" dirty="0" smtClean="0">
                <a:solidFill>
                  <a:srgbClr val="C00000"/>
                </a:solidFill>
                <a:latin typeface="Californian FB" panose="0207040306080B030204" charset="0"/>
                <a:cs typeface="Californian FB" panose="0207040306080B030204" charset="0"/>
              </a:rPr>
              <a:t>Publicity, Advertisements and Communication:</a:t>
            </a:r>
            <a:endParaRPr lang="en-US" sz="3200" b="1" dirty="0" smtClean="0">
              <a:solidFill>
                <a:srgbClr val="C00000"/>
              </a:solidFill>
              <a:latin typeface="Californian FB" panose="0207040306080B030204" charset="0"/>
              <a:cs typeface="Californian FB" panose="0207040306080B030204" charset="0"/>
            </a:endParaRPr>
          </a:p>
          <a:p>
            <a:pPr marL="0" indent="0">
              <a:lnSpc>
                <a:spcPct val="90000"/>
              </a:lnSpc>
              <a:buFont typeface="Wingdings" panose="05000000000000000000" charset="0"/>
              <a:buNone/>
              <a:defRPr/>
            </a:pPr>
            <a:endParaRPr lang="en-US" sz="800" b="1" dirty="0" smtClean="0">
              <a:solidFill>
                <a:srgbClr val="C00000"/>
              </a:solidFill>
              <a:latin typeface="Californian FB" panose="0207040306080B030204" charset="0"/>
              <a:cs typeface="Californian FB" panose="0207040306080B030204" charset="0"/>
            </a:endParaRPr>
          </a:p>
          <a:p>
            <a:pPr marL="501015" indent="-467360" latinLnBrk="0">
              <a:lnSpc>
                <a:spcPct val="100000"/>
              </a:lnSpc>
              <a:spcBef>
                <a:spcPts val="0"/>
              </a:spcBef>
              <a:spcAft>
                <a:spcPts val="0"/>
              </a:spcAft>
              <a:buFont typeface="Wingdings" panose="05000000000000000000" charset="0"/>
              <a:buChar char="v"/>
              <a:defRPr/>
            </a:pPr>
            <a:r>
              <a:rPr lang="en-US" sz="2700" b="1" dirty="0" smtClean="0">
                <a:latin typeface="Californian FB" panose="0207040306080B030204" charset="0"/>
                <a:cs typeface="Californian FB" panose="0207040306080B030204" charset="0"/>
                <a:sym typeface="+mn-ea"/>
              </a:rPr>
              <a:t>ISSUES:</a:t>
            </a:r>
            <a:endParaRPr lang="en-US" sz="2700" b="1" dirty="0" smtClean="0">
              <a:latin typeface="Californian FB" panose="0207040306080B030204" charset="0"/>
              <a:cs typeface="Californian FB" panose="0207040306080B030204" charset="0"/>
            </a:endParaRPr>
          </a:p>
          <a:p>
            <a:pPr marL="996315" indent="-439420" latinLnBrk="0">
              <a:lnSpc>
                <a:spcPct val="100000"/>
              </a:lnSpc>
              <a:spcBef>
                <a:spcPts val="0"/>
              </a:spcBef>
              <a:spcAft>
                <a:spcPts val="0"/>
              </a:spcAft>
              <a:buFont typeface="Wingdings" panose="05000000000000000000" charset="0"/>
              <a:buChar char="ü"/>
              <a:defRPr/>
            </a:pPr>
            <a:r>
              <a:rPr lang="en-US" sz="2700" dirty="0" smtClean="0">
                <a:latin typeface="Californian FB" panose="0207040306080B030204" charset="0"/>
                <a:cs typeface="Californian FB" panose="0207040306080B030204" charset="0"/>
                <a:sym typeface="+mn-ea"/>
              </a:rPr>
              <a:t>Improve the visibility of CILT Uganda Chapter; </a:t>
            </a:r>
            <a:endParaRPr lang="en-US" sz="2700" dirty="0" smtClean="0">
              <a:latin typeface="Californian FB" panose="0207040306080B030204" charset="0"/>
              <a:cs typeface="Californian FB" panose="0207040306080B030204" charset="0"/>
              <a:sym typeface="+mn-ea"/>
            </a:endParaRPr>
          </a:p>
          <a:p>
            <a:pPr marL="556895" indent="0" latinLnBrk="0">
              <a:lnSpc>
                <a:spcPct val="100000"/>
              </a:lnSpc>
              <a:spcBef>
                <a:spcPts val="0"/>
              </a:spcBef>
              <a:spcAft>
                <a:spcPts val="0"/>
              </a:spcAft>
              <a:buFont typeface="Wingdings" panose="05000000000000000000" charset="0"/>
              <a:buNone/>
              <a:defRPr/>
            </a:pPr>
            <a:endParaRPr lang="en-US" sz="2700" dirty="0" smtClean="0">
              <a:latin typeface="Californian FB" panose="0207040306080B030204" charset="0"/>
              <a:cs typeface="Californian FB" panose="0207040306080B030204" charset="0"/>
              <a:sym typeface="+mn-ea"/>
            </a:endParaRPr>
          </a:p>
          <a:p>
            <a:pPr marL="509905" indent="-476250" latinLnBrk="0">
              <a:lnSpc>
                <a:spcPct val="100000"/>
              </a:lnSpc>
              <a:spcBef>
                <a:spcPts val="0"/>
              </a:spcBef>
              <a:spcAft>
                <a:spcPts val="0"/>
              </a:spcAft>
              <a:buFont typeface="Wingdings" panose="05000000000000000000" charset="0"/>
              <a:buChar char="v"/>
              <a:defRPr/>
            </a:pPr>
            <a:r>
              <a:rPr lang="en-US" sz="2700" b="1" dirty="0" smtClean="0">
                <a:latin typeface="Californian FB" panose="0207040306080B030204" charset="0"/>
                <a:cs typeface="Californian FB" panose="0207040306080B030204" charset="0"/>
              </a:rPr>
              <a:t>STRATEGIES:</a:t>
            </a:r>
            <a:endParaRPr lang="en-US" sz="2700" b="1" dirty="0">
              <a:latin typeface="Californian FB" panose="0207040306080B030204" charset="0"/>
              <a:cs typeface="Californian FB" panose="0207040306080B030204" charset="0"/>
            </a:endParaRPr>
          </a:p>
          <a:p>
            <a:pPr marL="968375" indent="-476250"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Engage the traditional media [print, audio, visual];</a:t>
            </a:r>
            <a:endParaRPr lang="en-US" altLang="en-GB" sz="2700" dirty="0">
              <a:latin typeface="Californian FB" panose="0207040306080B030204" charset="0"/>
              <a:cs typeface="Californian FB" panose="0207040306080B030204" charset="0"/>
            </a:endParaRPr>
          </a:p>
          <a:p>
            <a:pPr marL="968375" indent="-476250"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Social media channels [tiktok, facebook, twiter whatsapp, linkedin etc];</a:t>
            </a:r>
            <a:endParaRPr lang="en-US" altLang="en-GB" sz="2700" dirty="0">
              <a:latin typeface="Californian FB" panose="0207040306080B030204" charset="0"/>
              <a:cs typeface="Californian FB" panose="0207040306080B030204" charset="0"/>
            </a:endParaRPr>
          </a:p>
          <a:p>
            <a:pPr marL="968375" indent="-476250"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Workshops, conferences, Educational and Industry expos, webinar and seminars;</a:t>
            </a: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3200" dirty="0">
              <a:latin typeface="Californian FB" panose="0207040306080B030204" charset="0"/>
              <a:cs typeface="Californian FB" panose="0207040306080B030204" charset="0"/>
            </a:endParaRPr>
          </a:p>
          <a:p>
            <a:pPr>
              <a:lnSpc>
                <a:spcPct val="90000"/>
              </a:lnSpc>
              <a:buFont typeface="Wingdings" panose="05000000000000000000" charset="0"/>
              <a:buChar char="ü"/>
            </a:pPr>
            <a:endParaRPr lang="en-US" altLang="en-GB" sz="3200" dirty="0">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lstStyle/>
          <a:p>
            <a:pPr>
              <a:defRPr/>
            </a:pPr>
            <a:r>
              <a:rPr lang="en-US" dirty="0" smtClean="0"/>
              <a:t>www.ciltuganda.org</a:t>
            </a:r>
            <a:endParaRPr lang="en-US" dirty="0"/>
          </a:p>
        </p:txBody>
      </p:sp>
      <p:sp>
        <p:nvSpPr>
          <p:cNvPr id="6" name="Slide Number Placeholder 5"/>
          <p:cNvSpPr>
            <a:spLocks noGrp="1"/>
          </p:cNvSpPr>
          <p:nvPr>
            <p:ph type="sldNum" sz="quarter" idx="11"/>
          </p:nvPr>
        </p:nvSpPr>
        <p:spPr/>
        <p:txBody>
          <a:bodyPr/>
          <a:lstStyle/>
          <a:p>
            <a:pPr>
              <a:defRPr/>
            </a:pPr>
            <a:fld id="{6A858644-06F6-44AB-A618-87CDD4B16564}" type="slidenum">
              <a:rPr lang="en-US" altLang="en-US" smtClean="0"/>
            </a:fld>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2600"/>
            <a:ext cx="8229600" cy="602615"/>
          </a:xfrm>
        </p:spPr>
        <p:txBody>
          <a:bodyPr/>
          <a:lstStyle/>
          <a:p>
            <a:r>
              <a:rPr lang="en-US" altLang="en-US" b="1" dirty="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rPr>
              <a:t>Key Focus </a:t>
            </a:r>
            <a:r>
              <a:rPr lang="en-US" altLang="en-US" b="1" dirty="0" smtClean="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rPr>
              <a:t>Areas:</a:t>
            </a:r>
            <a:endParaRPr lang="en-US" altLang="en-US" b="1" dirty="0" smtClean="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endParaRPr>
          </a:p>
        </p:txBody>
      </p:sp>
      <p:sp>
        <p:nvSpPr>
          <p:cNvPr id="9" name="Content Placeholder 8"/>
          <p:cNvSpPr>
            <a:spLocks noGrp="1"/>
          </p:cNvSpPr>
          <p:nvPr>
            <p:ph idx="1"/>
          </p:nvPr>
        </p:nvSpPr>
        <p:spPr>
          <a:xfrm>
            <a:off x="457200" y="1120775"/>
            <a:ext cx="8126730" cy="5235575"/>
          </a:xfrm>
        </p:spPr>
        <p:txBody>
          <a:bodyPr/>
          <a:lstStyle/>
          <a:p>
            <a:pPr marL="372745" indent="-372745">
              <a:lnSpc>
                <a:spcPct val="90000"/>
              </a:lnSpc>
              <a:buFont typeface="Wingdings" panose="05000000000000000000" charset="0"/>
              <a:buChar char="q"/>
              <a:defRPr/>
            </a:pPr>
            <a:r>
              <a:rPr lang="en-US" sz="3200" b="1" dirty="0" smtClean="0">
                <a:solidFill>
                  <a:srgbClr val="C00000"/>
                </a:solidFill>
                <a:latin typeface="Californian FB" panose="0207040306080B030204" charset="0"/>
                <a:cs typeface="Californian FB" panose="0207040306080B030204" charset="0"/>
              </a:rPr>
              <a:t>Membership Growth:</a:t>
            </a:r>
            <a:endParaRPr lang="en-US" sz="3200" b="1" dirty="0" smtClean="0">
              <a:solidFill>
                <a:srgbClr val="C00000"/>
              </a:solidFill>
              <a:latin typeface="Californian FB" panose="0207040306080B030204" charset="0"/>
              <a:cs typeface="Californian FB" panose="0207040306080B030204" charset="0"/>
            </a:endParaRPr>
          </a:p>
          <a:p>
            <a:pPr marL="381635" indent="-381635" latinLnBrk="0">
              <a:lnSpc>
                <a:spcPct val="100000"/>
              </a:lnSpc>
              <a:spcBef>
                <a:spcPts val="0"/>
              </a:spcBef>
              <a:spcAft>
                <a:spcPts val="0"/>
              </a:spcAft>
              <a:buFont typeface="Wingdings" panose="05000000000000000000" charset="0"/>
              <a:buChar char="v"/>
              <a:defRPr/>
            </a:pPr>
            <a:r>
              <a:rPr lang="en-US" sz="2600" b="1" dirty="0" smtClean="0">
                <a:latin typeface="Californian FB" panose="0207040306080B030204" charset="0"/>
                <a:cs typeface="Californian FB" panose="0207040306080B030204" charset="0"/>
                <a:sym typeface="+mn-ea"/>
              </a:rPr>
              <a:t>ISSUES:</a:t>
            </a:r>
            <a:endParaRPr lang="en-US" sz="2600" b="1" dirty="0" smtClean="0">
              <a:latin typeface="Californian FB" panose="0207040306080B030204" charset="0"/>
              <a:cs typeface="Californian FB" panose="0207040306080B030204" charset="0"/>
            </a:endParaRPr>
          </a:p>
          <a:p>
            <a:pPr marL="821690" indent="-440055" latinLnBrk="0">
              <a:lnSpc>
                <a:spcPct val="100000"/>
              </a:lnSpc>
              <a:spcBef>
                <a:spcPts val="0"/>
              </a:spcBef>
              <a:spcAft>
                <a:spcPts val="0"/>
              </a:spcAft>
              <a:buFont typeface="Wingdings" panose="05000000000000000000" charset="0"/>
              <a:buChar char="ü"/>
              <a:defRPr/>
            </a:pPr>
            <a:r>
              <a:rPr lang="en-US" sz="2600" dirty="0" smtClean="0">
                <a:latin typeface="Californian FB" panose="0207040306080B030204" charset="0"/>
                <a:cs typeface="Californian FB" panose="0207040306080B030204" charset="0"/>
                <a:sym typeface="+mn-ea"/>
              </a:rPr>
              <a:t>Attracting more Members [Individual and Corporates]</a:t>
            </a:r>
            <a:endParaRPr lang="en-US" sz="2600" dirty="0" smtClean="0">
              <a:latin typeface="Californian FB" panose="0207040306080B030204" charset="0"/>
              <a:cs typeface="Californian FB" panose="0207040306080B030204" charset="0"/>
              <a:sym typeface="+mn-ea"/>
            </a:endParaRPr>
          </a:p>
          <a:p>
            <a:pPr marL="381635" indent="0" latinLnBrk="0">
              <a:lnSpc>
                <a:spcPct val="100000"/>
              </a:lnSpc>
              <a:spcBef>
                <a:spcPts val="0"/>
              </a:spcBef>
              <a:spcAft>
                <a:spcPts val="0"/>
              </a:spcAft>
              <a:buFont typeface="Wingdings" panose="05000000000000000000" charset="0"/>
              <a:buNone/>
              <a:defRPr/>
            </a:pPr>
            <a:endParaRPr lang="en-US" sz="2600" dirty="0" smtClean="0">
              <a:latin typeface="Californian FB" panose="0207040306080B030204" charset="0"/>
              <a:cs typeface="Californian FB" panose="0207040306080B030204" charset="0"/>
            </a:endParaRPr>
          </a:p>
          <a:p>
            <a:pPr marL="400050" indent="-400050" latinLnBrk="0">
              <a:lnSpc>
                <a:spcPct val="100000"/>
              </a:lnSpc>
              <a:spcBef>
                <a:spcPts val="0"/>
              </a:spcBef>
              <a:spcAft>
                <a:spcPts val="0"/>
              </a:spcAft>
              <a:buFont typeface="Wingdings" panose="05000000000000000000" charset="0"/>
              <a:buChar char="v"/>
              <a:defRPr/>
            </a:pPr>
            <a:r>
              <a:rPr lang="en-US" sz="2600" b="1" dirty="0" smtClean="0">
                <a:latin typeface="Californian FB" panose="0207040306080B030204" charset="0"/>
                <a:cs typeface="Californian FB" panose="0207040306080B030204" charset="0"/>
              </a:rPr>
              <a:t>STRATEGIES:</a:t>
            </a:r>
            <a:endParaRPr lang="en-US" sz="2600" b="1" dirty="0">
              <a:latin typeface="Californian FB" panose="0207040306080B030204" charset="0"/>
              <a:cs typeface="Californian FB" panose="0207040306080B030204" charset="0"/>
            </a:endParaRPr>
          </a:p>
          <a:p>
            <a:pPr marL="876935" indent="-462280" latinLnBrk="0">
              <a:lnSpc>
                <a:spcPct val="100000"/>
              </a:lnSpc>
              <a:spcBef>
                <a:spcPts val="0"/>
              </a:spcBef>
              <a:spcAft>
                <a:spcPts val="0"/>
              </a:spcAft>
              <a:buFont typeface="Wingdings" panose="05000000000000000000" charset="0"/>
              <a:buChar char="ü"/>
            </a:pPr>
            <a:r>
              <a:rPr lang="en-GB" sz="2600" dirty="0" smtClean="0">
                <a:latin typeface="Californian FB" panose="0207040306080B030204" charset="0"/>
                <a:cs typeface="Californian FB" panose="0207040306080B030204" charset="0"/>
              </a:rPr>
              <a:t>Awareness Campaign</a:t>
            </a:r>
            <a:r>
              <a:rPr lang="en-US" altLang="en-GB" sz="2600" dirty="0" smtClean="0">
                <a:latin typeface="Californian FB" panose="0207040306080B030204" charset="0"/>
                <a:cs typeface="Californian FB" panose="0207040306080B030204" charset="0"/>
              </a:rPr>
              <a:t>s in Institutions of learning, social groups, industry associations, other professional associations;</a:t>
            </a:r>
            <a:endParaRPr lang="en-US" altLang="en-GB" sz="2600" dirty="0" smtClean="0">
              <a:latin typeface="Californian FB" panose="0207040306080B030204" charset="0"/>
              <a:cs typeface="Californian FB" panose="0207040306080B030204" charset="0"/>
            </a:endParaRPr>
          </a:p>
          <a:p>
            <a:pPr marL="876935" indent="-462280" latinLnBrk="0">
              <a:lnSpc>
                <a:spcPct val="100000"/>
              </a:lnSpc>
              <a:spcBef>
                <a:spcPts val="0"/>
              </a:spcBef>
              <a:spcAft>
                <a:spcPts val="0"/>
              </a:spcAft>
              <a:buFont typeface="Wingdings" panose="05000000000000000000" charset="0"/>
              <a:buChar char="ü"/>
            </a:pPr>
            <a:r>
              <a:rPr lang="en-US" altLang="en-GB" sz="2600" dirty="0">
                <a:latin typeface="Californian FB" panose="0207040306080B030204" charset="0"/>
                <a:cs typeface="Californian FB" panose="0207040306080B030204" charset="0"/>
              </a:rPr>
              <a:t>Attractive membership packages/ benefits;</a:t>
            </a:r>
            <a:endParaRPr lang="en-US" altLang="en-GB" sz="2600" dirty="0">
              <a:latin typeface="Californian FB" panose="0207040306080B030204" charset="0"/>
              <a:cs typeface="Californian FB" panose="0207040306080B030204" charset="0"/>
            </a:endParaRPr>
          </a:p>
          <a:p>
            <a:pPr marL="876935" indent="-462280" latinLnBrk="0">
              <a:lnSpc>
                <a:spcPct val="100000"/>
              </a:lnSpc>
              <a:spcBef>
                <a:spcPts val="0"/>
              </a:spcBef>
              <a:spcAft>
                <a:spcPts val="0"/>
              </a:spcAft>
              <a:buFont typeface="Wingdings" panose="05000000000000000000" charset="0"/>
              <a:buChar char="ü"/>
            </a:pPr>
            <a:r>
              <a:rPr lang="en-US" altLang="en-GB" sz="2600" dirty="0">
                <a:latin typeface="Californian FB" panose="0207040306080B030204" charset="0"/>
                <a:cs typeface="Californian FB" panose="0207040306080B030204" charset="0"/>
              </a:rPr>
              <a:t>Recognition of prominent and successful members;</a:t>
            </a:r>
            <a:endParaRPr lang="en-US" altLang="en-GB" sz="2600" dirty="0">
              <a:latin typeface="Californian FB" panose="0207040306080B030204" charset="0"/>
              <a:cs typeface="Californian FB" panose="0207040306080B030204" charset="0"/>
            </a:endParaRPr>
          </a:p>
          <a:p>
            <a:pPr marL="876935" indent="-462280" latinLnBrk="0">
              <a:lnSpc>
                <a:spcPct val="100000"/>
              </a:lnSpc>
              <a:spcBef>
                <a:spcPts val="0"/>
              </a:spcBef>
              <a:spcAft>
                <a:spcPts val="0"/>
              </a:spcAft>
              <a:buFont typeface="Wingdings" panose="05000000000000000000" charset="0"/>
              <a:buChar char="ü"/>
            </a:pPr>
            <a:r>
              <a:rPr lang="en-US" altLang="en-GB" sz="2600" dirty="0">
                <a:latin typeface="Californian FB" panose="0207040306080B030204" charset="0"/>
                <a:cs typeface="Californian FB" panose="0207040306080B030204" charset="0"/>
              </a:rPr>
              <a:t>Organising CPDs for members;</a:t>
            </a:r>
            <a:endParaRPr lang="en-US" altLang="en-GB" sz="2600" dirty="0">
              <a:latin typeface="Californian FB" panose="0207040306080B030204" charset="0"/>
              <a:cs typeface="Californian FB" panose="0207040306080B030204" charset="0"/>
            </a:endParaRPr>
          </a:p>
          <a:p>
            <a:pPr marL="876935" indent="-462280" latinLnBrk="0">
              <a:lnSpc>
                <a:spcPct val="100000"/>
              </a:lnSpc>
              <a:spcBef>
                <a:spcPts val="0"/>
              </a:spcBef>
              <a:spcAft>
                <a:spcPts val="0"/>
              </a:spcAft>
              <a:buFont typeface="Wingdings" panose="05000000000000000000" charset="0"/>
              <a:buChar char="ü"/>
            </a:pPr>
            <a:r>
              <a:rPr lang="en-US" altLang="en-GB" sz="2600" dirty="0">
                <a:latin typeface="Californian FB" panose="0207040306080B030204" charset="0"/>
                <a:cs typeface="Californian FB" panose="0207040306080B030204" charset="0"/>
              </a:rPr>
              <a:t>Induction and Mentorship.</a:t>
            </a:r>
            <a:endParaRPr lang="en-US" altLang="en-GB" sz="26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3200" dirty="0">
              <a:latin typeface="Californian FB" panose="0207040306080B030204" charset="0"/>
              <a:cs typeface="Californian FB" panose="0207040306080B030204" charset="0"/>
            </a:endParaRPr>
          </a:p>
          <a:p>
            <a:pPr>
              <a:lnSpc>
                <a:spcPct val="90000"/>
              </a:lnSpc>
              <a:buFont typeface="Wingdings" panose="05000000000000000000" charset="0"/>
              <a:buChar char="ü"/>
            </a:pPr>
            <a:endParaRPr lang="en-US" altLang="en-GB" sz="3200" dirty="0">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lstStyle/>
          <a:p>
            <a:pPr>
              <a:defRPr/>
            </a:pPr>
            <a:r>
              <a:rPr lang="en-US" dirty="0" smtClean="0"/>
              <a:t>www.ciltuganda.org</a:t>
            </a:r>
            <a:endParaRPr lang="en-US" dirty="0"/>
          </a:p>
        </p:txBody>
      </p:sp>
      <p:sp>
        <p:nvSpPr>
          <p:cNvPr id="6" name="Slide Number Placeholder 5"/>
          <p:cNvSpPr>
            <a:spLocks noGrp="1"/>
          </p:cNvSpPr>
          <p:nvPr>
            <p:ph type="sldNum" sz="quarter" idx="11"/>
          </p:nvPr>
        </p:nvSpPr>
        <p:spPr/>
        <p:txBody>
          <a:bodyPr/>
          <a:lstStyle/>
          <a:p>
            <a:pPr>
              <a:defRPr/>
            </a:pPr>
            <a:fld id="{6A858644-06F6-44AB-A618-87CDD4B16564}" type="slidenum">
              <a:rPr lang="en-US" altLang="en-US" smtClean="0"/>
            </a:fld>
            <a:endParaRPr lang="en-US"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2600"/>
            <a:ext cx="8229600" cy="602615"/>
          </a:xfrm>
        </p:spPr>
        <p:txBody>
          <a:bodyPr/>
          <a:lstStyle/>
          <a:p>
            <a:r>
              <a:rPr lang="en-US" altLang="en-US" b="1" dirty="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rPr>
              <a:t>Key Focus </a:t>
            </a:r>
            <a:r>
              <a:rPr lang="en-US" altLang="en-US" b="1" dirty="0" smtClean="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rPr>
              <a:t>Areas</a:t>
            </a:r>
            <a:endParaRPr lang="en-US" altLang="en-US" b="1" dirty="0" smtClean="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endParaRPr>
          </a:p>
        </p:txBody>
      </p:sp>
      <p:sp>
        <p:nvSpPr>
          <p:cNvPr id="9" name="Content Placeholder 8"/>
          <p:cNvSpPr>
            <a:spLocks noGrp="1"/>
          </p:cNvSpPr>
          <p:nvPr>
            <p:ph idx="1"/>
          </p:nvPr>
        </p:nvSpPr>
        <p:spPr>
          <a:xfrm>
            <a:off x="457200" y="1571625"/>
            <a:ext cx="8295005" cy="4784725"/>
          </a:xfrm>
        </p:spPr>
        <p:txBody>
          <a:bodyPr/>
          <a:lstStyle/>
          <a:p>
            <a:pPr marL="551180" indent="-551180">
              <a:lnSpc>
                <a:spcPct val="90000"/>
              </a:lnSpc>
              <a:buFont typeface="Wingdings" panose="05000000000000000000" charset="0"/>
              <a:buChar char="q"/>
              <a:defRPr/>
            </a:pPr>
            <a:r>
              <a:rPr lang="en-US" sz="3200" b="1" dirty="0" smtClean="0">
                <a:solidFill>
                  <a:srgbClr val="C00000"/>
                </a:solidFill>
                <a:latin typeface="Californian FB" panose="0207040306080B030204" charset="0"/>
                <a:cs typeface="Californian FB" panose="0207040306080B030204" charset="0"/>
              </a:rPr>
              <a:t>Education Growth:</a:t>
            </a:r>
            <a:endParaRPr lang="en-US" sz="3200" b="1" dirty="0" smtClean="0">
              <a:solidFill>
                <a:srgbClr val="C00000"/>
              </a:solidFill>
              <a:latin typeface="Californian FB" panose="0207040306080B030204" charset="0"/>
              <a:cs typeface="Californian FB" panose="0207040306080B030204" charset="0"/>
            </a:endParaRPr>
          </a:p>
          <a:p>
            <a:pPr marL="592455" indent="-540385" latinLnBrk="0">
              <a:lnSpc>
                <a:spcPct val="100000"/>
              </a:lnSpc>
              <a:spcBef>
                <a:spcPts val="0"/>
              </a:spcBef>
              <a:spcAft>
                <a:spcPts val="0"/>
              </a:spcAft>
              <a:buFont typeface="Wingdings" panose="05000000000000000000" charset="0"/>
              <a:buChar char="v"/>
              <a:defRPr/>
            </a:pPr>
            <a:r>
              <a:rPr lang="en-US" sz="2700" b="1" dirty="0" smtClean="0">
                <a:latin typeface="Californian FB" panose="0207040306080B030204" charset="0"/>
                <a:cs typeface="Californian FB" panose="0207040306080B030204" charset="0"/>
                <a:sym typeface="+mn-ea"/>
              </a:rPr>
              <a:t>ISSUES:</a:t>
            </a:r>
            <a:endParaRPr lang="en-US" sz="2700" b="1" dirty="0" smtClean="0">
              <a:latin typeface="Californian FB" panose="0207040306080B030204" charset="0"/>
              <a:cs typeface="Californian FB" panose="0207040306080B030204" charset="0"/>
            </a:endParaRPr>
          </a:p>
          <a:p>
            <a:pPr marL="922655" indent="-347980" latinLnBrk="0">
              <a:lnSpc>
                <a:spcPct val="100000"/>
              </a:lnSpc>
              <a:spcBef>
                <a:spcPts val="0"/>
              </a:spcBef>
              <a:spcAft>
                <a:spcPts val="0"/>
              </a:spcAft>
              <a:buFont typeface="Wingdings" panose="05000000000000000000" charset="0"/>
              <a:buChar char="ü"/>
              <a:defRPr/>
            </a:pPr>
            <a:r>
              <a:rPr lang="en-US" sz="2700" dirty="0" smtClean="0">
                <a:latin typeface="Californian FB" panose="0207040306080B030204" charset="0"/>
                <a:cs typeface="Californian FB" panose="0207040306080B030204" charset="0"/>
                <a:sym typeface="+mn-ea"/>
              </a:rPr>
              <a:t>Enhance visibility and awareness campagins of existing education programes.</a:t>
            </a:r>
            <a:endParaRPr lang="en-US" sz="2700" dirty="0" smtClean="0">
              <a:latin typeface="Californian FB" panose="0207040306080B030204" charset="0"/>
              <a:cs typeface="Californian FB" panose="0207040306080B030204" charset="0"/>
              <a:sym typeface="+mn-ea"/>
            </a:endParaRPr>
          </a:p>
          <a:p>
            <a:pPr marL="922655" indent="-347980" latinLnBrk="0">
              <a:lnSpc>
                <a:spcPct val="100000"/>
              </a:lnSpc>
              <a:spcBef>
                <a:spcPts val="0"/>
              </a:spcBef>
              <a:spcAft>
                <a:spcPts val="0"/>
              </a:spcAft>
              <a:buFont typeface="Wingdings" panose="05000000000000000000" charset="0"/>
              <a:buChar char="ü"/>
              <a:defRPr/>
            </a:pPr>
            <a:endParaRPr lang="en-US" sz="2700" dirty="0" smtClean="0">
              <a:latin typeface="Californian FB" panose="0207040306080B030204" charset="0"/>
              <a:cs typeface="Californian FB" panose="0207040306080B030204" charset="0"/>
              <a:sym typeface="+mn-ea"/>
            </a:endParaRPr>
          </a:p>
          <a:p>
            <a:pPr marL="565150" indent="-540385" latinLnBrk="0">
              <a:lnSpc>
                <a:spcPct val="100000"/>
              </a:lnSpc>
              <a:spcBef>
                <a:spcPts val="0"/>
              </a:spcBef>
              <a:spcAft>
                <a:spcPts val="0"/>
              </a:spcAft>
              <a:buFont typeface="Wingdings" panose="05000000000000000000" charset="0"/>
              <a:buChar char="v"/>
              <a:defRPr/>
            </a:pPr>
            <a:r>
              <a:rPr lang="en-US" sz="2700" b="1" dirty="0" smtClean="0">
                <a:latin typeface="Californian FB" panose="0207040306080B030204" charset="0"/>
                <a:cs typeface="Californian FB" panose="0207040306080B030204" charset="0"/>
              </a:rPr>
              <a:t>STRATEGIES:</a:t>
            </a:r>
            <a:endParaRPr lang="en-US" sz="2700" b="1" dirty="0">
              <a:latin typeface="Californian FB" panose="0207040306080B030204" charset="0"/>
              <a:cs typeface="Californian FB" panose="0207040306080B030204" charset="0"/>
            </a:endParaRPr>
          </a:p>
          <a:p>
            <a:pPr marL="941070" indent="-356870"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Accreditation of CILT programmes by NCHE;</a:t>
            </a:r>
            <a:endParaRPr lang="en-US" altLang="en-GB" sz="2700" dirty="0">
              <a:latin typeface="Californian FB" panose="0207040306080B030204" charset="0"/>
              <a:cs typeface="Californian FB" panose="0207040306080B030204" charset="0"/>
            </a:endParaRPr>
          </a:p>
          <a:p>
            <a:pPr marL="941070" indent="-356870"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Introduce additional tailored training  programmes;</a:t>
            </a:r>
            <a:endParaRPr lang="en-US" altLang="en-GB" sz="2700" dirty="0">
              <a:latin typeface="Californian FB" panose="0207040306080B030204" charset="0"/>
              <a:cs typeface="Californian FB" panose="0207040306080B030204" charset="0"/>
            </a:endParaRPr>
          </a:p>
          <a:p>
            <a:pPr marL="941070" indent="-356870"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Create new </a:t>
            </a:r>
            <a:r>
              <a:rPr lang="en-US" altLang="en-GB" sz="2700" dirty="0">
                <a:latin typeface="Californian FB" panose="0207040306080B030204" charset="0"/>
                <a:cs typeface="Californian FB" panose="0207040306080B030204" charset="0"/>
                <a:sym typeface="+mn-ea"/>
              </a:rPr>
              <a:t>CILT </a:t>
            </a:r>
            <a:r>
              <a:rPr lang="en-US" altLang="en-GB" sz="2700" dirty="0">
                <a:latin typeface="Californian FB" panose="0207040306080B030204" charset="0"/>
                <a:cs typeface="Californian FB" panose="0207040306080B030204" charset="0"/>
              </a:rPr>
              <a:t>T</a:t>
            </a:r>
            <a:r>
              <a:rPr lang="en-US" altLang="en-GB" sz="2700" dirty="0">
                <a:latin typeface="Californian FB" panose="0207040306080B030204" charset="0"/>
                <a:cs typeface="Californian FB" panose="0207040306080B030204" charset="0"/>
              </a:rPr>
              <a:t>raining Centres in Uganda;</a:t>
            </a:r>
            <a:endParaRPr lang="en-US" altLang="en-GB" sz="2700" dirty="0">
              <a:latin typeface="Californian FB" panose="0207040306080B030204" charset="0"/>
              <a:cs typeface="Californian FB" panose="0207040306080B030204" charset="0"/>
            </a:endParaRPr>
          </a:p>
          <a:p>
            <a:pPr marL="941070" indent="-356870"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Create a CILT National Examination Council;</a:t>
            </a:r>
            <a:endParaRPr lang="en-US" altLang="en-GB" sz="2700" dirty="0">
              <a:latin typeface="Californian FB" panose="0207040306080B030204" charset="0"/>
              <a:cs typeface="Californian FB" panose="0207040306080B030204" charset="0"/>
            </a:endParaRPr>
          </a:p>
          <a:p>
            <a:pPr marL="941070" indent="-356870"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Enhance collaboration with regional  Chapters. </a:t>
            </a:r>
            <a:endParaRPr lang="en-US" altLang="en-GB" sz="2700" dirty="0">
              <a:latin typeface="Californian FB" panose="0207040306080B030204" charset="0"/>
              <a:cs typeface="Californian FB" panose="0207040306080B030204" charset="0"/>
            </a:endParaRPr>
          </a:p>
          <a:p>
            <a:pPr marL="414655" indent="0" latinLnBrk="0">
              <a:lnSpc>
                <a:spcPct val="100000"/>
              </a:lnSpc>
              <a:spcBef>
                <a:spcPts val="0"/>
              </a:spcBef>
              <a:spcAft>
                <a:spcPts val="0"/>
              </a:spcAft>
              <a:buFont typeface="Wingdings" panose="05000000000000000000" charset="0"/>
              <a:buChar char="ü"/>
            </a:pPr>
            <a:endParaRPr lang="en-US" altLang="en-GB" sz="2700" dirty="0">
              <a:latin typeface="Californian FB" panose="0207040306080B030204" charset="0"/>
              <a:cs typeface="Californian FB" panose="0207040306080B030204" charset="0"/>
            </a:endParaRPr>
          </a:p>
          <a:p>
            <a:pPr marL="414655" indent="0" latinLnBrk="0">
              <a:lnSpc>
                <a:spcPct val="100000"/>
              </a:lnSpc>
              <a:spcBef>
                <a:spcPts val="0"/>
              </a:spcBef>
              <a:spcAft>
                <a:spcPts val="0"/>
              </a:spcAft>
              <a:buFont typeface="Wingdings" panose="05000000000000000000" charset="0"/>
              <a:buChar char="ü"/>
            </a:pPr>
            <a:endParaRPr lang="en-US" altLang="en-GB" sz="2700" dirty="0">
              <a:latin typeface="Californian FB" panose="0207040306080B030204" charset="0"/>
              <a:cs typeface="Californian FB" panose="0207040306080B030204" charset="0"/>
            </a:endParaRPr>
          </a:p>
          <a:p>
            <a:pPr marL="414655" indent="0" latinLnBrk="0">
              <a:lnSpc>
                <a:spcPct val="100000"/>
              </a:lnSpc>
              <a:spcBef>
                <a:spcPts val="0"/>
              </a:spcBef>
              <a:spcAft>
                <a:spcPts val="0"/>
              </a:spcAft>
              <a:buFont typeface="Wingdings" panose="05000000000000000000" charset="0"/>
              <a:buChar char="ü"/>
            </a:pPr>
            <a:endParaRPr lang="en-US" altLang="en-GB" sz="27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3200" dirty="0">
              <a:latin typeface="Californian FB" panose="0207040306080B030204" charset="0"/>
              <a:cs typeface="Californian FB" panose="0207040306080B030204" charset="0"/>
            </a:endParaRPr>
          </a:p>
          <a:p>
            <a:pPr>
              <a:lnSpc>
                <a:spcPct val="90000"/>
              </a:lnSpc>
              <a:buFont typeface="Wingdings" panose="05000000000000000000" charset="0"/>
              <a:buChar char="ü"/>
            </a:pPr>
            <a:endParaRPr lang="en-US" altLang="en-GB" sz="3200" dirty="0">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lstStyle/>
          <a:p>
            <a:pPr>
              <a:defRPr/>
            </a:pPr>
            <a:r>
              <a:rPr lang="en-US" dirty="0" smtClean="0"/>
              <a:t>www.ciltuganda.org</a:t>
            </a:r>
            <a:endParaRPr lang="en-US" dirty="0"/>
          </a:p>
        </p:txBody>
      </p:sp>
      <p:sp>
        <p:nvSpPr>
          <p:cNvPr id="6" name="Slide Number Placeholder 5"/>
          <p:cNvSpPr>
            <a:spLocks noGrp="1"/>
          </p:cNvSpPr>
          <p:nvPr>
            <p:ph type="sldNum" sz="quarter" idx="11"/>
          </p:nvPr>
        </p:nvSpPr>
        <p:spPr/>
        <p:txBody>
          <a:bodyPr/>
          <a:lstStyle/>
          <a:p>
            <a:pPr>
              <a:defRPr/>
            </a:pPr>
            <a:fld id="{6A858644-06F6-44AB-A618-87CDD4B16564}" type="slidenum">
              <a:rPr lang="en-US" altLang="en-US" smtClean="0"/>
            </a:fld>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2600"/>
            <a:ext cx="8229600" cy="602615"/>
          </a:xfrm>
        </p:spPr>
        <p:txBody>
          <a:bodyPr/>
          <a:lstStyle/>
          <a:p>
            <a:r>
              <a:rPr lang="en-US" altLang="en-US" b="1" dirty="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rPr>
              <a:t>Key Focus </a:t>
            </a:r>
            <a:r>
              <a:rPr lang="en-US" altLang="en-US" b="1" dirty="0" smtClean="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rPr>
              <a:t>Areas</a:t>
            </a:r>
            <a:endParaRPr lang="en-US" altLang="en-US" b="1" dirty="0" smtClean="0">
              <a:solidFill>
                <a:schemeClr val="accent1">
                  <a:lumMod val="50000"/>
                  <a:lumOff val="50000"/>
                </a:schemeClr>
              </a:solidFill>
              <a:latin typeface="Californian FB" panose="0207040306080B030204" charset="0"/>
              <a:ea typeface="MS PGothic" panose="020B0600070205080204" pitchFamily="34" charset="-128"/>
              <a:cs typeface="Californian FB" panose="0207040306080B030204" charset="0"/>
            </a:endParaRPr>
          </a:p>
        </p:txBody>
      </p:sp>
      <p:sp>
        <p:nvSpPr>
          <p:cNvPr id="9" name="Content Placeholder 8"/>
          <p:cNvSpPr>
            <a:spLocks noGrp="1"/>
          </p:cNvSpPr>
          <p:nvPr>
            <p:ph idx="1"/>
          </p:nvPr>
        </p:nvSpPr>
        <p:spPr>
          <a:xfrm>
            <a:off x="457200" y="1085215"/>
            <a:ext cx="8126730" cy="5249545"/>
          </a:xfrm>
        </p:spPr>
        <p:txBody>
          <a:bodyPr/>
          <a:lstStyle/>
          <a:p>
            <a:pPr marL="528320" indent="-528320">
              <a:lnSpc>
                <a:spcPct val="90000"/>
              </a:lnSpc>
              <a:buFont typeface="Wingdings" panose="05000000000000000000" charset="0"/>
              <a:buChar char="q"/>
              <a:defRPr/>
            </a:pPr>
            <a:r>
              <a:rPr lang="en-US" sz="3200" b="1" dirty="0" smtClean="0">
                <a:solidFill>
                  <a:srgbClr val="C00000"/>
                </a:solidFill>
                <a:latin typeface="Californian FB" panose="0207040306080B030204" charset="0"/>
                <a:cs typeface="Californian FB" panose="0207040306080B030204" charset="0"/>
              </a:rPr>
              <a:t>Resources Mobilisation:</a:t>
            </a:r>
            <a:endParaRPr lang="en-US" sz="3200" b="1" dirty="0" smtClean="0">
              <a:solidFill>
                <a:srgbClr val="C00000"/>
              </a:solidFill>
              <a:latin typeface="Californian FB" panose="0207040306080B030204" charset="0"/>
              <a:cs typeface="Californian FB" panose="0207040306080B030204" charset="0"/>
            </a:endParaRPr>
          </a:p>
          <a:p>
            <a:pPr marL="528320" indent="-528320" latinLnBrk="0">
              <a:lnSpc>
                <a:spcPct val="100000"/>
              </a:lnSpc>
              <a:spcBef>
                <a:spcPts val="0"/>
              </a:spcBef>
              <a:spcAft>
                <a:spcPts val="0"/>
              </a:spcAft>
              <a:buFont typeface="Wingdings" panose="05000000000000000000" charset="0"/>
              <a:buChar char="v"/>
              <a:defRPr/>
            </a:pPr>
            <a:r>
              <a:rPr lang="en-US" sz="2700" b="1" dirty="0" smtClean="0">
                <a:latin typeface="Californian FB" panose="0207040306080B030204" charset="0"/>
                <a:cs typeface="Californian FB" panose="0207040306080B030204" charset="0"/>
                <a:sym typeface="+mn-ea"/>
              </a:rPr>
              <a:t>ISSUES:</a:t>
            </a:r>
            <a:endParaRPr lang="en-US" sz="2700" b="1" dirty="0" smtClean="0">
              <a:latin typeface="Californian FB" panose="0207040306080B030204" charset="0"/>
              <a:cs typeface="Californian FB" panose="0207040306080B030204" charset="0"/>
            </a:endParaRPr>
          </a:p>
          <a:p>
            <a:pPr marL="986790" indent="-440055" latinLnBrk="0">
              <a:lnSpc>
                <a:spcPct val="100000"/>
              </a:lnSpc>
              <a:spcBef>
                <a:spcPts val="0"/>
              </a:spcBef>
              <a:spcAft>
                <a:spcPts val="0"/>
              </a:spcAft>
              <a:buFont typeface="Wingdings" panose="05000000000000000000" charset="0"/>
              <a:buChar char="ü"/>
              <a:defRPr/>
            </a:pPr>
            <a:r>
              <a:rPr lang="en-US" sz="2700" dirty="0" smtClean="0">
                <a:latin typeface="Californian FB" panose="0207040306080B030204" charset="0"/>
                <a:cs typeface="Californian FB" panose="0207040306080B030204" charset="0"/>
                <a:sym typeface="+mn-ea"/>
              </a:rPr>
              <a:t>Design and structure resource mobilisation drives.</a:t>
            </a:r>
            <a:endParaRPr lang="en-US" sz="2700" dirty="0" smtClean="0">
              <a:latin typeface="Californian FB" panose="0207040306080B030204" charset="0"/>
              <a:cs typeface="Californian FB" panose="0207040306080B030204" charset="0"/>
              <a:sym typeface="+mn-ea"/>
            </a:endParaRPr>
          </a:p>
          <a:p>
            <a:pPr marL="546735" indent="0" latinLnBrk="0">
              <a:lnSpc>
                <a:spcPct val="100000"/>
              </a:lnSpc>
              <a:spcBef>
                <a:spcPts val="0"/>
              </a:spcBef>
              <a:spcAft>
                <a:spcPts val="0"/>
              </a:spcAft>
              <a:buFont typeface="Wingdings" panose="05000000000000000000" charset="0"/>
              <a:buNone/>
              <a:defRPr/>
            </a:pPr>
            <a:endParaRPr lang="en-US" sz="2700" dirty="0" smtClean="0">
              <a:latin typeface="Californian FB" panose="0207040306080B030204" charset="0"/>
              <a:cs typeface="Californian FB" panose="0207040306080B030204" charset="0"/>
              <a:sym typeface="+mn-ea"/>
            </a:endParaRPr>
          </a:p>
          <a:p>
            <a:pPr marL="537845" indent="-522605" latinLnBrk="0">
              <a:lnSpc>
                <a:spcPct val="100000"/>
              </a:lnSpc>
              <a:spcBef>
                <a:spcPts val="0"/>
              </a:spcBef>
              <a:spcAft>
                <a:spcPts val="0"/>
              </a:spcAft>
              <a:buFont typeface="Wingdings" panose="05000000000000000000" charset="0"/>
              <a:buChar char="v"/>
              <a:defRPr/>
            </a:pPr>
            <a:r>
              <a:rPr lang="en-US" sz="2700" b="1" dirty="0" smtClean="0">
                <a:latin typeface="Californian FB" panose="0207040306080B030204" charset="0"/>
                <a:cs typeface="Californian FB" panose="0207040306080B030204" charset="0"/>
              </a:rPr>
              <a:t>STRATEGIES:</a:t>
            </a:r>
            <a:endParaRPr lang="en-US" sz="2700" b="1" dirty="0">
              <a:latin typeface="Californian FB" panose="0207040306080B030204" charset="0"/>
              <a:cs typeface="Californian FB" panose="0207040306080B030204" charset="0"/>
            </a:endParaRPr>
          </a:p>
          <a:p>
            <a:pPr marL="977900" indent="-467995"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Corporate sponsorships;</a:t>
            </a:r>
            <a:endParaRPr lang="en-US" altLang="en-GB" sz="2700" dirty="0">
              <a:latin typeface="Californian FB" panose="0207040306080B030204" charset="0"/>
              <a:cs typeface="Californian FB" panose="0207040306080B030204" charset="0"/>
            </a:endParaRPr>
          </a:p>
          <a:p>
            <a:pPr marL="977900" indent="-467995"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Individual members payments;</a:t>
            </a:r>
            <a:endParaRPr lang="en-US" altLang="en-GB" sz="2700" dirty="0">
              <a:latin typeface="Californian FB" panose="0207040306080B030204" charset="0"/>
              <a:cs typeface="Californian FB" panose="0207040306080B030204" charset="0"/>
            </a:endParaRPr>
          </a:p>
          <a:p>
            <a:pPr marL="977900" indent="-467995"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Consultancy fees;</a:t>
            </a:r>
            <a:endParaRPr lang="en-US" altLang="en-GB" sz="2700" dirty="0">
              <a:latin typeface="Californian FB" panose="0207040306080B030204" charset="0"/>
              <a:cs typeface="Californian FB" panose="0207040306080B030204" charset="0"/>
            </a:endParaRPr>
          </a:p>
          <a:p>
            <a:pPr marL="977900" indent="-467995"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Research/ studies fees;</a:t>
            </a:r>
            <a:endParaRPr lang="en-US" altLang="en-GB" sz="2700" dirty="0">
              <a:latin typeface="Californian FB" panose="0207040306080B030204" charset="0"/>
              <a:cs typeface="Californian FB" panose="0207040306080B030204" charset="0"/>
            </a:endParaRPr>
          </a:p>
          <a:p>
            <a:pPr marL="977900" indent="-467995"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Grants;</a:t>
            </a:r>
            <a:endParaRPr lang="en-US" altLang="en-GB" sz="2700" dirty="0">
              <a:latin typeface="Californian FB" panose="0207040306080B030204" charset="0"/>
              <a:cs typeface="Californian FB" panose="0207040306080B030204" charset="0"/>
            </a:endParaRPr>
          </a:p>
          <a:p>
            <a:pPr marL="977900" indent="-467995" latinLnBrk="0">
              <a:lnSpc>
                <a:spcPct val="100000"/>
              </a:lnSpc>
              <a:spcBef>
                <a:spcPts val="0"/>
              </a:spcBef>
              <a:spcAft>
                <a:spcPts val="0"/>
              </a:spcAft>
              <a:buFont typeface="Wingdings" panose="05000000000000000000" charset="0"/>
              <a:buChar char="ü"/>
            </a:pPr>
            <a:r>
              <a:rPr lang="en-US" altLang="en-GB" sz="2700" dirty="0">
                <a:latin typeface="Californian FB" panose="0207040306080B030204" charset="0"/>
                <a:cs typeface="Californian FB" panose="0207040306080B030204" charset="0"/>
              </a:rPr>
              <a:t>Training Program fees.</a:t>
            </a:r>
            <a:endParaRPr lang="en-US" altLang="en-GB" sz="27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2800" dirty="0">
              <a:latin typeface="Californian FB" panose="0207040306080B030204" charset="0"/>
              <a:cs typeface="Californian FB" panose="0207040306080B030204" charset="0"/>
            </a:endParaRPr>
          </a:p>
          <a:p>
            <a:pPr marL="414655" indent="-414655">
              <a:lnSpc>
                <a:spcPct val="90000"/>
              </a:lnSpc>
              <a:spcBef>
                <a:spcPts val="200"/>
              </a:spcBef>
              <a:spcAft>
                <a:spcPts val="0"/>
              </a:spcAft>
              <a:buFont typeface="Wingdings" panose="05000000000000000000" charset="0"/>
              <a:buChar char="ü"/>
            </a:pPr>
            <a:endParaRPr lang="en-US" altLang="en-GB" sz="3200" dirty="0">
              <a:latin typeface="Californian FB" panose="0207040306080B030204" charset="0"/>
              <a:cs typeface="Californian FB" panose="0207040306080B030204" charset="0"/>
            </a:endParaRPr>
          </a:p>
          <a:p>
            <a:pPr>
              <a:lnSpc>
                <a:spcPct val="90000"/>
              </a:lnSpc>
              <a:buFont typeface="Wingdings" panose="05000000000000000000" charset="0"/>
              <a:buChar char="ü"/>
            </a:pPr>
            <a:endParaRPr lang="en-US" altLang="en-GB" sz="3200" dirty="0">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lstStyle/>
          <a:p>
            <a:pPr>
              <a:defRPr/>
            </a:pPr>
            <a:r>
              <a:rPr lang="en-US" dirty="0" smtClean="0"/>
              <a:t>www.ciltuganda.org</a:t>
            </a:r>
            <a:endParaRPr lang="en-US" dirty="0"/>
          </a:p>
        </p:txBody>
      </p:sp>
      <p:sp>
        <p:nvSpPr>
          <p:cNvPr id="6" name="Slide Number Placeholder 5"/>
          <p:cNvSpPr>
            <a:spLocks noGrp="1"/>
          </p:cNvSpPr>
          <p:nvPr>
            <p:ph type="sldNum" sz="quarter" idx="11"/>
          </p:nvPr>
        </p:nvSpPr>
        <p:spPr/>
        <p:txBody>
          <a:bodyPr/>
          <a:lstStyle/>
          <a:p>
            <a:pPr>
              <a:defRPr/>
            </a:pPr>
            <a:fld id="{6A858644-06F6-44AB-A618-87CDD4B16564}" type="slidenum">
              <a:rPr lang="en-US" altLang="en-US" smtClean="0"/>
            </a:fld>
            <a:endParaRPr lang="en-US"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6565" y="509905"/>
            <a:ext cx="8353425" cy="547370"/>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Chapter</a:t>
            </a:r>
            <a:r>
              <a:rPr lang="en-US" altLang="en-US" b="1" i="1" dirty="0" smtClean="0">
                <a:solidFill>
                  <a:schemeClr val="accent1">
                    <a:lumMod val="50000"/>
                    <a:lumOff val="50000"/>
                  </a:schemeClr>
                </a:solidFill>
                <a:latin typeface="Californian FB" panose="0207040306080B030204" charset="0"/>
                <a:cs typeface="Californian FB" panose="0207040306080B030204" charset="0"/>
              </a:rPr>
              <a:t> </a:t>
            </a:r>
            <a:r>
              <a:rPr lang="en-US" altLang="en-US" b="1" dirty="0" smtClean="0">
                <a:solidFill>
                  <a:schemeClr val="accent1">
                    <a:lumMod val="50000"/>
                    <a:lumOff val="50000"/>
                  </a:schemeClr>
                </a:solidFill>
                <a:latin typeface="Californian FB" panose="0207040306080B030204" charset="0"/>
                <a:cs typeface="Californian FB" panose="0207040306080B030204" charset="0"/>
              </a:rPr>
              <a:t>Marketing Plan</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455930" y="1056640"/>
            <a:ext cx="8592185" cy="5866130"/>
          </a:xfrm>
        </p:spPr>
        <p:txBody>
          <a:bodyPr>
            <a:normAutofit fontScale="80000"/>
          </a:bodyPr>
          <a:lstStyle/>
          <a:p>
            <a:pPr marL="553720" indent="-553720">
              <a:lnSpc>
                <a:spcPct val="100000"/>
              </a:lnSpc>
              <a:spcBef>
                <a:spcPts val="200"/>
              </a:spcBef>
              <a:spcAft>
                <a:spcPts val="0"/>
              </a:spcAft>
              <a:buFont typeface="Wingdings" panose="05000000000000000000" charset="0"/>
              <a:buChar char="q"/>
            </a:pPr>
            <a:r>
              <a:rPr lang="en-US" altLang="en-US" sz="3200" b="1" dirty="0">
                <a:solidFill>
                  <a:srgbClr val="FF0000"/>
                </a:solidFill>
                <a:latin typeface="Californian FB" panose="0207040306080B030204" charset="0"/>
                <a:ea typeface="MS PGothic" panose="020B0600070205080204" pitchFamily="34" charset="-128"/>
                <a:cs typeface="Californian FB" panose="0207040306080B030204" charset="0"/>
              </a:rPr>
              <a:t>H</a:t>
            </a:r>
            <a:r>
              <a:rPr lang="en-US" altLang="en-US" sz="3200" b="1" dirty="0" smtClean="0">
                <a:solidFill>
                  <a:srgbClr val="FF0000"/>
                </a:solidFill>
                <a:latin typeface="Californian FB" panose="0207040306080B030204" charset="0"/>
                <a:ea typeface="MS PGothic" panose="020B0600070205080204" pitchFamily="34" charset="-128"/>
                <a:cs typeface="Californian FB" panose="0207040306080B030204" charset="0"/>
              </a:rPr>
              <a:t>ow</a:t>
            </a:r>
            <a:r>
              <a:rPr lang="en-US" altLang="en-US" sz="3200" b="1" dirty="0">
                <a:solidFill>
                  <a:srgbClr val="FF0000"/>
                </a:solidFill>
                <a:latin typeface="Californian FB" panose="0207040306080B030204" charset="0"/>
                <a:ea typeface="MS PGothic" panose="020B0600070205080204" pitchFamily="34" charset="-128"/>
                <a:cs typeface="Californian FB" panose="0207040306080B030204" charset="0"/>
              </a:rPr>
              <a:t> CILT is to be presented to potential Members and </a:t>
            </a:r>
            <a:r>
              <a:rPr lang="en-US" altLang="en-US" sz="3200" b="1" dirty="0" smtClean="0">
                <a:solidFill>
                  <a:srgbClr val="FF0000"/>
                </a:solidFill>
                <a:latin typeface="Californian FB" panose="0207040306080B030204" charset="0"/>
                <a:ea typeface="MS PGothic" panose="020B0600070205080204" pitchFamily="34" charset="-128"/>
                <a:cs typeface="Californian FB" panose="0207040306080B030204" charset="0"/>
              </a:rPr>
              <a:t>C</a:t>
            </a:r>
            <a:r>
              <a:rPr lang="en-US" altLang="en-US" sz="3200" b="1" dirty="0" smtClean="0">
                <a:solidFill>
                  <a:srgbClr val="FF0000"/>
                </a:solidFill>
                <a:latin typeface="Californian FB" panose="0207040306080B030204" charset="0"/>
                <a:ea typeface="MS PGothic" panose="020B0600070205080204" pitchFamily="34" charset="-128"/>
                <a:cs typeface="Californian FB" panose="0207040306080B030204" charset="0"/>
              </a:rPr>
              <a:t>orporates?</a:t>
            </a:r>
            <a:endParaRPr lang="en-US" altLang="en-US" sz="3200" b="1" dirty="0" smtClean="0">
              <a:solidFill>
                <a:srgbClr val="FF0000"/>
              </a:solidFill>
              <a:latin typeface="Californian FB" panose="0207040306080B030204" charset="0"/>
              <a:ea typeface="MS PGothic" panose="020B0600070205080204" pitchFamily="34" charset="-128"/>
              <a:cs typeface="Californian FB" panose="0207040306080B030204" charset="0"/>
            </a:endParaRPr>
          </a:p>
          <a:p>
            <a:pPr marL="892175" indent="-449580" latinLnBrk="0">
              <a:lnSpc>
                <a:spcPct val="100000"/>
              </a:lnSpc>
              <a:spcBef>
                <a:spcPts val="100"/>
              </a:spcBef>
              <a:spcAft>
                <a:spcPts val="0"/>
              </a:spcAft>
              <a:buFont typeface="Wingdings" panose="05000000000000000000" charset="0"/>
              <a:buChar char="ü"/>
            </a:pPr>
            <a:r>
              <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rPr>
              <a:t>Webinars, seminars, conferences and workshops;</a:t>
            </a: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a:p>
            <a:pPr marL="892175" indent="-449580" latinLnBrk="0">
              <a:lnSpc>
                <a:spcPct val="100000"/>
              </a:lnSpc>
              <a:spcBef>
                <a:spcPts val="100"/>
              </a:spcBef>
              <a:spcAft>
                <a:spcPts val="0"/>
              </a:spcAft>
              <a:buFont typeface="Wingdings" panose="05000000000000000000" charset="0"/>
              <a:buChar char="ü"/>
            </a:pPr>
            <a:r>
              <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rPr>
              <a:t>Organised talk-</a:t>
            </a:r>
            <a:r>
              <a:rPr lang="en-US" altLang="en-US" sz="3500" i="1" dirty="0" smtClean="0">
                <a:solidFill>
                  <a:schemeClr val="tx2"/>
                </a:solidFill>
                <a:latin typeface="Californian FB" panose="0207040306080B030204" charset="0"/>
                <a:cs typeface="Californian FB" panose="0207040306080B030204" charset="0"/>
                <a:sym typeface="+mn-ea"/>
              </a:rPr>
              <a:t>shows </a:t>
            </a:r>
            <a:r>
              <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rPr>
              <a:t>[audio and visual];</a:t>
            </a: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a:p>
            <a:pPr marL="892175" indent="-449580" latinLnBrk="0">
              <a:lnSpc>
                <a:spcPct val="100000"/>
              </a:lnSpc>
              <a:spcBef>
                <a:spcPts val="100"/>
              </a:spcBef>
              <a:spcAft>
                <a:spcPts val="0"/>
              </a:spcAft>
              <a:buFont typeface="Wingdings" panose="05000000000000000000" charset="0"/>
              <a:buChar char="ü"/>
            </a:pPr>
            <a:r>
              <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rPr>
              <a:t>Magazine, articles and newsletters;</a:t>
            </a: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a:p>
            <a:pPr marL="892175" indent="-449580" latinLnBrk="0">
              <a:lnSpc>
                <a:spcPct val="100000"/>
              </a:lnSpc>
              <a:spcBef>
                <a:spcPts val="100"/>
              </a:spcBef>
              <a:spcAft>
                <a:spcPts val="0"/>
              </a:spcAft>
              <a:buFont typeface="Wingdings" panose="05000000000000000000" charset="0"/>
              <a:buChar char="ü"/>
            </a:pPr>
            <a:r>
              <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rPr>
              <a:t>Direct mailing/ One-on-one approcahes;</a:t>
            </a: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a:p>
            <a:pPr marL="892175" indent="-449580" latinLnBrk="0">
              <a:lnSpc>
                <a:spcPct val="100000"/>
              </a:lnSpc>
              <a:spcBef>
                <a:spcPts val="100"/>
              </a:spcBef>
              <a:spcAft>
                <a:spcPts val="0"/>
              </a:spcAft>
              <a:buFont typeface="Wingdings" panose="05000000000000000000" charset="0"/>
              <a:buChar char="ü"/>
            </a:pPr>
            <a:r>
              <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rPr>
              <a:t>Scholarships and bursaries;</a:t>
            </a: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a:p>
            <a:pPr marL="892175" indent="-449580" latinLnBrk="0">
              <a:lnSpc>
                <a:spcPct val="100000"/>
              </a:lnSpc>
              <a:spcBef>
                <a:spcPts val="100"/>
              </a:spcBef>
              <a:spcAft>
                <a:spcPts val="0"/>
              </a:spcAft>
              <a:buFont typeface="Wingdings" panose="05000000000000000000" charset="0"/>
              <a:buChar char="ü"/>
            </a:pPr>
            <a:r>
              <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rPr>
              <a:t>Seeking for Grants;</a:t>
            </a: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a:p>
            <a:pPr marL="892175" indent="-449580" latinLnBrk="0">
              <a:lnSpc>
                <a:spcPct val="100000"/>
              </a:lnSpc>
              <a:spcBef>
                <a:spcPts val="100"/>
              </a:spcBef>
              <a:spcAft>
                <a:spcPts val="0"/>
              </a:spcAft>
              <a:buFont typeface="Wingdings" panose="05000000000000000000" charset="0"/>
              <a:buChar char="ü"/>
            </a:pPr>
            <a:r>
              <a:rPr lang="en-US" altLang="en-US" sz="3500" i="1" dirty="0" smtClean="0">
                <a:solidFill>
                  <a:schemeClr val="tx2"/>
                </a:solidFill>
                <a:latin typeface="Californian FB" panose="0207040306080B030204" charset="0"/>
                <a:cs typeface="Californian FB" panose="0207040306080B030204" charset="0"/>
                <a:sym typeface="+mn-ea"/>
              </a:rPr>
              <a:t>Particpate in trade and Industry expos;</a:t>
            </a: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a:p>
            <a:pPr marL="892175" indent="-449580" latinLnBrk="0">
              <a:lnSpc>
                <a:spcPct val="100000"/>
              </a:lnSpc>
              <a:spcBef>
                <a:spcPts val="100"/>
              </a:spcBef>
              <a:spcAft>
                <a:spcPts val="0"/>
              </a:spcAft>
              <a:buFont typeface="Wingdings" panose="05000000000000000000" charset="0"/>
              <a:buChar char="ü"/>
            </a:pPr>
            <a:r>
              <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rPr>
              <a:t>Corporate Social Responsibility;</a:t>
            </a: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a:p>
            <a:pPr marL="892175" indent="-449580" latinLnBrk="0">
              <a:lnSpc>
                <a:spcPct val="100000"/>
              </a:lnSpc>
              <a:spcBef>
                <a:spcPts val="100"/>
              </a:spcBef>
              <a:spcAft>
                <a:spcPts val="0"/>
              </a:spcAft>
              <a:buFont typeface="Wingdings" panose="05000000000000000000" charset="0"/>
              <a:buChar char="ü"/>
            </a:pPr>
            <a:r>
              <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rPr>
              <a:t>Signing Memorundum of Undestanding with Training Institutions.</a:t>
            </a: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a:p>
            <a:pPr marL="892175" indent="-449580">
              <a:buFont typeface="Wingdings" panose="05000000000000000000" charset="0"/>
              <a:buChar char="ü"/>
            </a:pPr>
            <a:endParaRPr lang="en-US" altLang="en-US" sz="3500" i="1" dirty="0" smtClean="0">
              <a:solidFill>
                <a:schemeClr val="tx2"/>
              </a:solidFill>
              <a:latin typeface="Californian FB" panose="0207040306080B030204" charset="0"/>
              <a:ea typeface="MS PGothic" panose="020B0600070205080204" pitchFamily="34" charset="-128"/>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05765" y="539115"/>
            <a:ext cx="8352790" cy="528320"/>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Chapter Operational Plan</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354330" y="1216660"/>
            <a:ext cx="8455660" cy="4990465"/>
          </a:xfrm>
        </p:spPr>
        <p:txBody>
          <a:bodyPr/>
          <a:lstStyle/>
          <a:p>
            <a:pPr marL="542925" indent="-542925">
              <a:lnSpc>
                <a:spcPct val="90000"/>
              </a:lnSpc>
              <a:buFont typeface="Wingdings" panose="05000000000000000000" charset="0"/>
              <a:buChar char="q"/>
            </a:pPr>
            <a:r>
              <a:rPr lang="en-US" altLang="en-US" sz="2500" dirty="0" smtClean="0">
                <a:solidFill>
                  <a:srgbClr val="FF0000"/>
                </a:solidFill>
                <a:latin typeface="Californian FB" panose="0207040306080B030204" charset="0"/>
                <a:ea typeface="MS PGothic" panose="020B0600070205080204" pitchFamily="34" charset="-128"/>
                <a:cs typeface="Californian FB" panose="0207040306080B030204" charset="0"/>
              </a:rPr>
              <a:t>How </a:t>
            </a:r>
            <a:r>
              <a:rPr lang="en-US" altLang="en-US" sz="2500" dirty="0">
                <a:solidFill>
                  <a:srgbClr val="FF0000"/>
                </a:solidFill>
                <a:latin typeface="Californian FB" panose="0207040306080B030204" charset="0"/>
                <a:ea typeface="MS PGothic" panose="020B0600070205080204" pitchFamily="34" charset="-128"/>
                <a:cs typeface="Californian FB" panose="0207040306080B030204" charset="0"/>
              </a:rPr>
              <a:t>strategies are to be put into Action and </a:t>
            </a:r>
            <a:r>
              <a:rPr lang="en-US" altLang="en-US" sz="2500" dirty="0" smtClean="0">
                <a:solidFill>
                  <a:srgbClr val="FF0000"/>
                </a:solidFill>
                <a:latin typeface="Californian FB" panose="0207040306080B030204" charset="0"/>
                <a:ea typeface="MS PGothic" panose="020B0600070205080204" pitchFamily="34" charset="-128"/>
                <a:cs typeface="Californian FB" panose="0207040306080B030204" charset="0"/>
              </a:rPr>
              <a:t>When? </a:t>
            </a:r>
            <a:endParaRPr lang="en-US" altLang="en-US" sz="2500" dirty="0" smtClean="0">
              <a:solidFill>
                <a:srgbClr val="FF0000"/>
              </a:solidFill>
              <a:latin typeface="Californian FB" panose="0207040306080B030204" charset="0"/>
              <a:ea typeface="MS PGothic" panose="020B0600070205080204" pitchFamily="34" charset="-128"/>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graphicFrame>
        <p:nvGraphicFramePr>
          <p:cNvPr id="5" name="Content Placeholder 4"/>
          <p:cNvGraphicFramePr/>
          <p:nvPr>
            <p:ph sz="half" idx="2"/>
          </p:nvPr>
        </p:nvGraphicFramePr>
        <p:xfrm>
          <a:off x="701675" y="1593215"/>
          <a:ext cx="7948930" cy="4613910"/>
        </p:xfrm>
        <a:graphic>
          <a:graphicData uri="http://schemas.openxmlformats.org/drawingml/2006/table">
            <a:tbl>
              <a:tblPr firstRow="1" bandRow="1">
                <a:tableStyleId>{5C22544A-7EE6-4342-B048-85BDC9FD1C3A}</a:tableStyleId>
              </a:tblPr>
              <a:tblGrid>
                <a:gridCol w="237490"/>
                <a:gridCol w="1758315"/>
                <a:gridCol w="3556635"/>
                <a:gridCol w="584835"/>
                <a:gridCol w="652145"/>
                <a:gridCol w="574675"/>
                <a:gridCol w="584835"/>
              </a:tblGrid>
              <a:tr h="361950">
                <a:tc gridSpan="2">
                  <a:txBody>
                    <a:bodyPr/>
                    <a:p>
                      <a:pPr>
                        <a:buNone/>
                      </a:pPr>
                      <a:r>
                        <a:rPr lang="en-US" sz="1400" b="1">
                          <a:latin typeface="Californian FB" panose="0207040306080B030204" charset="0"/>
                          <a:cs typeface="Californian FB" panose="0207040306080B030204" charset="0"/>
                        </a:rPr>
                        <a:t>CILT UGD Objectives</a:t>
                      </a:r>
                      <a:endParaRPr lang="en-US" sz="1400" b="1">
                        <a:latin typeface="Californian FB" panose="0207040306080B030204" charset="0"/>
                        <a:cs typeface="Californian FB" panose="0207040306080B030204" charset="0"/>
                      </a:endParaRPr>
                    </a:p>
                  </a:txBody>
                  <a:tcPr/>
                </a:tc>
                <a:tc hMerge="1">
                  <a:tcPr/>
                </a:tc>
                <a:tc>
                  <a:txBody>
                    <a:bodyPr/>
                    <a:p>
                      <a:pPr>
                        <a:buNone/>
                      </a:pPr>
                      <a:r>
                        <a:rPr lang="en-US" sz="1400" b="1">
                          <a:latin typeface="Californian FB" panose="0207040306080B030204" charset="0"/>
                          <a:cs typeface="Californian FB" panose="0207040306080B030204" charset="0"/>
                        </a:rPr>
                        <a:t>Targeted and Planned Activities</a:t>
                      </a:r>
                      <a:endParaRPr lang="en-US" sz="14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2021</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2022</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2023</a:t>
                      </a:r>
                      <a:endParaRPr lang="en-US" sz="1300" b="1">
                        <a:latin typeface="Californian FB" panose="0207040306080B030204" charset="0"/>
                        <a:cs typeface="Californian FB" panose="0207040306080B030204" charset="0"/>
                      </a:endParaRPr>
                    </a:p>
                  </a:txBody>
                  <a:tcPr/>
                </a:tc>
              </a:tr>
              <a:tr h="289560">
                <a:tc rowSpan="2">
                  <a:txBody>
                    <a:bodyPr/>
                    <a:p>
                      <a:pPr fontAlgn="auto">
                        <a:buNone/>
                      </a:pPr>
                      <a:r>
                        <a:rPr lang="en-US" sz="1400" b="1">
                          <a:solidFill>
                            <a:schemeClr val="accent5">
                              <a:lumMod val="50000"/>
                            </a:schemeClr>
                          </a:solidFill>
                          <a:latin typeface="Californian FB" panose="0207040306080B030204" charset="0"/>
                          <a:cs typeface="Californian FB" panose="0207040306080B030204" charset="0"/>
                        </a:rPr>
                        <a:t>1</a:t>
                      </a:r>
                      <a:endParaRPr lang="en-US" sz="1400" b="1">
                        <a:solidFill>
                          <a:schemeClr val="accent5">
                            <a:lumMod val="50000"/>
                          </a:schemeClr>
                        </a:solidFill>
                        <a:latin typeface="Californian FB" panose="0207040306080B030204" charset="0"/>
                        <a:cs typeface="Californian FB" panose="0207040306080B030204" charset="0"/>
                      </a:endParaRPr>
                    </a:p>
                  </a:txBody>
                  <a:tcPr/>
                </a:tc>
                <a:tc rowSpan="2">
                  <a:txBody>
                    <a:bodyPr/>
                    <a:p>
                      <a:pPr fontAlgn="auto">
                        <a:buNone/>
                      </a:pPr>
                      <a:r>
                        <a:rPr lang="en-US" sz="1400">
                          <a:solidFill>
                            <a:schemeClr val="accent5">
                              <a:lumMod val="50000"/>
                            </a:schemeClr>
                          </a:solidFill>
                          <a:latin typeface="Californian FB" panose="0207040306080B030204" charset="0"/>
                          <a:cs typeface="Californian FB" panose="0207040306080B030204" charset="0"/>
                        </a:rPr>
                        <a:t>Membership Growth</a:t>
                      </a:r>
                      <a:endParaRPr lang="en-US" sz="1400">
                        <a:solidFill>
                          <a:schemeClr val="accent5">
                            <a:lumMod val="50000"/>
                          </a:schemeClr>
                        </a:solidFill>
                        <a:latin typeface="Californian FB" panose="0207040306080B030204" charset="0"/>
                        <a:cs typeface="Californian FB" panose="0207040306080B030204" charset="0"/>
                      </a:endParaRPr>
                    </a:p>
                  </a:txBody>
                  <a:tcPr/>
                </a:tc>
                <a:tc>
                  <a:txBody>
                    <a:bodyPr/>
                    <a:p>
                      <a:pPr>
                        <a:buNone/>
                      </a:pPr>
                      <a:r>
                        <a:rPr lang="en-US" sz="1300">
                          <a:latin typeface="Californian FB" panose="0207040306080B030204" charset="0"/>
                          <a:cs typeface="Californian FB" panose="0207040306080B030204" charset="0"/>
                        </a:rPr>
                        <a:t>Individual Members Recruitment drive</a:t>
                      </a:r>
                      <a:endParaRPr lang="en-US" sz="13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289560">
                <a:tc vMerge="1">
                  <a:tcPr/>
                </a:tc>
                <a:tc vMerge="1">
                  <a:tcPr/>
                </a:tc>
                <a:tc>
                  <a:txBody>
                    <a:bodyPr/>
                    <a:p>
                      <a:pPr fontAlgn="auto">
                        <a:buNone/>
                      </a:pPr>
                      <a:r>
                        <a:rPr lang="en-US" sz="1300">
                          <a:latin typeface="Californian FB" panose="0207040306080B030204" charset="0"/>
                          <a:cs typeface="Californian FB" panose="0207040306080B030204" charset="0"/>
                        </a:rPr>
                        <a:t>Corportate Memders Recruitment drive</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289560">
                <a:tc rowSpan="4">
                  <a:txBody>
                    <a:bodyPr/>
                    <a:p>
                      <a:pPr fontAlgn="auto">
                        <a:buNone/>
                      </a:pPr>
                      <a:r>
                        <a:rPr lang="en-US" sz="1400" b="1">
                          <a:solidFill>
                            <a:schemeClr val="accent5">
                              <a:lumMod val="50000"/>
                            </a:schemeClr>
                          </a:solidFill>
                          <a:latin typeface="Californian FB" panose="0207040306080B030204" charset="0"/>
                          <a:cs typeface="Californian FB" panose="0207040306080B030204" charset="0"/>
                        </a:rPr>
                        <a:t>2</a:t>
                      </a:r>
                      <a:endParaRPr lang="en-US" sz="1400" b="1">
                        <a:solidFill>
                          <a:schemeClr val="accent5">
                            <a:lumMod val="50000"/>
                          </a:schemeClr>
                        </a:solidFill>
                        <a:latin typeface="Californian FB" panose="0207040306080B030204" charset="0"/>
                        <a:cs typeface="Californian FB" panose="0207040306080B030204" charset="0"/>
                      </a:endParaRPr>
                    </a:p>
                  </a:txBody>
                  <a:tcPr/>
                </a:tc>
                <a:tc rowSpan="4">
                  <a:txBody>
                    <a:bodyPr/>
                    <a:p>
                      <a:pPr fontAlgn="auto">
                        <a:buNone/>
                      </a:pPr>
                      <a:r>
                        <a:rPr lang="en-US" sz="1400">
                          <a:solidFill>
                            <a:schemeClr val="accent5">
                              <a:lumMod val="50000"/>
                            </a:schemeClr>
                          </a:solidFill>
                          <a:latin typeface="Californian FB" panose="0207040306080B030204" charset="0"/>
                          <a:cs typeface="Californian FB" panose="0207040306080B030204" charset="0"/>
                        </a:rPr>
                        <a:t>Advertisements, Publicity [PR] and Communication</a:t>
                      </a:r>
                      <a:endParaRPr lang="en-US" sz="1400">
                        <a:solidFill>
                          <a:schemeClr val="accent5">
                            <a:lumMod val="50000"/>
                          </a:schemeClr>
                        </a:solidFill>
                        <a:latin typeface="Californian FB" panose="0207040306080B030204" charset="0"/>
                        <a:cs typeface="Californian FB" panose="0207040306080B030204" charset="0"/>
                      </a:endParaRPr>
                    </a:p>
                  </a:txBody>
                  <a:tcPr/>
                </a:tc>
                <a:tc>
                  <a:txBody>
                    <a:bodyPr/>
                    <a:p>
                      <a:pPr fontAlgn="auto">
                        <a:buNone/>
                      </a:pPr>
                      <a:r>
                        <a:rPr lang="en-US" sz="1300">
                          <a:latin typeface="Californian FB" panose="0207040306080B030204" charset="0"/>
                          <a:cs typeface="Californian FB" panose="0207040306080B030204" charset="0"/>
                        </a:rPr>
                        <a:t>Social Media presence /Advertisements</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289560">
                <a:tc vMerge="1">
                  <a:tcPr/>
                </a:tc>
                <a:tc vMerge="1">
                  <a:tcPr/>
                </a:tc>
                <a:tc>
                  <a:txBody>
                    <a:bodyPr/>
                    <a:p>
                      <a:pPr fontAlgn="auto">
                        <a:buNone/>
                      </a:pPr>
                      <a:r>
                        <a:rPr lang="en-US" sz="1300">
                          <a:latin typeface="Californian FB" panose="0207040306080B030204" charset="0"/>
                          <a:cs typeface="Californian FB" panose="0207040306080B030204" charset="0"/>
                        </a:rPr>
                        <a:t>Traditional Media talkshows/ advertisments</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289560">
                <a:tc vMerge="1">
                  <a:tcPr/>
                </a:tc>
                <a:tc vMerge="1">
                  <a:tcPr/>
                </a:tc>
                <a:tc>
                  <a:txBody>
                    <a:bodyPr/>
                    <a:p>
                      <a:pPr fontAlgn="auto">
                        <a:buNone/>
                      </a:pPr>
                      <a:r>
                        <a:rPr lang="en-US" sz="1300">
                          <a:latin typeface="Californian FB" panose="0207040306080B030204" charset="0"/>
                          <a:cs typeface="Californian FB" panose="0207040306080B030204" charset="0"/>
                        </a:rPr>
                        <a:t>Direct/ One-on-One mailing</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487680">
                <a:tc vMerge="1">
                  <a:tcPr/>
                </a:tc>
                <a:tc vMerge="1">
                  <a:tcPr/>
                </a:tc>
                <a:tc>
                  <a:txBody>
                    <a:bodyPr/>
                    <a:p>
                      <a:pPr fontAlgn="auto">
                        <a:buNone/>
                      </a:pPr>
                      <a:r>
                        <a:rPr lang="en-US" sz="1300">
                          <a:latin typeface="Californian FB" panose="0207040306080B030204" charset="0"/>
                          <a:cs typeface="Californian FB" panose="0207040306080B030204" charset="0"/>
                        </a:rPr>
                        <a:t>Participate in review and formulation of National Industry [Supply Chain Management] Policy</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r>
              <a:tr h="289560">
                <a:tc rowSpan="3">
                  <a:txBody>
                    <a:bodyPr/>
                    <a:p>
                      <a:pPr fontAlgn="auto">
                        <a:buNone/>
                      </a:pPr>
                      <a:r>
                        <a:rPr lang="en-US" sz="1400" b="1">
                          <a:solidFill>
                            <a:schemeClr val="accent5">
                              <a:lumMod val="50000"/>
                            </a:schemeClr>
                          </a:solidFill>
                          <a:latin typeface="Californian FB" panose="0207040306080B030204" charset="0"/>
                          <a:cs typeface="Californian FB" panose="0207040306080B030204" charset="0"/>
                        </a:rPr>
                        <a:t>3</a:t>
                      </a:r>
                      <a:endParaRPr lang="en-US" sz="1400" b="1">
                        <a:solidFill>
                          <a:schemeClr val="accent5">
                            <a:lumMod val="50000"/>
                          </a:schemeClr>
                        </a:solidFill>
                        <a:latin typeface="Californian FB" panose="0207040306080B030204" charset="0"/>
                        <a:cs typeface="Californian FB" panose="0207040306080B030204" charset="0"/>
                      </a:endParaRPr>
                    </a:p>
                  </a:txBody>
                  <a:tcPr/>
                </a:tc>
                <a:tc rowSpan="3">
                  <a:txBody>
                    <a:bodyPr/>
                    <a:p>
                      <a:pPr fontAlgn="auto">
                        <a:buNone/>
                      </a:pPr>
                      <a:r>
                        <a:rPr lang="en-US" sz="1400">
                          <a:solidFill>
                            <a:schemeClr val="accent5">
                              <a:lumMod val="50000"/>
                            </a:schemeClr>
                          </a:solidFill>
                          <a:latin typeface="Californian FB" panose="0207040306080B030204" charset="0"/>
                          <a:cs typeface="Californian FB" panose="0207040306080B030204" charset="0"/>
                        </a:rPr>
                        <a:t>Education Growth</a:t>
                      </a:r>
                      <a:endParaRPr lang="en-US" sz="1400">
                        <a:solidFill>
                          <a:schemeClr val="accent5">
                            <a:lumMod val="50000"/>
                          </a:schemeClr>
                        </a:solidFill>
                        <a:latin typeface="Californian FB" panose="0207040306080B030204" charset="0"/>
                        <a:cs typeface="Californian FB" panose="0207040306080B030204" charset="0"/>
                      </a:endParaRPr>
                    </a:p>
                  </a:txBody>
                  <a:tcPr/>
                </a:tc>
                <a:tc>
                  <a:txBody>
                    <a:bodyPr/>
                    <a:p>
                      <a:pPr fontAlgn="auto">
                        <a:buNone/>
                      </a:pPr>
                      <a:r>
                        <a:rPr lang="en-US" sz="1300">
                          <a:latin typeface="Californian FB" panose="0207040306080B030204" charset="0"/>
                          <a:cs typeface="Californian FB" panose="0207040306080B030204" charset="0"/>
                        </a:rPr>
                        <a:t>CILT Programmes Accredited in Uganda</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r>
              <a:tr h="289560">
                <a:tc vMerge="1">
                  <a:tcPr/>
                </a:tc>
                <a:tc vMerge="1">
                  <a:tcPr/>
                </a:tc>
                <a:tc>
                  <a:txBody>
                    <a:bodyPr/>
                    <a:p>
                      <a:pPr fontAlgn="auto">
                        <a:buNone/>
                      </a:pPr>
                      <a:r>
                        <a:rPr lang="en-US" sz="1300">
                          <a:latin typeface="Californian FB" panose="0207040306080B030204" charset="0"/>
                          <a:cs typeface="Californian FB" panose="0207040306080B030204" charset="0"/>
                        </a:rPr>
                        <a:t>Short Courses designed, structured and developed</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r>
              <a:tr h="289560">
                <a:tc vMerge="1">
                  <a:tcPr/>
                </a:tc>
                <a:tc vMerge="1">
                  <a:tcPr/>
                </a:tc>
                <a:tc>
                  <a:txBody>
                    <a:bodyPr/>
                    <a:p>
                      <a:pPr fontAlgn="auto">
                        <a:buNone/>
                      </a:pPr>
                      <a:r>
                        <a:rPr lang="en-US" sz="1300">
                          <a:latin typeface="Californian FB" panose="0207040306080B030204" charset="0"/>
                          <a:cs typeface="Californian FB" panose="0207040306080B030204" charset="0"/>
                        </a:rPr>
                        <a:t>Mainstream Courses revamped /popularised</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289560">
                <a:tc rowSpan="5">
                  <a:txBody>
                    <a:bodyPr/>
                    <a:p>
                      <a:pPr fontAlgn="auto">
                        <a:buNone/>
                      </a:pPr>
                      <a:r>
                        <a:rPr lang="en-US" sz="1400" b="1">
                          <a:solidFill>
                            <a:schemeClr val="accent5">
                              <a:lumMod val="50000"/>
                            </a:schemeClr>
                          </a:solidFill>
                          <a:latin typeface="Californian FB" panose="0207040306080B030204" charset="0"/>
                          <a:cs typeface="Californian FB" panose="0207040306080B030204" charset="0"/>
                        </a:rPr>
                        <a:t>4</a:t>
                      </a:r>
                      <a:endParaRPr lang="en-US" sz="1400" b="1">
                        <a:solidFill>
                          <a:schemeClr val="accent5">
                            <a:lumMod val="50000"/>
                          </a:schemeClr>
                        </a:solidFill>
                        <a:latin typeface="Californian FB" panose="0207040306080B030204" charset="0"/>
                        <a:cs typeface="Californian FB" panose="0207040306080B030204" charset="0"/>
                      </a:endParaRPr>
                    </a:p>
                  </a:txBody>
                  <a:tcPr/>
                </a:tc>
                <a:tc rowSpan="5">
                  <a:txBody>
                    <a:bodyPr/>
                    <a:p>
                      <a:pPr fontAlgn="auto">
                        <a:buNone/>
                      </a:pPr>
                      <a:r>
                        <a:rPr lang="en-US" sz="1400">
                          <a:solidFill>
                            <a:schemeClr val="accent5">
                              <a:lumMod val="50000"/>
                            </a:schemeClr>
                          </a:solidFill>
                          <a:latin typeface="Californian FB" panose="0207040306080B030204" charset="0"/>
                          <a:cs typeface="Californian FB" panose="0207040306080B030204" charset="0"/>
                        </a:rPr>
                        <a:t>Resource Mobilisation</a:t>
                      </a:r>
                      <a:endParaRPr lang="en-US" sz="1400">
                        <a:solidFill>
                          <a:schemeClr val="accent5">
                            <a:lumMod val="50000"/>
                          </a:schemeClr>
                        </a:solidFill>
                        <a:latin typeface="Californian FB" panose="0207040306080B030204" charset="0"/>
                        <a:cs typeface="Californian FB" panose="0207040306080B030204" charset="0"/>
                      </a:endParaRPr>
                    </a:p>
                  </a:txBody>
                  <a:tcPr/>
                </a:tc>
                <a:tc>
                  <a:txBody>
                    <a:bodyPr/>
                    <a:p>
                      <a:pPr fontAlgn="auto">
                        <a:buNone/>
                      </a:pPr>
                      <a:r>
                        <a:rPr lang="en-US" sz="1300">
                          <a:latin typeface="Californian FB" panose="0207040306080B030204" charset="0"/>
                          <a:cs typeface="Californian FB" panose="0207040306080B030204" charset="0"/>
                        </a:rPr>
                        <a:t>Membership Fees Growth to be enhanced</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289560">
                <a:tc vMerge="1">
                  <a:tcPr/>
                </a:tc>
                <a:tc vMerge="1">
                  <a:tcPr/>
                </a:tc>
                <a:tc>
                  <a:txBody>
                    <a:bodyPr/>
                    <a:p>
                      <a:pPr fontAlgn="auto">
                        <a:buNone/>
                      </a:pPr>
                      <a:r>
                        <a:rPr lang="en-US" sz="1300">
                          <a:latin typeface="Californian FB" panose="0207040306080B030204" charset="0"/>
                          <a:cs typeface="Californian FB" panose="0207040306080B030204" charset="0"/>
                        </a:rPr>
                        <a:t>Events Sponsorships to be sought</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289560">
                <a:tc vMerge="1">
                  <a:tcPr/>
                </a:tc>
                <a:tc vMerge="1">
                  <a:tcPr/>
                </a:tc>
                <a:tc>
                  <a:txBody>
                    <a:bodyPr/>
                    <a:p>
                      <a:pPr fontAlgn="auto">
                        <a:buNone/>
                      </a:pPr>
                      <a:r>
                        <a:rPr lang="en-US" sz="1300">
                          <a:latin typeface="Californian FB" panose="0207040306080B030204" charset="0"/>
                          <a:cs typeface="Californian FB" panose="0207040306080B030204" charset="0"/>
                        </a:rPr>
                        <a:t>Proposals development for Grants </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289560">
                <a:tc vMerge="1">
                  <a:tcPr/>
                </a:tc>
                <a:tc vMerge="1">
                  <a:tcPr/>
                </a:tc>
                <a:tc>
                  <a:txBody>
                    <a:bodyPr/>
                    <a:p>
                      <a:pPr fontAlgn="auto">
                        <a:buNone/>
                      </a:pPr>
                      <a:r>
                        <a:rPr lang="en-US" sz="1300">
                          <a:latin typeface="Californian FB" panose="0207040306080B030204" charset="0"/>
                          <a:cs typeface="Californian FB" panose="0207040306080B030204" charset="0"/>
                        </a:rPr>
                        <a:t>Research/ Studies to be carried out</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r h="289560">
                <a:tc vMerge="1">
                  <a:tcPr/>
                </a:tc>
                <a:tc vMerge="1">
                  <a:tcPr/>
                </a:tc>
                <a:tc>
                  <a:txBody>
                    <a:bodyPr/>
                    <a:p>
                      <a:pPr fontAlgn="auto">
                        <a:buNone/>
                      </a:pPr>
                      <a:r>
                        <a:rPr lang="en-US" sz="1300">
                          <a:latin typeface="Californian FB" panose="0207040306080B030204" charset="0"/>
                          <a:cs typeface="Californian FB" panose="0207040306080B030204" charset="0"/>
                        </a:rPr>
                        <a:t>Consultancies to be involved-in </a:t>
                      </a:r>
                      <a:endParaRPr lang="en-US" sz="1300">
                        <a:latin typeface="Californian FB" panose="0207040306080B030204" charset="0"/>
                        <a:cs typeface="Californian FB" panose="0207040306080B030204" charset="0"/>
                      </a:endParaRPr>
                    </a:p>
                  </a:txBody>
                  <a:tcPr/>
                </a:tc>
                <a:tc>
                  <a:txBody>
                    <a:bodyPr/>
                    <a:p>
                      <a:pPr algn="ctr" fontAlgn="auto">
                        <a:buNone/>
                      </a:pP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c>
                  <a:txBody>
                    <a:bodyPr/>
                    <a:p>
                      <a:pPr algn="ctr" fontAlgn="auto">
                        <a:buNone/>
                      </a:pPr>
                      <a:r>
                        <a:rPr lang="en-US" sz="1300">
                          <a:latin typeface="Californian FB" panose="0207040306080B030204" charset="0"/>
                          <a:cs typeface="Californian FB" panose="0207040306080B030204" charset="0"/>
                        </a:rPr>
                        <a:t>x</a:t>
                      </a:r>
                      <a:endParaRPr lang="en-US" sz="1300">
                        <a:latin typeface="Californian FB" panose="0207040306080B030204" charset="0"/>
                        <a:cs typeface="Californian FB" panose="0207040306080B030204" charset="0"/>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6565" y="528320"/>
            <a:ext cx="8251190" cy="593725"/>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Chapter</a:t>
            </a:r>
            <a:r>
              <a:rPr lang="en-US" altLang="en-US" b="1" i="1" dirty="0" smtClean="0">
                <a:solidFill>
                  <a:schemeClr val="accent1">
                    <a:lumMod val="50000"/>
                    <a:lumOff val="50000"/>
                  </a:schemeClr>
                </a:solidFill>
                <a:latin typeface="Californian FB" panose="0207040306080B030204" charset="0"/>
                <a:cs typeface="Californian FB" panose="0207040306080B030204" charset="0"/>
              </a:rPr>
              <a:t> </a:t>
            </a:r>
            <a:r>
              <a:rPr lang="en-US" altLang="en-US" b="1" dirty="0" smtClean="0">
                <a:solidFill>
                  <a:schemeClr val="accent1">
                    <a:lumMod val="50000"/>
                    <a:lumOff val="50000"/>
                  </a:schemeClr>
                </a:solidFill>
                <a:latin typeface="Californian FB" panose="0207040306080B030204" charset="0"/>
                <a:cs typeface="Californian FB" panose="0207040306080B030204" charset="0"/>
              </a:rPr>
              <a:t>Targets and Financials</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557530" y="1579245"/>
            <a:ext cx="8251825" cy="4868545"/>
          </a:xfrm>
        </p:spPr>
        <p:txBody>
          <a:bodyPr/>
          <a:lstStyle/>
          <a:p>
            <a:pPr marL="533400" indent="-533400">
              <a:buFont typeface="Wingdings" panose="05000000000000000000" charset="0"/>
              <a:buChar char="q"/>
            </a:pPr>
            <a:r>
              <a:rPr lang="en-US" altLang="en-GB" sz="2800" dirty="0" smtClean="0">
                <a:latin typeface="Californian FB" panose="0207040306080B030204" charset="0"/>
                <a:cs typeface="Californian FB" panose="0207040306080B030204" charset="0"/>
              </a:rPr>
              <a:t>Membership estimates based on the current [2020] numbers</a:t>
            </a:r>
            <a:endParaRPr lang="en-US" altLang="en-GB" sz="2800" dirty="0" smtClean="0">
              <a:latin typeface="Californian FB" panose="0207040306080B030204" charset="0"/>
              <a:cs typeface="Californian FB" panose="0207040306080B030204" charset="0"/>
            </a:endParaRPr>
          </a:p>
          <a:p>
            <a:pPr marL="533400" indent="-533400">
              <a:buFont typeface="Wingdings" panose="05000000000000000000" charset="0"/>
              <a:buChar char="q"/>
            </a:pPr>
            <a:endParaRPr lang="en-US" altLang="en-GB" sz="2800" dirty="0" smtClean="0">
              <a:latin typeface="Californian FB" panose="0207040306080B030204" charset="0"/>
              <a:cs typeface="Californian FB" panose="0207040306080B030204" charset="0"/>
            </a:endParaRPr>
          </a:p>
          <a:p>
            <a:pPr marL="452120" indent="0">
              <a:buFont typeface="Wingdings" panose="05000000000000000000" charset="0"/>
              <a:buNone/>
            </a:pPr>
            <a:endParaRPr lang="en-US" altLang="en-GB" sz="2800" dirty="0" smtClean="0">
              <a:latin typeface="Californian FB" panose="0207040306080B030204" charset="0"/>
              <a:cs typeface="Californian FB" panose="0207040306080B030204" charset="0"/>
            </a:endParaRPr>
          </a:p>
          <a:p>
            <a:pPr marL="0" indent="0">
              <a:buFont typeface="Wingdings" panose="05000000000000000000" charset="0"/>
              <a:buNone/>
            </a:pPr>
            <a:endParaRPr lang="en-US" altLang="en-GB" sz="2800" dirty="0" smtClean="0">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graphicFrame>
        <p:nvGraphicFramePr>
          <p:cNvPr id="2" name="Table 1"/>
          <p:cNvGraphicFramePr/>
          <p:nvPr/>
        </p:nvGraphicFramePr>
        <p:xfrm>
          <a:off x="1196975" y="2512695"/>
          <a:ext cx="7355840" cy="3277235"/>
        </p:xfrm>
        <a:graphic>
          <a:graphicData uri="http://schemas.openxmlformats.org/drawingml/2006/table">
            <a:tbl>
              <a:tblPr firstRow="1" bandRow="1">
                <a:tableStyleId>{5C22544A-7EE6-4342-B048-85BDC9FD1C3A}</a:tableStyleId>
              </a:tblPr>
              <a:tblGrid>
                <a:gridCol w="345440"/>
                <a:gridCol w="2769870"/>
                <a:gridCol w="1068705"/>
                <a:gridCol w="1076960"/>
                <a:gridCol w="1054100"/>
                <a:gridCol w="1040765"/>
              </a:tblGrid>
              <a:tr h="233045">
                <a:tc>
                  <a:txBody>
                    <a:bodyPr/>
                    <a:p>
                      <a:pPr>
                        <a:buNone/>
                      </a:pPr>
                      <a:endParaRPr lang="en-US" sz="1800">
                        <a:latin typeface="Californian FB" panose="0207040306080B030204" charset="0"/>
                        <a:cs typeface="Californian FB" panose="0207040306080B030204" charset="0"/>
                      </a:endParaRPr>
                    </a:p>
                  </a:txBody>
                  <a:tcPr/>
                </a:tc>
                <a:tc>
                  <a:txBody>
                    <a:bodyPr/>
                    <a:p>
                      <a:pPr>
                        <a:buNone/>
                      </a:pPr>
                      <a:r>
                        <a:rPr lang="en-US" sz="1800">
                          <a:latin typeface="Californian FB" panose="0207040306080B030204" charset="0"/>
                          <a:cs typeface="Californian FB" panose="0207040306080B030204" charset="0"/>
                          <a:sym typeface="+mn-ea"/>
                        </a:rPr>
                        <a:t>Membership Categories:</a:t>
                      </a:r>
                      <a:endParaRPr lang="en-US" sz="1800">
                        <a:latin typeface="Californian FB" panose="0207040306080B030204" charset="0"/>
                        <a:cs typeface="Californian FB" panose="0207040306080B030204" charset="0"/>
                        <a:sym typeface="+mn-ea"/>
                      </a:endParaRPr>
                    </a:p>
                  </a:txBody>
                  <a:tcPr/>
                </a:tc>
                <a:tc>
                  <a:txBody>
                    <a:bodyPr/>
                    <a:p>
                      <a:pPr algn="ctr">
                        <a:buNone/>
                      </a:pPr>
                      <a:r>
                        <a:rPr lang="en-US" sz="1800">
                          <a:latin typeface="Californian FB" panose="0207040306080B030204" charset="0"/>
                          <a:cs typeface="Californian FB" panose="0207040306080B030204" charset="0"/>
                        </a:rPr>
                        <a:t>2020</a:t>
                      </a:r>
                      <a:endParaRPr lang="en-US" sz="1800">
                        <a:latin typeface="Californian FB" panose="0207040306080B030204" charset="0"/>
                        <a:cs typeface="Californian FB" panose="0207040306080B030204" charset="0"/>
                      </a:endParaRPr>
                    </a:p>
                  </a:txBody>
                  <a:tcPr/>
                </a:tc>
                <a:tc>
                  <a:txBody>
                    <a:bodyPr/>
                    <a:p>
                      <a:pPr algn="ctr">
                        <a:buNone/>
                      </a:pPr>
                      <a:r>
                        <a:rPr lang="en-US" sz="1800">
                          <a:latin typeface="Californian FB" panose="0207040306080B030204" charset="0"/>
                          <a:cs typeface="Californian FB" panose="0207040306080B030204" charset="0"/>
                        </a:rPr>
                        <a:t>2021</a:t>
                      </a:r>
                      <a:endParaRPr lang="en-US" sz="1800">
                        <a:latin typeface="Californian FB" panose="0207040306080B030204" charset="0"/>
                        <a:cs typeface="Californian FB" panose="0207040306080B030204" charset="0"/>
                      </a:endParaRPr>
                    </a:p>
                  </a:txBody>
                  <a:tcPr/>
                </a:tc>
                <a:tc>
                  <a:txBody>
                    <a:bodyPr/>
                    <a:p>
                      <a:pPr algn="ctr">
                        <a:buNone/>
                      </a:pPr>
                      <a:r>
                        <a:rPr lang="en-US" sz="1800">
                          <a:latin typeface="Californian FB" panose="0207040306080B030204" charset="0"/>
                          <a:cs typeface="Californian FB" panose="0207040306080B030204" charset="0"/>
                        </a:rPr>
                        <a:t>2022</a:t>
                      </a:r>
                      <a:endParaRPr lang="en-US" sz="1800">
                        <a:latin typeface="Californian FB" panose="0207040306080B030204" charset="0"/>
                        <a:cs typeface="Californian FB" panose="0207040306080B030204" charset="0"/>
                      </a:endParaRPr>
                    </a:p>
                  </a:txBody>
                  <a:tcPr/>
                </a:tc>
                <a:tc>
                  <a:txBody>
                    <a:bodyPr/>
                    <a:p>
                      <a:pPr algn="ctr">
                        <a:buNone/>
                      </a:pPr>
                      <a:r>
                        <a:rPr lang="en-US" sz="1800">
                          <a:latin typeface="Californian FB" panose="0207040306080B030204" charset="0"/>
                          <a:cs typeface="Californian FB" panose="0207040306080B030204" charset="0"/>
                        </a:rPr>
                        <a:t>2023</a:t>
                      </a:r>
                      <a:endParaRPr lang="en-US" sz="1800">
                        <a:latin typeface="Californian FB" panose="0207040306080B030204" charset="0"/>
                        <a:cs typeface="Californian FB" panose="0207040306080B030204" charset="0"/>
                      </a:endParaRPr>
                    </a:p>
                  </a:txBody>
                  <a:tcPr/>
                </a:tc>
              </a:tr>
              <a:tr h="415925">
                <a:tc>
                  <a:txBody>
                    <a:bodyPr/>
                    <a:p>
                      <a:pPr>
                        <a:buNone/>
                      </a:pPr>
                      <a:r>
                        <a:rPr lang="en-US" sz="1800">
                          <a:latin typeface="Californian FB" panose="0207040306080B030204" charset="0"/>
                          <a:cs typeface="Californian FB" panose="0207040306080B030204" charset="0"/>
                        </a:rPr>
                        <a:t>1</a:t>
                      </a:r>
                      <a:endParaRPr lang="en-US" sz="1800">
                        <a:latin typeface="Californian FB" panose="0207040306080B030204" charset="0"/>
                        <a:cs typeface="Californian FB" panose="0207040306080B030204" charset="0"/>
                      </a:endParaRPr>
                    </a:p>
                  </a:txBody>
                  <a:tcPr/>
                </a:tc>
                <a:tc>
                  <a:txBody>
                    <a:bodyPr/>
                    <a:p>
                      <a:pPr>
                        <a:buNone/>
                      </a:pPr>
                      <a:r>
                        <a:rPr lang="en-US" sz="1800" b="0">
                          <a:latin typeface="Californian FB" panose="0207040306080B030204" charset="0"/>
                          <a:cs typeface="Californian FB" panose="0207040306080B030204" charset="0"/>
                        </a:rPr>
                        <a:t>Affiliate</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0</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5</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8</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10</a:t>
                      </a:r>
                      <a:endParaRPr lang="en-US" sz="1800" b="0">
                        <a:latin typeface="Californian FB" panose="0207040306080B030204" charset="0"/>
                        <a:cs typeface="Californian FB" panose="0207040306080B030204" charset="0"/>
                      </a:endParaRPr>
                    </a:p>
                  </a:txBody>
                  <a:tcPr/>
                </a:tc>
              </a:tr>
              <a:tr h="415925">
                <a:tc>
                  <a:txBody>
                    <a:bodyPr/>
                    <a:p>
                      <a:pPr>
                        <a:buNone/>
                      </a:pPr>
                      <a:r>
                        <a:rPr lang="en-US" sz="1800">
                          <a:latin typeface="Californian FB" panose="0207040306080B030204" charset="0"/>
                          <a:cs typeface="Californian FB" panose="0207040306080B030204" charset="0"/>
                        </a:rPr>
                        <a:t>2</a:t>
                      </a:r>
                      <a:endParaRPr lang="en-US" sz="1800">
                        <a:latin typeface="Californian FB" panose="0207040306080B030204" charset="0"/>
                        <a:cs typeface="Californian FB" panose="0207040306080B030204" charset="0"/>
                      </a:endParaRPr>
                    </a:p>
                  </a:txBody>
                  <a:tcPr/>
                </a:tc>
                <a:tc>
                  <a:txBody>
                    <a:bodyPr/>
                    <a:p>
                      <a:pPr>
                        <a:buNone/>
                      </a:pPr>
                      <a:r>
                        <a:rPr lang="en-US" sz="1800" b="0">
                          <a:latin typeface="Californian FB" panose="0207040306080B030204" charset="0"/>
                          <a:cs typeface="Californian FB" panose="0207040306080B030204" charset="0"/>
                        </a:rPr>
                        <a:t>Members</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27</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40</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60</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90</a:t>
                      </a:r>
                      <a:endParaRPr lang="en-US" sz="1800" b="0">
                        <a:latin typeface="Californian FB" panose="0207040306080B030204" charset="0"/>
                        <a:cs typeface="Californian FB" panose="0207040306080B030204" charset="0"/>
                      </a:endParaRPr>
                    </a:p>
                  </a:txBody>
                  <a:tcPr/>
                </a:tc>
              </a:tr>
              <a:tr h="415925">
                <a:tc>
                  <a:txBody>
                    <a:bodyPr/>
                    <a:p>
                      <a:pPr>
                        <a:buNone/>
                      </a:pPr>
                      <a:r>
                        <a:rPr lang="en-US" sz="1800">
                          <a:latin typeface="Californian FB" panose="0207040306080B030204" charset="0"/>
                          <a:cs typeface="Californian FB" panose="0207040306080B030204" charset="0"/>
                        </a:rPr>
                        <a:t>3</a:t>
                      </a:r>
                      <a:endParaRPr lang="en-US" sz="1800">
                        <a:latin typeface="Californian FB" panose="0207040306080B030204" charset="0"/>
                        <a:cs typeface="Californian FB" panose="0207040306080B030204" charset="0"/>
                      </a:endParaRPr>
                    </a:p>
                  </a:txBody>
                  <a:tcPr/>
                </a:tc>
                <a:tc>
                  <a:txBody>
                    <a:bodyPr/>
                    <a:p>
                      <a:pPr>
                        <a:buNone/>
                      </a:pPr>
                      <a:r>
                        <a:rPr lang="en-US" sz="1800" b="0">
                          <a:latin typeface="Californian FB" panose="0207040306080B030204" charset="0"/>
                          <a:cs typeface="Californian FB" panose="0207040306080B030204" charset="0"/>
                        </a:rPr>
                        <a:t>Student Members</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55</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85</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125</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185</a:t>
                      </a:r>
                      <a:endParaRPr lang="en-US" sz="1800" b="0">
                        <a:latin typeface="Californian FB" panose="0207040306080B030204" charset="0"/>
                        <a:cs typeface="Californian FB" panose="0207040306080B030204" charset="0"/>
                      </a:endParaRPr>
                    </a:p>
                  </a:txBody>
                  <a:tcPr/>
                </a:tc>
              </a:tr>
              <a:tr h="415925">
                <a:tc>
                  <a:txBody>
                    <a:bodyPr/>
                    <a:p>
                      <a:pPr>
                        <a:buNone/>
                      </a:pPr>
                      <a:r>
                        <a:rPr lang="en-US" sz="1800">
                          <a:latin typeface="Californian FB" panose="0207040306080B030204" charset="0"/>
                          <a:cs typeface="Californian FB" panose="0207040306080B030204" charset="0"/>
                        </a:rPr>
                        <a:t>4</a:t>
                      </a:r>
                      <a:endParaRPr lang="en-US" sz="1800">
                        <a:latin typeface="Californian FB" panose="0207040306080B030204" charset="0"/>
                        <a:cs typeface="Californian FB" panose="0207040306080B030204" charset="0"/>
                      </a:endParaRPr>
                    </a:p>
                  </a:txBody>
                  <a:tcPr/>
                </a:tc>
                <a:tc>
                  <a:txBody>
                    <a:bodyPr/>
                    <a:p>
                      <a:pPr>
                        <a:buNone/>
                      </a:pPr>
                      <a:r>
                        <a:rPr lang="en-US" sz="1800" b="0">
                          <a:latin typeface="Californian FB" panose="0207040306080B030204" charset="0"/>
                          <a:cs typeface="Californian FB" panose="0207040306080B030204" charset="0"/>
                        </a:rPr>
                        <a:t>Chartered Members</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15</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25</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35</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55</a:t>
                      </a:r>
                      <a:endParaRPr lang="en-US" sz="1800" b="0">
                        <a:latin typeface="Californian FB" panose="0207040306080B030204" charset="0"/>
                        <a:cs typeface="Californian FB" panose="0207040306080B030204" charset="0"/>
                      </a:endParaRPr>
                    </a:p>
                  </a:txBody>
                  <a:tcPr/>
                </a:tc>
              </a:tr>
              <a:tr h="415925">
                <a:tc>
                  <a:txBody>
                    <a:bodyPr/>
                    <a:p>
                      <a:pPr>
                        <a:buNone/>
                      </a:pPr>
                      <a:r>
                        <a:rPr lang="en-US" sz="1800">
                          <a:latin typeface="Californian FB" panose="0207040306080B030204" charset="0"/>
                          <a:cs typeface="Californian FB" panose="0207040306080B030204" charset="0"/>
                        </a:rPr>
                        <a:t>5</a:t>
                      </a:r>
                      <a:endParaRPr lang="en-US" sz="1800">
                        <a:latin typeface="Californian FB" panose="0207040306080B030204" charset="0"/>
                        <a:cs typeface="Californian FB" panose="0207040306080B030204" charset="0"/>
                      </a:endParaRPr>
                    </a:p>
                  </a:txBody>
                  <a:tcPr/>
                </a:tc>
                <a:tc>
                  <a:txBody>
                    <a:bodyPr/>
                    <a:p>
                      <a:pPr>
                        <a:buNone/>
                      </a:pPr>
                      <a:r>
                        <a:rPr lang="en-US" sz="1800" b="0">
                          <a:latin typeface="Californian FB" panose="0207040306080B030204" charset="0"/>
                          <a:cs typeface="Californian FB" panose="0207040306080B030204" charset="0"/>
                        </a:rPr>
                        <a:t>Fellows</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3</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5</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8</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10</a:t>
                      </a:r>
                      <a:endParaRPr lang="en-US" sz="1800" b="0">
                        <a:latin typeface="Californian FB" panose="0207040306080B030204" charset="0"/>
                        <a:cs typeface="Californian FB" panose="0207040306080B030204" charset="0"/>
                      </a:endParaRPr>
                    </a:p>
                  </a:txBody>
                  <a:tcPr/>
                </a:tc>
              </a:tr>
              <a:tr h="415925">
                <a:tc>
                  <a:txBody>
                    <a:bodyPr/>
                    <a:p>
                      <a:pPr>
                        <a:buNone/>
                      </a:pPr>
                      <a:r>
                        <a:rPr lang="en-US" sz="1800">
                          <a:latin typeface="Californian FB" panose="0207040306080B030204" charset="0"/>
                          <a:cs typeface="Californian FB" panose="0207040306080B030204" charset="0"/>
                        </a:rPr>
                        <a:t>6</a:t>
                      </a:r>
                      <a:endParaRPr lang="en-US" sz="1800">
                        <a:latin typeface="Californian FB" panose="0207040306080B030204" charset="0"/>
                        <a:cs typeface="Californian FB" panose="0207040306080B030204" charset="0"/>
                      </a:endParaRPr>
                    </a:p>
                  </a:txBody>
                  <a:tcPr/>
                </a:tc>
                <a:tc>
                  <a:txBody>
                    <a:bodyPr/>
                    <a:p>
                      <a:pPr>
                        <a:buNone/>
                      </a:pPr>
                      <a:r>
                        <a:rPr lang="en-US" sz="1800" b="0">
                          <a:latin typeface="Californian FB" panose="0207040306080B030204" charset="0"/>
                          <a:cs typeface="Californian FB" panose="0207040306080B030204" charset="0"/>
                        </a:rPr>
                        <a:t>Corporates</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0</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5</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8</a:t>
                      </a:r>
                      <a:endParaRPr lang="en-US" sz="1800" b="0">
                        <a:latin typeface="Californian FB" panose="0207040306080B030204" charset="0"/>
                        <a:cs typeface="Californian FB" panose="0207040306080B030204" charset="0"/>
                      </a:endParaRPr>
                    </a:p>
                  </a:txBody>
                  <a:tcPr/>
                </a:tc>
                <a:tc>
                  <a:txBody>
                    <a:bodyPr/>
                    <a:p>
                      <a:pPr algn="ctr">
                        <a:buNone/>
                      </a:pPr>
                      <a:r>
                        <a:rPr lang="en-US" sz="1800" b="0">
                          <a:latin typeface="Californian FB" panose="0207040306080B030204" charset="0"/>
                          <a:cs typeface="Californian FB" panose="0207040306080B030204" charset="0"/>
                        </a:rPr>
                        <a:t>10</a:t>
                      </a:r>
                      <a:endParaRPr lang="en-US" sz="1800" b="0">
                        <a:latin typeface="Californian FB" panose="0207040306080B030204" charset="0"/>
                        <a:cs typeface="Californian FB" panose="0207040306080B030204" charset="0"/>
                      </a:endParaRPr>
                    </a:p>
                  </a:txBody>
                  <a:tcPr/>
                </a:tc>
              </a:tr>
              <a:tr h="415925">
                <a:tc>
                  <a:txBody>
                    <a:bodyPr/>
                    <a:p>
                      <a:pPr>
                        <a:buNone/>
                      </a:pPr>
                      <a:endParaRPr lang="en-US" sz="1800">
                        <a:latin typeface="Californian FB" panose="0207040306080B030204" charset="0"/>
                        <a:cs typeface="Californian FB" panose="0207040306080B030204" charset="0"/>
                      </a:endParaRPr>
                    </a:p>
                  </a:txBody>
                  <a:tcPr/>
                </a:tc>
                <a:tc>
                  <a:txBody>
                    <a:bodyPr/>
                    <a:p>
                      <a:pPr algn="r">
                        <a:buNone/>
                      </a:pPr>
                      <a:r>
                        <a:rPr lang="en-US" sz="1800">
                          <a:latin typeface="Californian FB" panose="0207040306080B030204" charset="0"/>
                          <a:cs typeface="Californian FB" panose="0207040306080B030204" charset="0"/>
                        </a:rPr>
                        <a:t>Estimated Total</a:t>
                      </a:r>
                      <a:endParaRPr lang="en-US" sz="1800">
                        <a:latin typeface="Californian FB" panose="0207040306080B030204" charset="0"/>
                        <a:cs typeface="Californian FB" panose="0207040306080B030204" charset="0"/>
                      </a:endParaRPr>
                    </a:p>
                  </a:txBody>
                  <a:tcPr/>
                </a:tc>
                <a:tc>
                  <a:txBody>
                    <a:bodyPr/>
                    <a:p>
                      <a:pPr algn="ctr">
                        <a:buNone/>
                      </a:pPr>
                      <a:r>
                        <a:rPr lang="en-US" sz="1800" u="sng">
                          <a:latin typeface="Californian FB" panose="0207040306080B030204" charset="0"/>
                          <a:cs typeface="Californian FB" panose="0207040306080B030204" charset="0"/>
                        </a:rPr>
                        <a:t>100</a:t>
                      </a:r>
                      <a:endParaRPr lang="en-US" sz="1800" u="sng">
                        <a:latin typeface="Californian FB" panose="0207040306080B030204" charset="0"/>
                        <a:cs typeface="Californian FB" panose="0207040306080B030204" charset="0"/>
                      </a:endParaRPr>
                    </a:p>
                  </a:txBody>
                  <a:tcPr/>
                </a:tc>
                <a:tc>
                  <a:txBody>
                    <a:bodyPr/>
                    <a:p>
                      <a:pPr algn="ctr">
                        <a:buNone/>
                      </a:pPr>
                      <a:r>
                        <a:rPr lang="en-US" sz="1800" u="sng">
                          <a:latin typeface="Californian FB" panose="0207040306080B030204" charset="0"/>
                          <a:cs typeface="Californian FB" panose="0207040306080B030204" charset="0"/>
                        </a:rPr>
                        <a:t>165</a:t>
                      </a:r>
                      <a:endParaRPr lang="en-US" sz="1800" u="sng">
                        <a:latin typeface="Californian FB" panose="0207040306080B030204" charset="0"/>
                        <a:cs typeface="Californian FB" panose="0207040306080B030204" charset="0"/>
                      </a:endParaRPr>
                    </a:p>
                  </a:txBody>
                  <a:tcPr/>
                </a:tc>
                <a:tc>
                  <a:txBody>
                    <a:bodyPr/>
                    <a:p>
                      <a:pPr algn="ctr">
                        <a:buNone/>
                      </a:pPr>
                      <a:r>
                        <a:rPr lang="en-US" sz="1800" u="sng">
                          <a:latin typeface="Californian FB" panose="0207040306080B030204" charset="0"/>
                          <a:cs typeface="Californian FB" panose="0207040306080B030204" charset="0"/>
                        </a:rPr>
                        <a:t>244</a:t>
                      </a:r>
                      <a:endParaRPr lang="en-US" sz="1800" u="sng">
                        <a:latin typeface="Californian FB" panose="0207040306080B030204" charset="0"/>
                        <a:cs typeface="Californian FB" panose="0207040306080B030204" charset="0"/>
                      </a:endParaRPr>
                    </a:p>
                  </a:txBody>
                  <a:tcPr/>
                </a:tc>
                <a:tc>
                  <a:txBody>
                    <a:bodyPr/>
                    <a:p>
                      <a:pPr algn="ctr">
                        <a:buNone/>
                      </a:pPr>
                      <a:r>
                        <a:rPr lang="en-US" sz="1800" u="sng">
                          <a:latin typeface="Californian FB" panose="0207040306080B030204" charset="0"/>
                          <a:cs typeface="Californian FB" panose="0207040306080B030204" charset="0"/>
                        </a:rPr>
                        <a:t>360</a:t>
                      </a:r>
                      <a:endParaRPr lang="en-US" sz="1800" u="sng">
                        <a:latin typeface="Californian FB" panose="0207040306080B030204" charset="0"/>
                        <a:cs typeface="Californian FB" panose="0207040306080B030204"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6565" y="528320"/>
            <a:ext cx="8251190" cy="918845"/>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Chapter</a:t>
            </a:r>
            <a:r>
              <a:rPr lang="en-US" altLang="en-US" b="1" i="1" dirty="0" smtClean="0">
                <a:solidFill>
                  <a:schemeClr val="accent1">
                    <a:lumMod val="50000"/>
                    <a:lumOff val="50000"/>
                  </a:schemeClr>
                </a:solidFill>
                <a:latin typeface="Californian FB" panose="0207040306080B030204" charset="0"/>
                <a:cs typeface="Californian FB" panose="0207040306080B030204" charset="0"/>
              </a:rPr>
              <a:t> </a:t>
            </a:r>
            <a:r>
              <a:rPr lang="en-US" altLang="en-US" b="1" dirty="0" smtClean="0">
                <a:solidFill>
                  <a:schemeClr val="accent1">
                    <a:lumMod val="50000"/>
                    <a:lumOff val="50000"/>
                  </a:schemeClr>
                </a:solidFill>
                <a:latin typeface="Californian FB" panose="0207040306080B030204" charset="0"/>
                <a:cs typeface="Californian FB" panose="0207040306080B030204" charset="0"/>
              </a:rPr>
              <a:t>Targets and Financials based on Curent Year [2020] over the period 2021-2023</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622300" y="1774190"/>
            <a:ext cx="8251825" cy="5083810"/>
          </a:xfrm>
        </p:spPr>
        <p:txBody>
          <a:bodyPr/>
          <a:lstStyle/>
          <a:p>
            <a:pPr marL="533400" indent="-533400">
              <a:buFont typeface="Wingdings" panose="05000000000000000000" charset="0"/>
              <a:buChar char="q"/>
            </a:pPr>
            <a:r>
              <a:rPr lang="en-US" altLang="en-GB" sz="2800" dirty="0" smtClean="0">
                <a:latin typeface="Californian FB" panose="0207040306080B030204" charset="0"/>
                <a:cs typeface="Californian FB" panose="0207040306080B030204" charset="0"/>
              </a:rPr>
              <a:t>Financial growth based on 2020 estimates :</a:t>
            </a:r>
            <a:endParaRPr lang="en-US" altLang="en-GB" sz="2800" dirty="0" smtClean="0">
              <a:latin typeface="Californian FB" panose="0207040306080B030204" charset="0"/>
              <a:cs typeface="Californian FB" panose="0207040306080B030204" charset="0"/>
            </a:endParaRPr>
          </a:p>
          <a:p>
            <a:pPr marL="457200" lvl="1" indent="0">
              <a:buFont typeface="Wingdings" panose="05000000000000000000" charset="0"/>
              <a:buNone/>
            </a:pPr>
            <a:endParaRPr lang="en-US" altLang="en-GB" sz="2800" dirty="0" smtClean="0">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graphicFrame>
        <p:nvGraphicFramePr>
          <p:cNvPr id="2" name="Table 1"/>
          <p:cNvGraphicFramePr/>
          <p:nvPr/>
        </p:nvGraphicFramePr>
        <p:xfrm>
          <a:off x="720090" y="2487930"/>
          <a:ext cx="8098790" cy="2854325"/>
        </p:xfrm>
        <a:graphic>
          <a:graphicData uri="http://schemas.openxmlformats.org/drawingml/2006/table">
            <a:tbl>
              <a:tblPr firstRow="1" bandRow="1">
                <a:tableStyleId>{5C22544A-7EE6-4342-B048-85BDC9FD1C3A}</a:tableStyleId>
              </a:tblPr>
              <a:tblGrid>
                <a:gridCol w="290195"/>
                <a:gridCol w="1826895"/>
                <a:gridCol w="948690"/>
                <a:gridCol w="1040130"/>
                <a:gridCol w="1063625"/>
                <a:gridCol w="1113155"/>
                <a:gridCol w="1062990"/>
                <a:gridCol w="753110"/>
              </a:tblGrid>
              <a:tr h="0">
                <a:tc gridSpan="2">
                  <a:txBody>
                    <a:bodyPr/>
                    <a:p>
                      <a:pPr fontAlgn="auto">
                        <a:buNone/>
                      </a:pPr>
                      <a:r>
                        <a:rPr lang="en-US" altLang="zh-CN" sz="1400" b="1"/>
                        <a:t>Membersgip Category:</a:t>
                      </a:r>
                      <a:endParaRPr lang="en-US" sz="1400" b="1"/>
                    </a:p>
                  </a:txBody>
                  <a:tcPr/>
                </a:tc>
                <a:tc hMerge="1">
                  <a:tcPr/>
                </a:tc>
                <a:tc>
                  <a:txBody>
                    <a:bodyPr/>
                    <a:p>
                      <a:pPr algn="ctr" fontAlgn="auto">
                        <a:buNone/>
                      </a:pPr>
                      <a:r>
                        <a:rPr lang="en-US" sz="1200" b="1"/>
                        <a:t>2020</a:t>
                      </a:r>
                      <a:endParaRPr lang="en-US" sz="1200" b="1"/>
                    </a:p>
                    <a:p>
                      <a:pPr algn="ctr" fontAlgn="auto">
                        <a:buNone/>
                      </a:pPr>
                      <a:r>
                        <a:rPr lang="en-US" sz="1200">
                          <a:sym typeface="+mn-ea"/>
                        </a:rPr>
                        <a:t>[UGX]</a:t>
                      </a:r>
                      <a:endParaRPr lang="en-US" sz="1200" b="1"/>
                    </a:p>
                  </a:txBody>
                  <a:tcPr/>
                </a:tc>
                <a:tc>
                  <a:txBody>
                    <a:bodyPr/>
                    <a:p>
                      <a:pPr algn="ctr" fontAlgn="auto">
                        <a:buNone/>
                      </a:pPr>
                      <a:r>
                        <a:rPr lang="en-US" sz="1200" b="1"/>
                        <a:t>2021</a:t>
                      </a:r>
                      <a:endParaRPr lang="en-US" sz="1200" b="1"/>
                    </a:p>
                    <a:p>
                      <a:pPr algn="ctr" fontAlgn="auto">
                        <a:buNone/>
                      </a:pPr>
                      <a:r>
                        <a:rPr lang="en-US" sz="1200">
                          <a:sym typeface="+mn-ea"/>
                        </a:rPr>
                        <a:t>[UGX]</a:t>
                      </a:r>
                      <a:endParaRPr lang="en-US" sz="1200" b="1"/>
                    </a:p>
                  </a:txBody>
                  <a:tcPr/>
                </a:tc>
                <a:tc>
                  <a:txBody>
                    <a:bodyPr/>
                    <a:p>
                      <a:pPr algn="ctr" fontAlgn="auto">
                        <a:buNone/>
                      </a:pPr>
                      <a:r>
                        <a:rPr lang="en-US" sz="1200" b="1"/>
                        <a:t>2022</a:t>
                      </a:r>
                      <a:endParaRPr lang="en-US" sz="1200" b="1"/>
                    </a:p>
                    <a:p>
                      <a:pPr algn="ctr" fontAlgn="auto">
                        <a:buNone/>
                      </a:pPr>
                      <a:r>
                        <a:rPr lang="en-US" sz="1200" b="1">
                          <a:sym typeface="+mn-ea"/>
                        </a:rPr>
                        <a:t>[UGX]</a:t>
                      </a:r>
                      <a:endParaRPr lang="en-US" sz="1200" b="1"/>
                    </a:p>
                  </a:txBody>
                  <a:tcPr/>
                </a:tc>
                <a:tc>
                  <a:txBody>
                    <a:bodyPr/>
                    <a:p>
                      <a:pPr algn="ctr" fontAlgn="auto">
                        <a:buNone/>
                      </a:pPr>
                      <a:r>
                        <a:rPr lang="en-US" sz="1200" b="1"/>
                        <a:t>2023</a:t>
                      </a:r>
                      <a:endParaRPr lang="en-US" sz="1200" b="1"/>
                    </a:p>
                    <a:p>
                      <a:pPr algn="ctr" fontAlgn="auto">
                        <a:buNone/>
                      </a:pPr>
                      <a:r>
                        <a:rPr lang="en-US" sz="1200">
                          <a:sym typeface="+mn-ea"/>
                        </a:rPr>
                        <a:t>[UGX]</a:t>
                      </a:r>
                      <a:endParaRPr lang="en-US" sz="1200" b="1"/>
                    </a:p>
                  </a:txBody>
                  <a:tcPr/>
                </a:tc>
                <a:tc>
                  <a:txBody>
                    <a:bodyPr/>
                    <a:p>
                      <a:pPr algn="ctr" fontAlgn="auto">
                        <a:buNone/>
                      </a:pPr>
                      <a:r>
                        <a:rPr lang="en-US" sz="1200" b="1"/>
                        <a:t>TOTAL IN UGX</a:t>
                      </a:r>
                      <a:endParaRPr lang="en-US" sz="1200" b="1"/>
                    </a:p>
                  </a:txBody>
                  <a:tcPr/>
                </a:tc>
                <a:tc>
                  <a:txBody>
                    <a:bodyPr/>
                    <a:p>
                      <a:pPr algn="ctr" fontAlgn="auto">
                        <a:buNone/>
                      </a:pPr>
                      <a:r>
                        <a:rPr lang="en-US" sz="1200" b="1"/>
                        <a:t>TOTAL  IN BPS</a:t>
                      </a:r>
                      <a:endParaRPr lang="en-US" sz="1200" b="1"/>
                    </a:p>
                  </a:txBody>
                  <a:tcPr/>
                </a:tc>
              </a:tr>
              <a:tr h="351155">
                <a:tc>
                  <a:txBody>
                    <a:bodyPr/>
                    <a:p>
                      <a:pPr>
                        <a:buNone/>
                      </a:pPr>
                      <a:r>
                        <a:rPr lang="en-US" sz="1300"/>
                        <a:t>1</a:t>
                      </a:r>
                      <a:endParaRPr lang="en-US" sz="1300"/>
                    </a:p>
                  </a:txBody>
                  <a:tcPr/>
                </a:tc>
                <a:tc>
                  <a:txBody>
                    <a:bodyPr/>
                    <a:p>
                      <a:pPr fontAlgn="auto">
                        <a:buNone/>
                      </a:pPr>
                      <a:r>
                        <a:rPr lang="en-US" sz="1300"/>
                        <a:t>Membership Fees</a:t>
                      </a:r>
                      <a:endParaRPr lang="en-US" sz="1300"/>
                    </a:p>
                  </a:txBody>
                  <a:tcPr/>
                </a:tc>
                <a:tc>
                  <a:txBody>
                    <a:bodyPr/>
                    <a:p>
                      <a:pPr indent="0" algn="r">
                        <a:buNone/>
                      </a:pPr>
                      <a:r>
                        <a:rPr lang="en-US" sz="1300" b="0">
                          <a:solidFill>
                            <a:schemeClr val="tx1"/>
                          </a:solidFill>
                          <a:latin typeface="Californian FB" panose="0207040306080B030204" charset="0"/>
                          <a:cs typeface="Californian FB" panose="0207040306080B030204" charset="0"/>
                        </a:rPr>
                        <a:t> 29,700,000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fontAlgn="auto">
                        <a:buNone/>
                      </a:pPr>
                      <a:r>
                        <a:rPr lang="en-US" sz="1300"/>
                        <a:t>46,800,000</a:t>
                      </a:r>
                      <a:endParaRPr lang="en-US" sz="1300"/>
                    </a:p>
                  </a:txBody>
                  <a:tcPr/>
                </a:tc>
                <a:tc>
                  <a:txBody>
                    <a:bodyPr/>
                    <a:p>
                      <a:pPr algn="r" fontAlgn="auto">
                        <a:buNone/>
                      </a:pPr>
                      <a:r>
                        <a:rPr lang="en-US" sz="1300"/>
                        <a:t>69,150,000</a:t>
                      </a:r>
                      <a:endParaRPr lang="en-US" sz="1300"/>
                    </a:p>
                  </a:txBody>
                  <a:tcPr/>
                </a:tc>
                <a:tc>
                  <a:txBody>
                    <a:bodyPr/>
                    <a:p>
                      <a:pPr algn="r" fontAlgn="auto">
                        <a:buNone/>
                      </a:pPr>
                      <a:r>
                        <a:rPr lang="en-US" sz="1300"/>
                        <a:t>102,750,000</a:t>
                      </a:r>
                      <a:endParaRPr lang="en-US" sz="1300"/>
                    </a:p>
                  </a:txBody>
                  <a:tcPr/>
                </a:tc>
                <a:tc>
                  <a:txBody>
                    <a:bodyPr/>
                    <a:p>
                      <a:pPr algn="r" fontAlgn="auto">
                        <a:buNone/>
                      </a:pPr>
                      <a:r>
                        <a:rPr lang="en-US" sz="1300">
                          <a:solidFill>
                            <a:schemeClr val="tx2">
                              <a:lumMod val="90000"/>
                              <a:lumOff val="10000"/>
                            </a:schemeClr>
                          </a:solidFill>
                        </a:rPr>
                        <a:t>248,400,000</a:t>
                      </a:r>
                      <a:endParaRPr lang="en-US" sz="1300">
                        <a:solidFill>
                          <a:schemeClr val="tx2">
                            <a:lumMod val="90000"/>
                            <a:lumOff val="10000"/>
                          </a:schemeClr>
                        </a:solidFill>
                      </a:endParaRPr>
                    </a:p>
                  </a:txBody>
                  <a:tcPr/>
                </a:tc>
                <a:tc>
                  <a:txBody>
                    <a:bodyPr/>
                    <a:p>
                      <a:pPr algn="r" fontAlgn="auto">
                        <a:buNone/>
                      </a:pPr>
                      <a:r>
                        <a:rPr lang="en-US" sz="1300">
                          <a:solidFill>
                            <a:schemeClr val="tx2">
                              <a:lumMod val="90000"/>
                              <a:lumOff val="10000"/>
                            </a:schemeClr>
                          </a:solidFill>
                        </a:rPr>
                        <a:t>47,770</a:t>
                      </a:r>
                      <a:endParaRPr lang="en-US" sz="1300">
                        <a:solidFill>
                          <a:schemeClr val="tx2">
                            <a:lumMod val="90000"/>
                            <a:lumOff val="10000"/>
                          </a:schemeClr>
                        </a:solidFill>
                      </a:endParaRPr>
                    </a:p>
                  </a:txBody>
                  <a:tcPr/>
                </a:tc>
              </a:tr>
              <a:tr h="351155">
                <a:tc>
                  <a:txBody>
                    <a:bodyPr/>
                    <a:p>
                      <a:pPr>
                        <a:buNone/>
                      </a:pPr>
                      <a:r>
                        <a:rPr lang="en-US" sz="1300"/>
                        <a:t>2</a:t>
                      </a:r>
                      <a:endParaRPr lang="en-US" sz="1300"/>
                    </a:p>
                  </a:txBody>
                  <a:tcPr/>
                </a:tc>
                <a:tc>
                  <a:txBody>
                    <a:bodyPr/>
                    <a:p>
                      <a:pPr fontAlgn="auto">
                        <a:buNone/>
                      </a:pPr>
                      <a:r>
                        <a:rPr lang="en-US" sz="1300"/>
                        <a:t>CILT Organised Events</a:t>
                      </a:r>
                      <a:endParaRPr lang="en-US" sz="1300"/>
                    </a:p>
                  </a:txBody>
                  <a:tcPr/>
                </a:tc>
                <a:tc>
                  <a:txBody>
                    <a:bodyPr/>
                    <a:p>
                      <a:pPr indent="0" algn="r">
                        <a:buNone/>
                      </a:pPr>
                      <a:r>
                        <a:rPr lang="en-US" sz="1300" b="0">
                          <a:solidFill>
                            <a:schemeClr val="tx1"/>
                          </a:solidFill>
                          <a:latin typeface="Californian FB" panose="0207040306080B030204" charset="0"/>
                          <a:cs typeface="Californian FB" panose="0207040306080B030204" charset="0"/>
                        </a:rPr>
                        <a:t>4,000,000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fontAlgn="auto">
                        <a:buNone/>
                      </a:pPr>
                      <a:r>
                        <a:rPr lang="en-US" sz="1300"/>
                        <a:t>20,000,000</a:t>
                      </a:r>
                      <a:endParaRPr lang="en-US" sz="1300"/>
                    </a:p>
                  </a:txBody>
                  <a:tcPr/>
                </a:tc>
                <a:tc>
                  <a:txBody>
                    <a:bodyPr/>
                    <a:p>
                      <a:pPr algn="r" fontAlgn="auto">
                        <a:buNone/>
                      </a:pPr>
                      <a:r>
                        <a:rPr lang="en-US" sz="1300"/>
                        <a:t>27,500,000</a:t>
                      </a:r>
                      <a:endParaRPr lang="en-US" sz="1300"/>
                    </a:p>
                  </a:txBody>
                  <a:tcPr/>
                </a:tc>
                <a:tc>
                  <a:txBody>
                    <a:bodyPr/>
                    <a:p>
                      <a:pPr algn="r" fontAlgn="auto">
                        <a:buNone/>
                      </a:pPr>
                      <a:r>
                        <a:rPr lang="en-US" sz="1300"/>
                        <a:t>35,000,000</a:t>
                      </a:r>
                      <a:endParaRPr lang="en-US" sz="1300"/>
                    </a:p>
                  </a:txBody>
                  <a:tcPr/>
                </a:tc>
                <a:tc>
                  <a:txBody>
                    <a:bodyPr/>
                    <a:p>
                      <a:pPr algn="r" fontAlgn="auto">
                        <a:buNone/>
                      </a:pPr>
                      <a:r>
                        <a:rPr lang="en-US" sz="1300">
                          <a:solidFill>
                            <a:schemeClr val="tx2">
                              <a:lumMod val="90000"/>
                              <a:lumOff val="10000"/>
                            </a:schemeClr>
                          </a:solidFill>
                        </a:rPr>
                        <a:t>82,500,000</a:t>
                      </a:r>
                      <a:endParaRPr lang="en-US" sz="1300">
                        <a:solidFill>
                          <a:schemeClr val="tx2">
                            <a:lumMod val="90000"/>
                            <a:lumOff val="10000"/>
                          </a:schemeClr>
                        </a:solidFill>
                      </a:endParaRPr>
                    </a:p>
                  </a:txBody>
                  <a:tcPr/>
                </a:tc>
                <a:tc>
                  <a:txBody>
                    <a:bodyPr/>
                    <a:p>
                      <a:pPr algn="r" fontAlgn="auto">
                        <a:buNone/>
                      </a:pPr>
                      <a:r>
                        <a:rPr lang="en-US" sz="1300">
                          <a:solidFill>
                            <a:schemeClr val="tx2">
                              <a:lumMod val="90000"/>
                              <a:lumOff val="10000"/>
                            </a:schemeClr>
                          </a:solidFill>
                        </a:rPr>
                        <a:t>15,865</a:t>
                      </a:r>
                      <a:endParaRPr lang="en-US" sz="1300">
                        <a:solidFill>
                          <a:schemeClr val="tx2">
                            <a:lumMod val="90000"/>
                            <a:lumOff val="10000"/>
                          </a:schemeClr>
                        </a:solidFill>
                      </a:endParaRPr>
                    </a:p>
                  </a:txBody>
                  <a:tcPr/>
                </a:tc>
              </a:tr>
              <a:tr h="351155">
                <a:tc>
                  <a:txBody>
                    <a:bodyPr/>
                    <a:p>
                      <a:pPr>
                        <a:buNone/>
                      </a:pPr>
                      <a:r>
                        <a:rPr lang="en-US" sz="1300"/>
                        <a:t>3</a:t>
                      </a:r>
                      <a:endParaRPr lang="en-US" sz="1300"/>
                    </a:p>
                  </a:txBody>
                  <a:tcPr/>
                </a:tc>
                <a:tc>
                  <a:txBody>
                    <a:bodyPr/>
                    <a:p>
                      <a:pPr fontAlgn="auto">
                        <a:buNone/>
                      </a:pPr>
                      <a:r>
                        <a:rPr lang="en-US" sz="1300"/>
                        <a:t>Corporate Scholarships</a:t>
                      </a:r>
                      <a:endParaRPr lang="en-US" sz="1300"/>
                    </a:p>
                  </a:txBody>
                  <a:tcPr/>
                </a:tc>
                <a:tc>
                  <a:txBody>
                    <a:bodyPr/>
                    <a:p>
                      <a:pPr indent="0" algn="r">
                        <a:buNone/>
                      </a:pPr>
                      <a:r>
                        <a:rPr lang="en-US" sz="1300">
                          <a:solidFill>
                            <a:schemeClr val="tx1"/>
                          </a:solidFill>
                          <a:latin typeface="Californian FB" panose="0207040306080B030204" charset="0"/>
                          <a:cs typeface="Californian FB" panose="0207040306080B030204" charset="0"/>
                          <a:sym typeface="+mn-ea"/>
                        </a:rPr>
                        <a:t>3,600,000</a:t>
                      </a:r>
                      <a:r>
                        <a:rPr lang="en-US" sz="1300" b="0">
                          <a:solidFill>
                            <a:schemeClr val="tx1"/>
                          </a:solidFill>
                          <a:latin typeface="Californian FB" panose="0207040306080B030204" charset="0"/>
                          <a:cs typeface="Californian FB" panose="0207040306080B030204" charset="0"/>
                        </a:rPr>
                        <a:t>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fontAlgn="auto">
                        <a:buNone/>
                      </a:pPr>
                      <a:r>
                        <a:rPr lang="en-US" sz="1300"/>
                        <a:t>4,000,000</a:t>
                      </a:r>
                      <a:endParaRPr lang="en-US" sz="1300"/>
                    </a:p>
                  </a:txBody>
                  <a:tcPr/>
                </a:tc>
                <a:tc>
                  <a:txBody>
                    <a:bodyPr/>
                    <a:p>
                      <a:pPr algn="r" fontAlgn="auto">
                        <a:buNone/>
                      </a:pPr>
                      <a:r>
                        <a:rPr lang="en-US" sz="1300"/>
                        <a:t>6,000,000</a:t>
                      </a:r>
                      <a:endParaRPr lang="en-US" sz="1300"/>
                    </a:p>
                  </a:txBody>
                  <a:tcPr/>
                </a:tc>
                <a:tc>
                  <a:txBody>
                    <a:bodyPr/>
                    <a:p>
                      <a:pPr algn="r" fontAlgn="auto">
                        <a:buNone/>
                      </a:pPr>
                      <a:r>
                        <a:rPr lang="en-US" sz="1300"/>
                        <a:t>8,000,000</a:t>
                      </a:r>
                      <a:endParaRPr lang="en-US" sz="1300"/>
                    </a:p>
                  </a:txBody>
                  <a:tcPr/>
                </a:tc>
                <a:tc>
                  <a:txBody>
                    <a:bodyPr/>
                    <a:p>
                      <a:pPr algn="r" fontAlgn="auto">
                        <a:buNone/>
                      </a:pPr>
                      <a:r>
                        <a:rPr lang="en-US" sz="1300">
                          <a:solidFill>
                            <a:schemeClr val="tx2">
                              <a:lumMod val="90000"/>
                              <a:lumOff val="10000"/>
                            </a:schemeClr>
                          </a:solidFill>
                        </a:rPr>
                        <a:t>23,750,000</a:t>
                      </a:r>
                      <a:endParaRPr lang="en-US" sz="1300">
                        <a:solidFill>
                          <a:schemeClr val="tx2">
                            <a:lumMod val="90000"/>
                            <a:lumOff val="10000"/>
                          </a:schemeClr>
                        </a:solidFill>
                      </a:endParaRPr>
                    </a:p>
                  </a:txBody>
                  <a:tcPr/>
                </a:tc>
                <a:tc>
                  <a:txBody>
                    <a:bodyPr/>
                    <a:p>
                      <a:pPr algn="r" fontAlgn="auto">
                        <a:buNone/>
                      </a:pPr>
                      <a:r>
                        <a:rPr lang="en-US" sz="1300">
                          <a:solidFill>
                            <a:schemeClr val="tx2">
                              <a:lumMod val="90000"/>
                              <a:lumOff val="10000"/>
                            </a:schemeClr>
                          </a:solidFill>
                        </a:rPr>
                        <a:t>3,462</a:t>
                      </a:r>
                      <a:endParaRPr lang="en-US" sz="1300">
                        <a:solidFill>
                          <a:schemeClr val="tx2">
                            <a:lumMod val="90000"/>
                            <a:lumOff val="10000"/>
                          </a:schemeClr>
                        </a:solidFill>
                      </a:endParaRPr>
                    </a:p>
                  </a:txBody>
                  <a:tcPr/>
                </a:tc>
              </a:tr>
              <a:tr h="351155">
                <a:tc>
                  <a:txBody>
                    <a:bodyPr/>
                    <a:p>
                      <a:pPr>
                        <a:buNone/>
                      </a:pPr>
                      <a:r>
                        <a:rPr lang="en-US" sz="1300"/>
                        <a:t>4</a:t>
                      </a:r>
                      <a:endParaRPr lang="en-US" sz="1300"/>
                    </a:p>
                  </a:txBody>
                  <a:tcPr/>
                </a:tc>
                <a:tc>
                  <a:txBody>
                    <a:bodyPr/>
                    <a:p>
                      <a:pPr fontAlgn="auto">
                        <a:buNone/>
                      </a:pPr>
                      <a:r>
                        <a:rPr lang="en-US" sz="1300"/>
                        <a:t>Grants Envisaged</a:t>
                      </a:r>
                      <a:endParaRPr lang="en-US" sz="1300"/>
                    </a:p>
                  </a:txBody>
                  <a:tcPr/>
                </a:tc>
                <a:tc>
                  <a:txBody>
                    <a:bodyPr/>
                    <a:p>
                      <a:pPr indent="0" algn="r">
                        <a:buNone/>
                      </a:pPr>
                      <a:r>
                        <a:rPr lang="en-US" sz="1300" b="0">
                          <a:solidFill>
                            <a:schemeClr val="tx1"/>
                          </a:solidFill>
                          <a:latin typeface="Californian FB" panose="0207040306080B030204" charset="0"/>
                          <a:cs typeface="Californian FB" panose="0207040306080B030204" charset="0"/>
                        </a:rPr>
                        <a:t>5,550,000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fontAlgn="auto">
                        <a:buNone/>
                      </a:pPr>
                      <a:r>
                        <a:rPr lang="en-US" sz="1300"/>
                        <a:t>15,000,000</a:t>
                      </a:r>
                      <a:endParaRPr lang="en-US" sz="1300"/>
                    </a:p>
                  </a:txBody>
                  <a:tcPr/>
                </a:tc>
                <a:tc>
                  <a:txBody>
                    <a:bodyPr/>
                    <a:p>
                      <a:pPr algn="r" fontAlgn="auto">
                        <a:buNone/>
                      </a:pPr>
                      <a:r>
                        <a:rPr lang="en-US" sz="1300"/>
                        <a:t>15,000,000</a:t>
                      </a:r>
                      <a:endParaRPr lang="en-US" sz="1300"/>
                    </a:p>
                  </a:txBody>
                  <a:tcPr/>
                </a:tc>
                <a:tc>
                  <a:txBody>
                    <a:bodyPr/>
                    <a:p>
                      <a:pPr algn="r" fontAlgn="auto">
                        <a:buNone/>
                      </a:pPr>
                      <a:r>
                        <a:rPr lang="en-US" sz="1300"/>
                        <a:t>15,000,000</a:t>
                      </a:r>
                      <a:endParaRPr lang="en-US" sz="1300"/>
                    </a:p>
                  </a:txBody>
                  <a:tcPr/>
                </a:tc>
                <a:tc>
                  <a:txBody>
                    <a:bodyPr/>
                    <a:p>
                      <a:pPr algn="r" fontAlgn="auto">
                        <a:buNone/>
                      </a:pPr>
                      <a:r>
                        <a:rPr lang="en-US" sz="1300">
                          <a:solidFill>
                            <a:schemeClr val="tx2">
                              <a:lumMod val="90000"/>
                              <a:lumOff val="10000"/>
                            </a:schemeClr>
                          </a:solidFill>
                        </a:rPr>
                        <a:t>45,000,000</a:t>
                      </a:r>
                      <a:endParaRPr lang="en-US" sz="1300">
                        <a:solidFill>
                          <a:schemeClr val="tx2">
                            <a:lumMod val="90000"/>
                            <a:lumOff val="10000"/>
                          </a:schemeClr>
                        </a:solidFill>
                      </a:endParaRPr>
                    </a:p>
                  </a:txBody>
                  <a:tcPr/>
                </a:tc>
                <a:tc>
                  <a:txBody>
                    <a:bodyPr/>
                    <a:p>
                      <a:pPr algn="r" fontAlgn="auto">
                        <a:buNone/>
                      </a:pPr>
                      <a:r>
                        <a:rPr lang="en-US" sz="1300">
                          <a:solidFill>
                            <a:schemeClr val="tx2">
                              <a:lumMod val="90000"/>
                              <a:lumOff val="10000"/>
                            </a:schemeClr>
                          </a:solidFill>
                        </a:rPr>
                        <a:t>8,654</a:t>
                      </a:r>
                      <a:endParaRPr lang="en-US" sz="1300">
                        <a:solidFill>
                          <a:schemeClr val="tx2">
                            <a:lumMod val="90000"/>
                            <a:lumOff val="10000"/>
                          </a:schemeClr>
                        </a:solidFill>
                      </a:endParaRPr>
                    </a:p>
                  </a:txBody>
                  <a:tcPr/>
                </a:tc>
              </a:tr>
              <a:tr h="351790">
                <a:tc>
                  <a:txBody>
                    <a:bodyPr/>
                    <a:p>
                      <a:pPr>
                        <a:buNone/>
                      </a:pPr>
                      <a:r>
                        <a:rPr lang="en-US" sz="1300"/>
                        <a:t>5</a:t>
                      </a:r>
                      <a:endParaRPr lang="en-US" sz="1300"/>
                    </a:p>
                  </a:txBody>
                  <a:tcPr/>
                </a:tc>
                <a:tc>
                  <a:txBody>
                    <a:bodyPr/>
                    <a:p>
                      <a:pPr fontAlgn="auto">
                        <a:buNone/>
                      </a:pPr>
                      <a:r>
                        <a:rPr lang="en-US" sz="1300"/>
                        <a:t>Research/ Consultancies</a:t>
                      </a:r>
                      <a:endParaRPr lang="en-US" sz="1300"/>
                    </a:p>
                  </a:txBody>
                  <a:tcPr/>
                </a:tc>
                <a:tc>
                  <a:txBody>
                    <a:bodyPr/>
                    <a:p>
                      <a:pPr indent="0" algn="r">
                        <a:buNone/>
                      </a:pPr>
                      <a:r>
                        <a:rPr lang="en-US" sz="1300" b="0">
                          <a:solidFill>
                            <a:schemeClr val="tx1"/>
                          </a:solidFill>
                          <a:latin typeface="Californian FB" panose="0207040306080B030204" charset="0"/>
                          <a:cs typeface="Californian FB" panose="0207040306080B030204" charset="0"/>
                        </a:rPr>
                        <a:t>8,000,000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fontAlgn="auto">
                        <a:buNone/>
                      </a:pPr>
                      <a:r>
                        <a:rPr lang="en-US" sz="1300"/>
                        <a:t>57,500,000</a:t>
                      </a:r>
                      <a:endParaRPr lang="en-US" sz="1300"/>
                    </a:p>
                  </a:txBody>
                  <a:tcPr/>
                </a:tc>
                <a:tc>
                  <a:txBody>
                    <a:bodyPr/>
                    <a:p>
                      <a:pPr algn="r" fontAlgn="auto">
                        <a:buNone/>
                      </a:pPr>
                      <a:r>
                        <a:rPr lang="en-US" sz="1300"/>
                        <a:t>80,000,000</a:t>
                      </a:r>
                      <a:endParaRPr lang="en-US" sz="1300"/>
                    </a:p>
                  </a:txBody>
                  <a:tcPr/>
                </a:tc>
                <a:tc>
                  <a:txBody>
                    <a:bodyPr/>
                    <a:p>
                      <a:pPr algn="r" fontAlgn="auto">
                        <a:buNone/>
                      </a:pPr>
                      <a:r>
                        <a:rPr lang="en-US" sz="1300"/>
                        <a:t>92,500,000</a:t>
                      </a:r>
                      <a:endParaRPr lang="en-US" sz="1300"/>
                    </a:p>
                  </a:txBody>
                  <a:tcPr/>
                </a:tc>
                <a:tc>
                  <a:txBody>
                    <a:bodyPr/>
                    <a:p>
                      <a:pPr algn="r" fontAlgn="auto">
                        <a:buNone/>
                      </a:pPr>
                      <a:r>
                        <a:rPr lang="en-US" sz="1300">
                          <a:solidFill>
                            <a:schemeClr val="tx2">
                              <a:lumMod val="90000"/>
                              <a:lumOff val="10000"/>
                            </a:schemeClr>
                          </a:solidFill>
                        </a:rPr>
                        <a:t>230,000,000</a:t>
                      </a:r>
                      <a:endParaRPr lang="en-US" sz="1300">
                        <a:solidFill>
                          <a:schemeClr val="tx2">
                            <a:lumMod val="90000"/>
                            <a:lumOff val="10000"/>
                          </a:schemeClr>
                        </a:solidFill>
                      </a:endParaRPr>
                    </a:p>
                  </a:txBody>
                  <a:tcPr/>
                </a:tc>
                <a:tc>
                  <a:txBody>
                    <a:bodyPr/>
                    <a:p>
                      <a:pPr algn="r" fontAlgn="auto">
                        <a:buNone/>
                      </a:pPr>
                      <a:r>
                        <a:rPr lang="en-US" sz="1300">
                          <a:solidFill>
                            <a:schemeClr val="tx2">
                              <a:lumMod val="90000"/>
                              <a:lumOff val="10000"/>
                            </a:schemeClr>
                          </a:solidFill>
                        </a:rPr>
                        <a:t>44,231</a:t>
                      </a:r>
                      <a:endParaRPr lang="en-US" sz="1300">
                        <a:solidFill>
                          <a:schemeClr val="tx2">
                            <a:lumMod val="90000"/>
                            <a:lumOff val="10000"/>
                          </a:schemeClr>
                        </a:solidFill>
                      </a:endParaRPr>
                    </a:p>
                  </a:txBody>
                  <a:tcPr/>
                </a:tc>
              </a:tr>
              <a:tr h="0">
                <a:tc gridSpan="2">
                  <a:txBody>
                    <a:bodyPr/>
                    <a:p>
                      <a:pPr algn="r" fontAlgn="auto">
                        <a:buNone/>
                      </a:pPr>
                      <a:r>
                        <a:rPr lang="en-US" altLang="zh-CN" sz="1300" b="1"/>
                        <a:t>Projected Total in UGX:</a:t>
                      </a:r>
                      <a:endParaRPr lang="en-US" altLang="zh-CN" sz="1300" b="1"/>
                    </a:p>
                  </a:txBody>
                  <a:tcPr/>
                </a:tc>
                <a:tc hMerge="1">
                  <a:tcPr/>
                </a:tc>
                <a:tc>
                  <a:txBody>
                    <a:bodyPr/>
                    <a:p>
                      <a:pPr indent="0" algn="r">
                        <a:buNone/>
                      </a:pPr>
                      <a:r>
                        <a:rPr lang="en-US" sz="1300" b="1">
                          <a:solidFill>
                            <a:srgbClr val="1F2DA8"/>
                          </a:solidFill>
                          <a:latin typeface="Californian FB" panose="0207040306080B030204" charset="0"/>
                          <a:cs typeface="Californian FB" panose="0207040306080B030204" charset="0"/>
                        </a:rPr>
                        <a:t> 50,800,000 </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algn="r" fontAlgn="auto">
                        <a:buNone/>
                      </a:pPr>
                      <a:r>
                        <a:rPr lang="en-US" sz="1300" b="1"/>
                        <a:t>143,300,000</a:t>
                      </a:r>
                      <a:endParaRPr lang="en-US" sz="1300" b="1"/>
                    </a:p>
                  </a:txBody>
                  <a:tcPr/>
                </a:tc>
                <a:tc>
                  <a:txBody>
                    <a:bodyPr/>
                    <a:p>
                      <a:pPr algn="r" fontAlgn="auto">
                        <a:buNone/>
                      </a:pPr>
                      <a:r>
                        <a:rPr lang="en-US" sz="1300" b="1"/>
                        <a:t>197,650,000</a:t>
                      </a:r>
                      <a:endParaRPr lang="en-US" sz="1300" b="1"/>
                    </a:p>
                  </a:txBody>
                  <a:tcPr/>
                </a:tc>
                <a:tc>
                  <a:txBody>
                    <a:bodyPr/>
                    <a:p>
                      <a:pPr algn="r" fontAlgn="auto">
                        <a:buNone/>
                      </a:pPr>
                      <a:r>
                        <a:rPr lang="en-US" sz="1300" b="1"/>
                        <a:t>253,250,000</a:t>
                      </a:r>
                      <a:endParaRPr lang="en-US" sz="1300" b="1"/>
                    </a:p>
                  </a:txBody>
                  <a:tcPr/>
                </a:tc>
                <a:tc>
                  <a:txBody>
                    <a:bodyPr/>
                    <a:p>
                      <a:pPr algn="r" fontAlgn="auto">
                        <a:buNone/>
                      </a:pPr>
                      <a:r>
                        <a:rPr lang="en-US" sz="1300" b="1"/>
                        <a:t>623,900,000</a:t>
                      </a:r>
                      <a:endParaRPr lang="en-US" sz="1300" b="1"/>
                    </a:p>
                  </a:txBody>
                  <a:tcPr/>
                </a:tc>
                <a:tc>
                  <a:txBody>
                    <a:bodyPr/>
                    <a:p>
                      <a:pPr algn="r" fontAlgn="auto">
                        <a:buNone/>
                      </a:pPr>
                      <a:r>
                        <a:rPr lang="en-US" sz="1300" b="1">
                          <a:sym typeface="+mn-ea"/>
                        </a:rPr>
                        <a:t>119,981</a:t>
                      </a:r>
                      <a:endParaRPr lang="en-US" sz="1300" b="1"/>
                    </a:p>
                  </a:txBody>
                  <a:tcPr/>
                </a:tc>
              </a:tr>
              <a:tr h="351155">
                <a:tc gridSpan="2">
                  <a:txBody>
                    <a:bodyPr/>
                    <a:p>
                      <a:pPr algn="r" fontAlgn="auto">
                        <a:buNone/>
                      </a:pPr>
                      <a:r>
                        <a:rPr lang="en-US" altLang="zh-CN" sz="1300" b="1"/>
                        <a:t>Projected Total in BPS:</a:t>
                      </a:r>
                      <a:endParaRPr lang="en-US" altLang="zh-CN" sz="1300" b="1"/>
                    </a:p>
                  </a:txBody>
                  <a:tcPr/>
                </a:tc>
                <a:tc hMerge="1">
                  <a:tcPr/>
                </a:tc>
                <a:tc>
                  <a:txBody>
                    <a:bodyPr/>
                    <a:p>
                      <a:pPr algn="r" fontAlgn="auto">
                        <a:buNone/>
                      </a:pPr>
                      <a:r>
                        <a:rPr lang="en-US" sz="1300" b="1"/>
                        <a:t>7,875</a:t>
                      </a:r>
                      <a:endParaRPr lang="en-US" sz="1300" b="1"/>
                    </a:p>
                  </a:txBody>
                  <a:tcPr/>
                </a:tc>
                <a:tc>
                  <a:txBody>
                    <a:bodyPr/>
                    <a:p>
                      <a:pPr algn="r" fontAlgn="auto">
                        <a:buNone/>
                      </a:pPr>
                      <a:r>
                        <a:rPr lang="en-US" sz="1300" b="1"/>
                        <a:t>27,558</a:t>
                      </a:r>
                      <a:endParaRPr lang="en-US" sz="1300" b="1"/>
                    </a:p>
                  </a:txBody>
                  <a:tcPr/>
                </a:tc>
                <a:tc>
                  <a:txBody>
                    <a:bodyPr/>
                    <a:p>
                      <a:pPr algn="r" fontAlgn="auto">
                        <a:buNone/>
                      </a:pPr>
                      <a:r>
                        <a:rPr lang="en-US" sz="1300" b="1"/>
                        <a:t>38,010</a:t>
                      </a:r>
                      <a:endParaRPr lang="en-US" sz="1300" b="1"/>
                    </a:p>
                  </a:txBody>
                  <a:tcPr/>
                </a:tc>
                <a:tc>
                  <a:txBody>
                    <a:bodyPr/>
                    <a:p>
                      <a:pPr algn="r" fontAlgn="auto">
                        <a:buNone/>
                      </a:pPr>
                      <a:r>
                        <a:rPr lang="en-US" sz="1300" b="1"/>
                        <a:t>48,702</a:t>
                      </a:r>
                      <a:endParaRPr lang="en-US" sz="1300" b="1"/>
                    </a:p>
                  </a:txBody>
                  <a:tcPr/>
                </a:tc>
                <a:tc>
                  <a:txBody>
                    <a:bodyPr/>
                    <a:p>
                      <a:pPr algn="r" fontAlgn="auto">
                        <a:buNone/>
                      </a:pPr>
                      <a:r>
                        <a:rPr lang="en-US" sz="1300" b="1"/>
                        <a:t>119,981</a:t>
                      </a:r>
                      <a:endParaRPr lang="en-US" sz="1300" b="1"/>
                    </a:p>
                  </a:txBody>
                  <a:tcPr/>
                </a:tc>
                <a:tc>
                  <a:txBody>
                    <a:bodyPr/>
                    <a:p>
                      <a:pPr algn="r" fontAlgn="auto">
                        <a:buNone/>
                      </a:pPr>
                      <a:endParaRPr lang="en-US" sz="1300" b="1"/>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27990" y="711200"/>
            <a:ext cx="8381365" cy="584200"/>
          </a:xfrm>
        </p:spPr>
        <p:txBody>
          <a:bodyPr/>
          <a:lstStyle/>
          <a:p>
            <a:pPr algn="ctr" eaLnBrk="1" hangingPunct="1"/>
            <a:r>
              <a:rPr lang="en-US" altLang="en-GB" sz="3200" b="1" dirty="0">
                <a:solidFill>
                  <a:schemeClr val="accent1">
                    <a:lumMod val="50000"/>
                    <a:lumOff val="50000"/>
                  </a:schemeClr>
                </a:solidFill>
                <a:latin typeface="Californian FB" panose="0207040306080B030204" charset="0"/>
                <a:cs typeface="Californian FB" panose="0207040306080B030204" charset="0"/>
              </a:rPr>
              <a:t>CILT Uganda N</a:t>
            </a:r>
            <a:r>
              <a:rPr lang="en-GB" altLang="en-US" sz="3200" b="1" dirty="0">
                <a:solidFill>
                  <a:schemeClr val="accent1">
                    <a:lumMod val="50000"/>
                    <a:lumOff val="50000"/>
                  </a:schemeClr>
                </a:solidFill>
                <a:latin typeface="Californian FB" panose="0207040306080B030204" charset="0"/>
                <a:cs typeface="Californian FB" panose="0207040306080B030204" charset="0"/>
              </a:rPr>
              <a:t>ational Priorities 20</a:t>
            </a:r>
            <a:r>
              <a:rPr lang="en-US" altLang="en-GB" sz="3200" b="1" dirty="0">
                <a:solidFill>
                  <a:schemeClr val="accent1">
                    <a:lumMod val="50000"/>
                    <a:lumOff val="50000"/>
                  </a:schemeClr>
                </a:solidFill>
                <a:latin typeface="Californian FB" panose="0207040306080B030204" charset="0"/>
                <a:cs typeface="Californian FB" panose="0207040306080B030204" charset="0"/>
              </a:rPr>
              <a:t>21</a:t>
            </a:r>
            <a:r>
              <a:rPr lang="en-GB" altLang="en-US" sz="3200" b="1" dirty="0">
                <a:solidFill>
                  <a:schemeClr val="accent1">
                    <a:lumMod val="50000"/>
                    <a:lumOff val="50000"/>
                  </a:schemeClr>
                </a:solidFill>
                <a:latin typeface="Californian FB" panose="0207040306080B030204" charset="0"/>
                <a:cs typeface="Californian FB" panose="0207040306080B030204" charset="0"/>
              </a:rPr>
              <a:t> – </a:t>
            </a:r>
            <a:r>
              <a:rPr lang="en-GB" altLang="en-US" sz="3200" b="1" dirty="0" smtClean="0">
                <a:solidFill>
                  <a:schemeClr val="accent1">
                    <a:lumMod val="50000"/>
                    <a:lumOff val="50000"/>
                  </a:schemeClr>
                </a:solidFill>
                <a:latin typeface="Californian FB" panose="0207040306080B030204" charset="0"/>
                <a:cs typeface="Californian FB" panose="0207040306080B030204" charset="0"/>
              </a:rPr>
              <a:t>20</a:t>
            </a:r>
            <a:r>
              <a:rPr lang="en-US" altLang="en-GB" sz="3200" b="1" dirty="0" smtClean="0">
                <a:solidFill>
                  <a:schemeClr val="accent1">
                    <a:lumMod val="50000"/>
                    <a:lumOff val="50000"/>
                  </a:schemeClr>
                </a:solidFill>
                <a:latin typeface="Californian FB" panose="0207040306080B030204" charset="0"/>
                <a:cs typeface="Californian FB" panose="0207040306080B030204" charset="0"/>
              </a:rPr>
              <a:t>23</a:t>
            </a:r>
            <a:br>
              <a:rPr lang="en-GB" altLang="en-US" b="1" dirty="0">
                <a:latin typeface="Arial" panose="020B0604020202020204" pitchFamily="34" charset="0"/>
                <a:cs typeface="Arial" panose="020B0604020202020204" pitchFamily="34" charset="0"/>
              </a:rPr>
            </a:br>
            <a:br>
              <a:rPr lang="en-GB" altLang="en-US" b="1" dirty="0">
                <a:latin typeface="Arial" panose="020B0604020202020204" pitchFamily="34" charset="0"/>
                <a:cs typeface="Arial" panose="020B0604020202020204" pitchFamily="34" charset="0"/>
              </a:rPr>
            </a:br>
            <a:endParaRPr lang="en-US" altLang="en-US" dirty="0" smtClean="0">
              <a:latin typeface="Arial" panose="020B0604020202020204" pitchFamily="34" charset="0"/>
              <a:cs typeface="Arial" panose="020B0604020202020204" pitchFamily="34" charset="0"/>
            </a:endParaRPr>
          </a:p>
        </p:txBody>
      </p:sp>
      <p:sp>
        <p:nvSpPr>
          <p:cNvPr id="8195" name="Content Placeholder 2"/>
          <p:cNvSpPr>
            <a:spLocks noGrp="1"/>
          </p:cNvSpPr>
          <p:nvPr>
            <p:ph sz="half" idx="1"/>
          </p:nvPr>
        </p:nvSpPr>
        <p:spPr>
          <a:xfrm>
            <a:off x="969010" y="2065655"/>
            <a:ext cx="7738745" cy="4141470"/>
          </a:xfrm>
        </p:spPr>
        <p:txBody>
          <a:bodyPr/>
          <a:lstStyle/>
          <a:p>
            <a:pPr marL="681355" indent="-681355" algn="just">
              <a:buFont typeface="Wingdings" panose="05000000000000000000" charset="0"/>
              <a:buChar char="q"/>
            </a:pPr>
            <a:r>
              <a:rPr lang="en-GB" altLang="en-US" sz="3600" dirty="0">
                <a:latin typeface="Californian FB" panose="0207040306080B030204" charset="0"/>
                <a:cs typeface="Californian FB" panose="0207040306080B030204" charset="0"/>
                <a:sym typeface="+mn-ea"/>
              </a:rPr>
              <a:t>CILT </a:t>
            </a:r>
            <a:r>
              <a:rPr lang="en-US" altLang="en-GB" sz="3600" dirty="0">
                <a:latin typeface="Californian FB" panose="0207040306080B030204" charset="0"/>
                <a:cs typeface="Californian FB" panose="0207040306080B030204" charset="0"/>
                <a:sym typeface="+mn-ea"/>
              </a:rPr>
              <a:t>Uganda Chapter'</a:t>
            </a:r>
            <a:r>
              <a:rPr lang="en-GB" altLang="en-US" sz="3600" i="1" dirty="0">
                <a:latin typeface="Californian FB" panose="0207040306080B030204" charset="0"/>
                <a:cs typeface="Californian FB" panose="0207040306080B030204" charset="0"/>
                <a:sym typeface="+mn-ea"/>
              </a:rPr>
              <a:t>s </a:t>
            </a:r>
            <a:r>
              <a:rPr lang="en-GB" altLang="en-US" sz="3600" dirty="0">
                <a:latin typeface="Californian FB" panose="0207040306080B030204" charset="0"/>
                <a:cs typeface="Californian FB" panose="0207040306080B030204" charset="0"/>
                <a:sym typeface="+mn-ea"/>
              </a:rPr>
              <a:t>Business Plan is set </a:t>
            </a:r>
            <a:r>
              <a:rPr lang="en-US" altLang="en-GB" sz="3600" dirty="0">
                <a:latin typeface="Californian FB" panose="0207040306080B030204" charset="0"/>
                <a:cs typeface="Californian FB" panose="0207040306080B030204" charset="0"/>
                <a:sym typeface="+mn-ea"/>
              </a:rPr>
              <a:t>in </a:t>
            </a:r>
            <a:r>
              <a:rPr lang="en-US" altLang="en-GB" sz="3600" dirty="0">
                <a:latin typeface="Californian FB" panose="0207040306080B030204" charset="0"/>
                <a:cs typeface="Californian FB" panose="0207040306080B030204" charset="0"/>
                <a:sym typeface="+mn-ea"/>
              </a:rPr>
              <a:t>the context of growth of the national branch through increased membership, visibility and eduction in-</a:t>
            </a:r>
            <a:r>
              <a:rPr lang="en-US" sz="3600" dirty="0">
                <a:latin typeface="Californian FB" panose="0207040306080B030204" charset="0"/>
                <a:cs typeface="Californian FB" panose="0207040306080B030204" charset="0"/>
                <a:sym typeface="+mn-ea"/>
              </a:rPr>
              <a:t>line with</a:t>
            </a:r>
            <a:r>
              <a:rPr lang="en-GB" altLang="en-US" sz="3600" dirty="0">
                <a:latin typeface="Californian FB" panose="0207040306080B030204" charset="0"/>
                <a:cs typeface="Californian FB" panose="0207040306080B030204" charset="0"/>
              </a:rPr>
              <a:t> the International Growth </a:t>
            </a:r>
            <a:r>
              <a:rPr lang="en-GB" altLang="en-US" sz="3600" dirty="0" smtClean="0">
                <a:latin typeface="Californian FB" panose="0207040306080B030204" charset="0"/>
                <a:cs typeface="Californian FB" panose="0207040306080B030204" charset="0"/>
              </a:rPr>
              <a:t>Strategy </a:t>
            </a:r>
            <a:r>
              <a:rPr lang="en-GB" altLang="en-US" sz="3600" dirty="0">
                <a:latin typeface="Californian FB" panose="0207040306080B030204" charset="0"/>
                <a:cs typeface="Californian FB" panose="0207040306080B030204" charset="0"/>
              </a:rPr>
              <a:t>announced in Montreal in May </a:t>
            </a:r>
            <a:r>
              <a:rPr lang="en-GB" altLang="en-US" sz="3600" dirty="0" smtClean="0">
                <a:latin typeface="Californian FB" panose="0207040306080B030204" charset="0"/>
                <a:cs typeface="Californian FB" panose="0207040306080B030204" charset="0"/>
              </a:rPr>
              <a:t>2016.</a:t>
            </a:r>
            <a:endParaRPr lang="en-GB" altLang="en-US" sz="3600" dirty="0" smtClean="0">
              <a:latin typeface="Californian FB" panose="0207040306080B030204" charset="0"/>
              <a:cs typeface="Californian FB" panose="0207040306080B030204" charset="0"/>
            </a:endParaRPr>
          </a:p>
          <a:p>
            <a:pPr marL="681355" indent="-681355" algn="just">
              <a:buFont typeface="Wingdings" panose="05000000000000000000" charset="0"/>
              <a:buChar char="q"/>
            </a:pPr>
            <a:endParaRPr lang="en-US" altLang="en-GB" sz="3600" dirty="0" smtClean="0">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43230" y="523240"/>
            <a:ext cx="8251190" cy="628650"/>
          </a:xfrm>
        </p:spPr>
        <p:txBody>
          <a:bodyPr/>
          <a:lstStyle/>
          <a:p>
            <a:pPr eaLnBrk="1" hangingPunct="1">
              <a:lnSpc>
                <a:spcPct val="65000"/>
              </a:lnSpc>
              <a:spcBef>
                <a:spcPts val="0"/>
              </a:spcBef>
              <a:spcAft>
                <a:spcPts val="0"/>
              </a:spcAft>
            </a:pPr>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a:t>
            </a:r>
            <a:r>
              <a:rPr lang="en-US" altLang="en-US" b="1" i="1" dirty="0" smtClean="0">
                <a:solidFill>
                  <a:schemeClr val="accent1">
                    <a:lumMod val="50000"/>
                    <a:lumOff val="50000"/>
                  </a:schemeClr>
                </a:solidFill>
                <a:latin typeface="Californian FB" panose="0207040306080B030204" charset="0"/>
                <a:cs typeface="Californian FB" panose="0207040306080B030204" charset="0"/>
              </a:rPr>
              <a:t> </a:t>
            </a:r>
            <a:r>
              <a:rPr lang="en-US" altLang="en-US" b="1" dirty="0" smtClean="0">
                <a:solidFill>
                  <a:schemeClr val="accent1">
                    <a:lumMod val="50000"/>
                    <a:lumOff val="50000"/>
                  </a:schemeClr>
                </a:solidFill>
                <a:latin typeface="Californian FB" panose="0207040306080B030204" charset="0"/>
                <a:cs typeface="Californian FB" panose="0207040306080B030204" charset="0"/>
              </a:rPr>
              <a:t>Targets from Members Numbers and Income</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103505" y="1152525"/>
            <a:ext cx="8705850" cy="5203825"/>
          </a:xfrm>
        </p:spPr>
        <p:txBody>
          <a:bodyPr/>
          <a:lstStyle/>
          <a:p>
            <a:pPr marL="534035" indent="-534035">
              <a:lnSpc>
                <a:spcPct val="90000"/>
              </a:lnSpc>
              <a:buFont typeface="Wingdings" panose="05000000000000000000" charset="0"/>
              <a:buChar char="q"/>
            </a:pPr>
            <a:r>
              <a:rPr lang="en-US" sz="2100" dirty="0" smtClean="0">
                <a:latin typeface="Californian FB" panose="0207040306080B030204" charset="0"/>
                <a:cs typeface="Californian FB" panose="0207040306080B030204" charset="0"/>
              </a:rPr>
              <a:t>Projection Targets from Memberships</a:t>
            </a:r>
            <a:endParaRPr lang="en-US" sz="2100" dirty="0" smtClean="0">
              <a:latin typeface="Californian FB" panose="0207040306080B030204" charset="0"/>
              <a:cs typeface="Californian FB" panose="0207040306080B030204" charset="0"/>
            </a:endParaRPr>
          </a:p>
          <a:p>
            <a:pPr marL="534035" indent="-534035">
              <a:lnSpc>
                <a:spcPct val="90000"/>
              </a:lnSpc>
              <a:buFont typeface="Wingdings" panose="05000000000000000000" charset="0"/>
              <a:buChar char="q"/>
            </a:pPr>
            <a:endParaRPr lang="en-US" sz="2100" dirty="0" smtClean="0">
              <a:latin typeface="Californian FB" panose="0207040306080B030204" charset="0"/>
              <a:cs typeface="Californian FB" panose="0207040306080B030204" charset="0"/>
            </a:endParaRPr>
          </a:p>
          <a:p>
            <a:pPr marL="534035" indent="-534035">
              <a:lnSpc>
                <a:spcPct val="90000"/>
              </a:lnSpc>
              <a:buFont typeface="Wingdings" panose="05000000000000000000" charset="0"/>
              <a:buChar char="q"/>
            </a:pPr>
            <a:endParaRPr lang="en-US" sz="2100" dirty="0" smtClean="0">
              <a:latin typeface="Californian FB" panose="0207040306080B030204" charset="0"/>
              <a:cs typeface="Californian FB" panose="0207040306080B030204" charset="0"/>
            </a:endParaRPr>
          </a:p>
          <a:p>
            <a:pPr marL="534035" indent="-534035">
              <a:lnSpc>
                <a:spcPct val="90000"/>
              </a:lnSpc>
              <a:buFont typeface="Wingdings" panose="05000000000000000000" charset="0"/>
              <a:buChar char="q"/>
            </a:pPr>
            <a:endParaRPr lang="en-US" sz="2100" dirty="0" smtClean="0">
              <a:latin typeface="Californian FB" panose="0207040306080B030204" charset="0"/>
              <a:cs typeface="Californian FB" panose="0207040306080B030204" charset="0"/>
            </a:endParaRPr>
          </a:p>
          <a:p>
            <a:pPr marL="534035" indent="-534035">
              <a:lnSpc>
                <a:spcPct val="90000"/>
              </a:lnSpc>
              <a:buFont typeface="Wingdings" panose="05000000000000000000" charset="0"/>
              <a:buChar char="q"/>
            </a:pPr>
            <a:endParaRPr lang="en-US" sz="400" dirty="0" smtClean="0">
              <a:latin typeface="Californian FB" panose="0207040306080B030204" charset="0"/>
              <a:cs typeface="Californian FB" panose="0207040306080B030204" charset="0"/>
            </a:endParaRPr>
          </a:p>
          <a:p>
            <a:pPr marL="534035" indent="-534035">
              <a:lnSpc>
                <a:spcPct val="90000"/>
              </a:lnSpc>
              <a:buFont typeface="Wingdings" panose="05000000000000000000" charset="0"/>
              <a:buChar char="q"/>
            </a:pPr>
            <a:endParaRPr lang="en-US" sz="400" dirty="0" smtClean="0">
              <a:latin typeface="Californian FB" panose="0207040306080B030204" charset="0"/>
              <a:cs typeface="Californian FB" panose="0207040306080B030204" charset="0"/>
            </a:endParaRPr>
          </a:p>
          <a:p>
            <a:pPr marL="534035" indent="-534035">
              <a:lnSpc>
                <a:spcPct val="90000"/>
              </a:lnSpc>
              <a:buFont typeface="Wingdings" panose="05000000000000000000" charset="0"/>
              <a:buChar char="q"/>
            </a:pPr>
            <a:r>
              <a:rPr lang="en-US" sz="2100" dirty="0" smtClean="0">
                <a:latin typeface="Californian FB" panose="0207040306080B030204" charset="0"/>
                <a:cs typeface="Californian FB" panose="0207040306080B030204" charset="0"/>
              </a:rPr>
              <a:t>Projections </a:t>
            </a:r>
            <a:r>
              <a:rPr lang="en-US" sz="2100" dirty="0">
                <a:latin typeface="Californian FB" panose="0207040306080B030204" charset="0"/>
                <a:cs typeface="Californian FB" panose="0207040306080B030204" charset="0"/>
              </a:rPr>
              <a:t>of how the Income will grow over the period 2021 – 2023</a:t>
            </a:r>
            <a:endParaRPr lang="en-GB" altLang="en-US" sz="2100" dirty="0" smtClean="0">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graphicFrame>
        <p:nvGraphicFramePr>
          <p:cNvPr id="3" name="Content Placeholder 2"/>
          <p:cNvGraphicFramePr/>
          <p:nvPr>
            <p:ph sz="half" idx="2"/>
          </p:nvPr>
        </p:nvGraphicFramePr>
        <p:xfrm>
          <a:off x="753745" y="1449705"/>
          <a:ext cx="6772910" cy="1920240"/>
        </p:xfrm>
        <a:graphic>
          <a:graphicData uri="http://schemas.openxmlformats.org/drawingml/2006/table">
            <a:tbl>
              <a:tblPr firstRow="1" bandRow="1">
                <a:tableStyleId>{5C22544A-7EE6-4342-B048-85BDC9FD1C3A}</a:tableStyleId>
              </a:tblPr>
              <a:tblGrid>
                <a:gridCol w="269240"/>
                <a:gridCol w="2426335"/>
                <a:gridCol w="963930"/>
                <a:gridCol w="1200150"/>
                <a:gridCol w="1049655"/>
                <a:gridCol w="863600"/>
              </a:tblGrid>
              <a:tr h="274320">
                <a:tc gridSpan="2">
                  <a:txBody>
                    <a:bodyPr/>
                    <a:p>
                      <a:pPr>
                        <a:buNone/>
                      </a:pPr>
                      <a:r>
                        <a:rPr lang="en-US" sz="1200" b="1">
                          <a:latin typeface="Californian FB" panose="0207040306080B030204" charset="0"/>
                          <a:cs typeface="Californian FB" panose="0207040306080B030204" charset="0"/>
                        </a:rPr>
                        <a:t>Expected Sources of Income</a:t>
                      </a:r>
                      <a:endParaRPr lang="en-US" sz="1200" b="1">
                        <a:latin typeface="Californian FB" panose="0207040306080B030204" charset="0"/>
                        <a:cs typeface="Californian FB" panose="0207040306080B030204" charset="0"/>
                      </a:endParaRPr>
                    </a:p>
                  </a:txBody>
                  <a:tcPr/>
                </a:tc>
                <a:tc hMerge="1">
                  <a:tcPr/>
                </a:tc>
                <a:tc>
                  <a:txBody>
                    <a:bodyPr/>
                    <a:p>
                      <a:pPr algn="ctr">
                        <a:buNone/>
                      </a:pPr>
                      <a:r>
                        <a:rPr lang="en-US" sz="1200" b="1">
                          <a:latin typeface="Californian FB" panose="0207040306080B030204" charset="0"/>
                          <a:cs typeface="Californian FB" panose="0207040306080B030204" charset="0"/>
                        </a:rPr>
                        <a:t>2020</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2021</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2022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2023</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1</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Affiliate</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0</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5</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8</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10</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Members</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27</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40</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60</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90</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3</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Student Members</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55</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85</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125</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185</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4</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Chartered Members</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15</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25</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35</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55</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5</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Fellows</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3</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5</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8</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10</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6</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Corporates</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0</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5</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8</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10</a:t>
                      </a:r>
                      <a:endParaRPr lang="en-US" sz="1200" b="1">
                        <a:latin typeface="Californian FB" panose="0207040306080B030204" charset="0"/>
                        <a:cs typeface="Californian FB" panose="0207040306080B030204" charset="0"/>
                      </a:endParaRPr>
                    </a:p>
                  </a:txBody>
                  <a:tcPr/>
                </a:tc>
              </a:tr>
            </a:tbl>
          </a:graphicData>
        </a:graphic>
      </p:graphicFrame>
      <p:graphicFrame>
        <p:nvGraphicFramePr>
          <p:cNvPr id="2" name="Table 1"/>
          <p:cNvGraphicFramePr/>
          <p:nvPr/>
        </p:nvGraphicFramePr>
        <p:xfrm>
          <a:off x="753745" y="3704590"/>
          <a:ext cx="7970520" cy="2468880"/>
        </p:xfrm>
        <a:graphic>
          <a:graphicData uri="http://schemas.openxmlformats.org/drawingml/2006/table">
            <a:tbl>
              <a:tblPr firstRow="1" bandRow="1">
                <a:tableStyleId>{5C22544A-7EE6-4342-B048-85BDC9FD1C3A}</a:tableStyleId>
              </a:tblPr>
              <a:tblGrid>
                <a:gridCol w="370205"/>
                <a:gridCol w="2109470"/>
                <a:gridCol w="1005840"/>
                <a:gridCol w="1042670"/>
                <a:gridCol w="1069340"/>
                <a:gridCol w="1016000"/>
                <a:gridCol w="1356995"/>
              </a:tblGrid>
              <a:tr h="236855">
                <a:tc gridSpan="2">
                  <a:txBody>
                    <a:bodyPr/>
                    <a:p>
                      <a:pPr>
                        <a:buNone/>
                      </a:pPr>
                      <a:r>
                        <a:rPr lang="en-US" sz="1200">
                          <a:latin typeface="Californian FB" panose="0207040306080B030204" charset="0"/>
                          <a:cs typeface="Californian FB" panose="0207040306080B030204" charset="0"/>
                        </a:rPr>
                        <a:t>Expected Sources of Income</a:t>
                      </a:r>
                      <a:endParaRPr lang="en-US" sz="1200">
                        <a:latin typeface="Californian FB" panose="0207040306080B030204" charset="0"/>
                        <a:cs typeface="Californian FB" panose="0207040306080B030204" charset="0"/>
                      </a:endParaRPr>
                    </a:p>
                  </a:txBody>
                  <a:tcPr/>
                </a:tc>
                <a:tc hMerge="1">
                  <a:tcPr/>
                </a:tc>
                <a:tc>
                  <a:txBody>
                    <a:bodyPr/>
                    <a:p>
                      <a:pPr algn="ctr">
                        <a:buNone/>
                      </a:pPr>
                      <a:r>
                        <a:rPr lang="en-US" sz="1200" b="1">
                          <a:latin typeface="Californian FB" panose="0207040306080B030204" charset="0"/>
                          <a:cs typeface="Californian FB" panose="0207040306080B030204" charset="0"/>
                        </a:rPr>
                        <a:t>2020</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2021</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2022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2023</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Membership Fees</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1</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Affiliate</a:t>
                      </a:r>
                      <a:endParaRPr lang="en-US" sz="1200" b="1">
                        <a:latin typeface="Californian FB" panose="0207040306080B030204" charset="0"/>
                        <a:cs typeface="Californian FB" panose="0207040306080B030204" charset="0"/>
                      </a:endParaRPr>
                    </a:p>
                  </a:txBody>
                  <a:tcPr/>
                </a:tc>
                <a:tc>
                  <a:txBody>
                    <a:bodyPr/>
                    <a:p>
                      <a:pPr indent="0" algn="r">
                        <a:buNone/>
                      </a:pPr>
                      <a:r>
                        <a:rPr lang="en-US" sz="1300" b="0">
                          <a:solidFill>
                            <a:schemeClr val="tx1"/>
                          </a:solidFill>
                          <a:latin typeface="Californian FB" panose="0207040306080B030204" charset="0"/>
                          <a:cs typeface="Californian FB" panose="0207040306080B030204" charset="0"/>
                        </a:rPr>
                        <a:t>-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 750,000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1,200,000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1,500,000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a:buNone/>
                      </a:pPr>
                      <a:r>
                        <a:rPr lang="en-US" sz="1200">
                          <a:latin typeface="Californian FB" panose="0207040306080B030204" charset="0"/>
                          <a:cs typeface="Californian FB" panose="0207040306080B030204" charset="0"/>
                        </a:rPr>
                        <a:t>150,000</a:t>
                      </a:r>
                      <a:endParaRPr lang="en-US" sz="1200">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Members</a:t>
                      </a:r>
                      <a:endParaRPr lang="en-US" sz="1200" b="1">
                        <a:latin typeface="Californian FB" panose="0207040306080B030204" charset="0"/>
                        <a:cs typeface="Californian FB" panose="0207040306080B030204" charset="0"/>
                      </a:endParaRPr>
                    </a:p>
                  </a:txBody>
                  <a:tcPr/>
                </a:tc>
                <a:tc>
                  <a:txBody>
                    <a:bodyPr/>
                    <a:p>
                      <a:pPr indent="0" algn="r">
                        <a:buNone/>
                      </a:pPr>
                      <a:r>
                        <a:rPr lang="en-US" sz="1300" b="0">
                          <a:solidFill>
                            <a:schemeClr val="tx1"/>
                          </a:solidFill>
                          <a:latin typeface="Californian FB" panose="0207040306080B030204" charset="0"/>
                          <a:cs typeface="Californian FB" panose="0207040306080B030204" charset="0"/>
                        </a:rPr>
                        <a:t>6,750,000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 10,000,000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15,000,000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22,500,000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a:buNone/>
                      </a:pPr>
                      <a:r>
                        <a:rPr lang="en-US" sz="1200">
                          <a:latin typeface="Californian FB" panose="0207040306080B030204" charset="0"/>
                          <a:cs typeface="Californian FB" panose="0207040306080B030204" charset="0"/>
                        </a:rPr>
                        <a:t>250,000</a:t>
                      </a:r>
                      <a:endParaRPr lang="en-US" sz="1200">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3</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Student Members</a:t>
                      </a:r>
                      <a:endParaRPr lang="en-US" sz="1200" b="1">
                        <a:latin typeface="Californian FB" panose="0207040306080B030204" charset="0"/>
                        <a:cs typeface="Californian FB" panose="0207040306080B030204" charset="0"/>
                      </a:endParaRPr>
                    </a:p>
                  </a:txBody>
                  <a:tcPr/>
                </a:tc>
                <a:tc>
                  <a:txBody>
                    <a:bodyPr/>
                    <a:p>
                      <a:pPr indent="0" algn="r">
                        <a:buNone/>
                      </a:pPr>
                      <a:r>
                        <a:rPr lang="en-US" sz="1300" b="0">
                          <a:solidFill>
                            <a:schemeClr val="tx1"/>
                          </a:solidFill>
                          <a:latin typeface="Californian FB" panose="0207040306080B030204" charset="0"/>
                          <a:cs typeface="Californian FB" panose="0207040306080B030204" charset="0"/>
                        </a:rPr>
                        <a:t>16,500,000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25,500,000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37,500,000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55,500,000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a:buNone/>
                      </a:pPr>
                      <a:r>
                        <a:rPr lang="en-US" sz="1200">
                          <a:latin typeface="Californian FB" panose="0207040306080B030204" charset="0"/>
                          <a:cs typeface="Californian FB" panose="0207040306080B030204" charset="0"/>
                        </a:rPr>
                        <a:t>300,000</a:t>
                      </a:r>
                      <a:endParaRPr lang="en-US" sz="1200">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4</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Chartered Members</a:t>
                      </a:r>
                      <a:endParaRPr lang="en-US" sz="1200" b="1">
                        <a:latin typeface="Californian FB" panose="0207040306080B030204" charset="0"/>
                        <a:cs typeface="Californian FB" panose="0207040306080B030204" charset="0"/>
                      </a:endParaRPr>
                    </a:p>
                  </a:txBody>
                  <a:tcPr/>
                </a:tc>
                <a:tc>
                  <a:txBody>
                    <a:bodyPr/>
                    <a:p>
                      <a:pPr indent="0" algn="r">
                        <a:buNone/>
                      </a:pPr>
                      <a:r>
                        <a:rPr lang="en-US" sz="1300" b="0">
                          <a:solidFill>
                            <a:schemeClr val="tx1"/>
                          </a:solidFill>
                          <a:latin typeface="Californian FB" panose="0207040306080B030204" charset="0"/>
                          <a:cs typeface="Californian FB" panose="0207040306080B030204" charset="0"/>
                        </a:rPr>
                        <a:t>5,250,000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 8,750,000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12,250,000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19,250,000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a:buNone/>
                      </a:pPr>
                      <a:r>
                        <a:rPr lang="en-US" sz="1200">
                          <a:latin typeface="Californian FB" panose="0207040306080B030204" charset="0"/>
                          <a:cs typeface="Californian FB" panose="0207040306080B030204" charset="0"/>
                        </a:rPr>
                        <a:t>350,000</a:t>
                      </a:r>
                      <a:endParaRPr lang="en-US" sz="1200">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5</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Fellows</a:t>
                      </a:r>
                      <a:endParaRPr lang="en-US" sz="1200" b="1">
                        <a:latin typeface="Californian FB" panose="0207040306080B030204" charset="0"/>
                        <a:cs typeface="Californian FB" panose="0207040306080B030204" charset="0"/>
                      </a:endParaRPr>
                    </a:p>
                  </a:txBody>
                  <a:tcPr/>
                </a:tc>
                <a:tc>
                  <a:txBody>
                    <a:bodyPr/>
                    <a:p>
                      <a:pPr indent="0" algn="r">
                        <a:buNone/>
                      </a:pPr>
                      <a:r>
                        <a:rPr lang="en-US" sz="1300" b="0">
                          <a:solidFill>
                            <a:schemeClr val="tx1"/>
                          </a:solidFill>
                          <a:latin typeface="Californian FB" panose="0207040306080B030204" charset="0"/>
                          <a:cs typeface="Californian FB" panose="0207040306080B030204" charset="0"/>
                        </a:rPr>
                        <a:t>1,200,000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1,800,000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3,200,000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4,000,000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a:buNone/>
                      </a:pPr>
                      <a:r>
                        <a:rPr lang="en-US" sz="1200">
                          <a:latin typeface="Californian FB" panose="0207040306080B030204" charset="0"/>
                          <a:cs typeface="Californian FB" panose="0207040306080B030204" charset="0"/>
                        </a:rPr>
                        <a:t>400,000</a:t>
                      </a:r>
                      <a:endParaRPr lang="en-US" sz="1200">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6</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Corporates</a:t>
                      </a:r>
                      <a:endParaRPr lang="en-US" sz="1200" b="1">
                        <a:latin typeface="Californian FB" panose="0207040306080B030204" charset="0"/>
                        <a:cs typeface="Californian FB" panose="0207040306080B030204" charset="0"/>
                      </a:endParaRPr>
                    </a:p>
                  </a:txBody>
                  <a:tcPr/>
                </a:tc>
                <a:tc>
                  <a:txBody>
                    <a:bodyPr/>
                    <a:p>
                      <a:pPr indent="0" algn="r">
                        <a:buNone/>
                      </a:pPr>
                      <a:r>
                        <a:rPr lang="en-US" sz="1300" b="1">
                          <a:solidFill>
                            <a:srgbClr val="1F2DA8"/>
                          </a:solidFill>
                          <a:latin typeface="Californian FB" panose="0207040306080B030204" charset="0"/>
                          <a:cs typeface="Californian FB" panose="0207040306080B030204" charset="0"/>
                        </a:rPr>
                        <a:t>-</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5,000,000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8,000,000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10,000,000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a:buNone/>
                      </a:pPr>
                      <a:r>
                        <a:rPr lang="en-US" sz="1200">
                          <a:latin typeface="Californian FB" panose="0207040306080B030204" charset="0"/>
                          <a:cs typeface="Californian FB" panose="0207040306080B030204" charset="0"/>
                        </a:rPr>
                        <a:t>1,000,000</a:t>
                      </a:r>
                      <a:endParaRPr lang="en-US" sz="1200">
                        <a:latin typeface="Californian FB" panose="0207040306080B030204" charset="0"/>
                        <a:cs typeface="Californian FB" panose="0207040306080B030204" charset="0"/>
                      </a:endParaRPr>
                    </a:p>
                  </a:txBody>
                  <a:tcPr/>
                </a:tc>
              </a:tr>
              <a:tr h="0">
                <a:tc gridSpan="2">
                  <a:txBody>
                    <a:bodyPr/>
                    <a:p>
                      <a:pPr>
                        <a:buNone/>
                      </a:pPr>
                      <a:r>
                        <a:rPr lang="en-US" altLang="zh-CN" sz="1200" b="1">
                          <a:gradFill>
                            <a:gsLst>
                              <a:gs pos="0">
                                <a:srgbClr val="012D86"/>
                              </a:gs>
                              <a:gs pos="100000">
                                <a:srgbClr val="0E2557"/>
                              </a:gs>
                            </a:gsLst>
                            <a:lin scaled="0"/>
                          </a:gradFill>
                          <a:latin typeface="Californian FB" panose="0207040306080B030204" charset="0"/>
                          <a:cs typeface="Californian FB" panose="0207040306080B030204" charset="0"/>
                        </a:rPr>
                        <a:t>Projected Total Amount in UGX</a:t>
                      </a:r>
                      <a:endParaRPr lang="en-US" altLang="zh-CN" sz="1200" b="1">
                        <a:gradFill>
                          <a:gsLst>
                            <a:gs pos="0">
                              <a:srgbClr val="012D86"/>
                            </a:gs>
                            <a:gs pos="100000">
                              <a:srgbClr val="0E2557"/>
                            </a:gs>
                          </a:gsLst>
                          <a:lin scaled="0"/>
                        </a:gradFill>
                        <a:latin typeface="Californian FB" panose="0207040306080B030204" charset="0"/>
                        <a:cs typeface="Californian FB" panose="0207040306080B030204" charset="0"/>
                      </a:endParaRPr>
                    </a:p>
                  </a:txBody>
                  <a:tcPr/>
                </a:tc>
                <a:tc hMerge="1">
                  <a:tcPr/>
                </a:tc>
                <a:tc>
                  <a:txBody>
                    <a:bodyPr/>
                    <a:p>
                      <a:pPr indent="0" algn="r">
                        <a:buNone/>
                      </a:pPr>
                      <a:r>
                        <a:rPr lang="en-US" sz="1300" b="0">
                          <a:solidFill>
                            <a:schemeClr val="tx1"/>
                          </a:solidFill>
                          <a:latin typeface="Californian FB" panose="0207040306080B030204" charset="0"/>
                          <a:cs typeface="Californian FB" panose="0207040306080B030204" charset="0"/>
                        </a:rPr>
                        <a:t>29,700,000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 51,800,000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77,150,000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112,750,000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algn="r">
                        <a:buNone/>
                      </a:pPr>
                      <a:endParaRPr lang="en-US" sz="1200" b="1">
                        <a:gradFill>
                          <a:gsLst>
                            <a:gs pos="0">
                              <a:srgbClr val="012D86"/>
                            </a:gs>
                            <a:gs pos="100000">
                              <a:srgbClr val="0E2557"/>
                            </a:gs>
                          </a:gsLst>
                          <a:lin scaled="0"/>
                        </a:gradFill>
                        <a:latin typeface="Californian FB" panose="0207040306080B030204" charset="0"/>
                        <a:cs typeface="Californian FB" panose="0207040306080B030204" charset="0"/>
                      </a:endParaRPr>
                    </a:p>
                  </a:txBody>
                  <a:tcPr/>
                </a:tc>
              </a:tr>
              <a:tr h="0">
                <a:tc gridSpan="2">
                  <a:txBody>
                    <a:bodyPr/>
                    <a:p>
                      <a:pPr>
                        <a:buNone/>
                      </a:pPr>
                      <a:r>
                        <a:rPr lang="en-US" sz="1200" b="1">
                          <a:gradFill>
                            <a:gsLst>
                              <a:gs pos="0">
                                <a:srgbClr val="012D86"/>
                              </a:gs>
                              <a:gs pos="100000">
                                <a:srgbClr val="0E2557"/>
                              </a:gs>
                            </a:gsLst>
                            <a:lin scaled="0"/>
                          </a:gradFill>
                          <a:latin typeface="Californian FB" panose="0207040306080B030204" charset="0"/>
                          <a:cs typeface="Californian FB" panose="0207040306080B030204" charset="0"/>
                        </a:rPr>
                        <a:t>Projected Total Amount in BPS</a:t>
                      </a:r>
                      <a:endParaRPr lang="en-US" sz="1200" b="1">
                        <a:gradFill>
                          <a:gsLst>
                            <a:gs pos="0">
                              <a:srgbClr val="012D86"/>
                            </a:gs>
                            <a:gs pos="100000">
                              <a:srgbClr val="0E2557"/>
                            </a:gs>
                          </a:gsLst>
                          <a:lin scaled="0"/>
                        </a:gradFill>
                        <a:latin typeface="Californian FB" panose="0207040306080B030204" charset="0"/>
                        <a:cs typeface="Californian FB" panose="0207040306080B030204" charset="0"/>
                      </a:endParaRPr>
                    </a:p>
                  </a:txBody>
                  <a:tcPr/>
                </a:tc>
                <a:tc hMerge="1">
                  <a:tcPr/>
                </a:tc>
                <a:tc>
                  <a:txBody>
                    <a:bodyPr/>
                    <a:p>
                      <a:pPr algn="ctr">
                        <a:buNone/>
                      </a:pPr>
                      <a:r>
                        <a:rPr lang="en-US" sz="1200" b="1">
                          <a:gradFill>
                            <a:gsLst>
                              <a:gs pos="0">
                                <a:srgbClr val="012D86"/>
                              </a:gs>
                              <a:gs pos="100000">
                                <a:srgbClr val="0E2557"/>
                              </a:gs>
                            </a:gsLst>
                            <a:lin scaled="0"/>
                          </a:gradFill>
                          <a:latin typeface="Californian FB" panose="0207040306080B030204" charset="0"/>
                          <a:cs typeface="Californian FB" panose="0207040306080B030204" charset="0"/>
                        </a:rPr>
                        <a:t>5,881</a:t>
                      </a:r>
                      <a:endParaRPr lang="en-US" sz="1200" b="1">
                        <a:gradFill>
                          <a:gsLst>
                            <a:gs pos="0">
                              <a:srgbClr val="012D86"/>
                            </a:gs>
                            <a:gs pos="100000">
                              <a:srgbClr val="0E2557"/>
                            </a:gs>
                          </a:gsLst>
                          <a:lin scaled="0"/>
                        </a:gradFill>
                        <a:latin typeface="Californian FB" panose="0207040306080B030204" charset="0"/>
                        <a:cs typeface="Californian FB" panose="0207040306080B030204" charset="0"/>
                      </a:endParaRPr>
                    </a:p>
                  </a:txBody>
                  <a:tcPr/>
                </a:tc>
                <a:tc>
                  <a:txBody>
                    <a:bodyPr/>
                    <a:p>
                      <a:pPr algn="r">
                        <a:buNone/>
                      </a:pPr>
                      <a:r>
                        <a:rPr lang="en-US" sz="1200" b="1">
                          <a:gradFill>
                            <a:gsLst>
                              <a:gs pos="0">
                                <a:srgbClr val="012D86"/>
                              </a:gs>
                              <a:gs pos="100000">
                                <a:srgbClr val="0E2557"/>
                              </a:gs>
                            </a:gsLst>
                            <a:lin scaled="0"/>
                          </a:gradFill>
                          <a:latin typeface="Californian FB" panose="0207040306080B030204" charset="0"/>
                          <a:cs typeface="Californian FB" panose="0207040306080B030204" charset="0"/>
                        </a:rPr>
                        <a:t>10,257</a:t>
                      </a:r>
                      <a:endParaRPr lang="en-US" sz="1200" b="1">
                        <a:gradFill>
                          <a:gsLst>
                            <a:gs pos="0">
                              <a:srgbClr val="012D86"/>
                            </a:gs>
                            <a:gs pos="100000">
                              <a:srgbClr val="0E2557"/>
                            </a:gs>
                          </a:gsLst>
                          <a:lin scaled="0"/>
                        </a:gradFill>
                        <a:latin typeface="Californian FB" panose="0207040306080B030204" charset="0"/>
                        <a:cs typeface="Californian FB" panose="0207040306080B030204" charset="0"/>
                      </a:endParaRPr>
                    </a:p>
                  </a:txBody>
                  <a:tcPr/>
                </a:tc>
                <a:tc>
                  <a:txBody>
                    <a:bodyPr/>
                    <a:p>
                      <a:pPr algn="r">
                        <a:buNone/>
                      </a:pPr>
                      <a:r>
                        <a:rPr lang="en-US" sz="1200" b="1">
                          <a:gradFill>
                            <a:gsLst>
                              <a:gs pos="0">
                                <a:srgbClr val="012D86"/>
                              </a:gs>
                              <a:gs pos="100000">
                                <a:srgbClr val="0E2557"/>
                              </a:gs>
                            </a:gsLst>
                            <a:lin scaled="0"/>
                          </a:gradFill>
                          <a:latin typeface="Californian FB" panose="0207040306080B030204" charset="0"/>
                          <a:cs typeface="Californian FB" panose="0207040306080B030204" charset="0"/>
                        </a:rPr>
                        <a:t>15,277</a:t>
                      </a:r>
                      <a:endParaRPr lang="en-US" sz="1200" b="1">
                        <a:gradFill>
                          <a:gsLst>
                            <a:gs pos="0">
                              <a:srgbClr val="012D86"/>
                            </a:gs>
                            <a:gs pos="100000">
                              <a:srgbClr val="0E2557"/>
                            </a:gs>
                          </a:gsLst>
                          <a:lin scaled="0"/>
                        </a:gradFill>
                        <a:latin typeface="Californian FB" panose="0207040306080B030204" charset="0"/>
                        <a:cs typeface="Californian FB" panose="0207040306080B030204" charset="0"/>
                      </a:endParaRPr>
                    </a:p>
                  </a:txBody>
                  <a:tcPr/>
                </a:tc>
                <a:tc>
                  <a:txBody>
                    <a:bodyPr/>
                    <a:p>
                      <a:pPr algn="r">
                        <a:buNone/>
                      </a:pPr>
                      <a:r>
                        <a:rPr lang="en-US" sz="1200" b="1">
                          <a:gradFill>
                            <a:gsLst>
                              <a:gs pos="0">
                                <a:srgbClr val="012D86"/>
                              </a:gs>
                              <a:gs pos="100000">
                                <a:srgbClr val="0E2557"/>
                              </a:gs>
                            </a:gsLst>
                            <a:lin scaled="0"/>
                          </a:gradFill>
                          <a:latin typeface="Californian FB" panose="0207040306080B030204" charset="0"/>
                          <a:cs typeface="Californian FB" panose="0207040306080B030204" charset="0"/>
                        </a:rPr>
                        <a:t>22,237</a:t>
                      </a:r>
                      <a:endParaRPr lang="en-US" sz="1200" b="1">
                        <a:gradFill>
                          <a:gsLst>
                            <a:gs pos="0">
                              <a:srgbClr val="012D86"/>
                            </a:gs>
                            <a:gs pos="100000">
                              <a:srgbClr val="0E2557"/>
                            </a:gs>
                          </a:gsLst>
                          <a:lin scaled="0"/>
                        </a:gradFill>
                        <a:latin typeface="Californian FB" panose="0207040306080B030204" charset="0"/>
                        <a:cs typeface="Californian FB" panose="0207040306080B030204" charset="0"/>
                      </a:endParaRPr>
                    </a:p>
                  </a:txBody>
                  <a:tcPr/>
                </a:tc>
                <a:tc>
                  <a:txBody>
                    <a:bodyPr/>
                    <a:p>
                      <a:pPr algn="r">
                        <a:buNone/>
                      </a:pPr>
                      <a:endParaRPr lang="en-US" sz="1200" b="1">
                        <a:gradFill>
                          <a:gsLst>
                            <a:gs pos="0">
                              <a:srgbClr val="012D86"/>
                            </a:gs>
                            <a:gs pos="100000">
                              <a:srgbClr val="0E2557"/>
                            </a:gs>
                          </a:gsLst>
                          <a:lin scaled="0"/>
                        </a:gradFill>
                        <a:latin typeface="Californian FB" panose="0207040306080B030204" charset="0"/>
                        <a:cs typeface="Californian FB" panose="0207040306080B030204" charset="0"/>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Chapter</a:t>
            </a:r>
            <a:r>
              <a:rPr lang="en-US" altLang="en-US" b="1" i="1" dirty="0" smtClean="0">
                <a:solidFill>
                  <a:schemeClr val="accent1">
                    <a:lumMod val="50000"/>
                    <a:lumOff val="50000"/>
                  </a:schemeClr>
                </a:solidFill>
                <a:latin typeface="Californian FB" panose="0207040306080B030204" charset="0"/>
                <a:cs typeface="Californian FB" panose="0207040306080B030204" charset="0"/>
              </a:rPr>
              <a:t> </a:t>
            </a:r>
            <a:r>
              <a:rPr lang="en-US" altLang="en-US" b="1" dirty="0" smtClean="0">
                <a:solidFill>
                  <a:schemeClr val="accent1">
                    <a:lumMod val="50000"/>
                    <a:lumOff val="50000"/>
                  </a:schemeClr>
                </a:solidFill>
                <a:latin typeface="Californian FB" panose="0207040306080B030204" charset="0"/>
                <a:cs typeface="Californian FB" panose="0207040306080B030204" charset="0"/>
              </a:rPr>
              <a:t>Targets from Sponsorships/ Corporates</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302895" y="1826260"/>
            <a:ext cx="8455025" cy="4290060"/>
          </a:xfrm>
        </p:spPr>
        <p:txBody>
          <a:bodyPr/>
          <a:lstStyle/>
          <a:p>
            <a:pPr marL="534035" indent="-534035">
              <a:lnSpc>
                <a:spcPct val="90000"/>
              </a:lnSpc>
              <a:buFont typeface="Wingdings" panose="05000000000000000000" charset="0"/>
              <a:buChar char="q"/>
            </a:pPr>
            <a:r>
              <a:rPr lang="en-US" sz="2300" dirty="0" smtClean="0">
                <a:latin typeface="Californian FB" panose="0207040306080B030204" charset="0"/>
                <a:cs typeface="Californian FB" panose="0207040306080B030204" charset="0"/>
                <a:sym typeface="+mn-ea"/>
              </a:rPr>
              <a:t>Projected target sponsorhips/ corporates donations numbers over the period 2021-2023</a:t>
            </a:r>
            <a:endParaRPr lang="en-US" sz="2300" dirty="0" smtClean="0">
              <a:latin typeface="Californian FB" panose="0207040306080B030204" charset="0"/>
              <a:cs typeface="Californian FB" panose="0207040306080B030204" charset="0"/>
              <a:sym typeface="+mn-ea"/>
            </a:endParaRPr>
          </a:p>
          <a:p>
            <a:pPr marL="534035" indent="-534035">
              <a:lnSpc>
                <a:spcPct val="90000"/>
              </a:lnSpc>
              <a:buFont typeface="Wingdings" panose="05000000000000000000" charset="0"/>
              <a:buChar char="q"/>
            </a:pPr>
            <a:endParaRPr lang="en-US" sz="2300" dirty="0" smtClean="0">
              <a:latin typeface="Californian FB" panose="0207040306080B030204" charset="0"/>
              <a:cs typeface="Californian FB" panose="0207040306080B030204" charset="0"/>
              <a:sym typeface="+mn-ea"/>
            </a:endParaRPr>
          </a:p>
          <a:p>
            <a:pPr marL="534035" indent="-534035">
              <a:lnSpc>
                <a:spcPct val="90000"/>
              </a:lnSpc>
              <a:buFont typeface="Wingdings" panose="05000000000000000000" charset="0"/>
              <a:buChar char="q"/>
            </a:pPr>
            <a:endParaRPr lang="en-US" sz="2300" dirty="0" smtClean="0">
              <a:latin typeface="Californian FB" panose="0207040306080B030204" charset="0"/>
              <a:cs typeface="Californian FB" panose="0207040306080B030204" charset="0"/>
              <a:sym typeface="+mn-ea"/>
            </a:endParaRPr>
          </a:p>
          <a:p>
            <a:pPr marL="534035" indent="-534035">
              <a:lnSpc>
                <a:spcPct val="90000"/>
              </a:lnSpc>
              <a:buFont typeface="Wingdings" panose="05000000000000000000" charset="0"/>
              <a:buChar char="q"/>
            </a:pPr>
            <a:r>
              <a:rPr lang="en-US" sz="2500" dirty="0" smtClean="0">
                <a:latin typeface="Californian FB" panose="0207040306080B030204" charset="0"/>
                <a:cs typeface="Californian FB" panose="0207040306080B030204" charset="0"/>
                <a:sym typeface="+mn-ea"/>
              </a:rPr>
              <a:t>Projections </a:t>
            </a:r>
            <a:r>
              <a:rPr lang="en-US" sz="2500" dirty="0">
                <a:latin typeface="Californian FB" panose="0207040306080B030204" charset="0"/>
                <a:cs typeface="Californian FB" panose="0207040306080B030204" charset="0"/>
                <a:sym typeface="+mn-ea"/>
              </a:rPr>
              <a:t>of how Sponsorship/ Corporates donations Income will grow over the period 2021 – 2023</a:t>
            </a:r>
            <a:endParaRPr lang="en-GB" altLang="en-US" sz="2500" dirty="0" smtClean="0">
              <a:latin typeface="Californian FB" panose="0207040306080B030204" charset="0"/>
              <a:cs typeface="Californian FB" panose="0207040306080B030204" charset="0"/>
            </a:endParaRPr>
          </a:p>
          <a:p>
            <a:pPr marL="0" indent="0">
              <a:buFont typeface="Wingdings" panose="05000000000000000000" charset="0"/>
              <a:buNone/>
            </a:pPr>
            <a:endParaRPr lang="en-GB" altLang="en-US" sz="2500" dirty="0" smtClean="0">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graphicFrame>
        <p:nvGraphicFramePr>
          <p:cNvPr id="6" name="Content Placeholder 5"/>
          <p:cNvGraphicFramePr/>
          <p:nvPr>
            <p:ph sz="half" idx="2"/>
          </p:nvPr>
        </p:nvGraphicFramePr>
        <p:xfrm>
          <a:off x="982980" y="2640330"/>
          <a:ext cx="7724140" cy="640080"/>
        </p:xfrm>
        <a:graphic>
          <a:graphicData uri="http://schemas.openxmlformats.org/drawingml/2006/table">
            <a:tbl>
              <a:tblPr firstRow="1" bandRow="1">
                <a:tableStyleId>{5C22544A-7EE6-4342-B048-85BDC9FD1C3A}</a:tableStyleId>
              </a:tblPr>
              <a:tblGrid>
                <a:gridCol w="302895"/>
                <a:gridCol w="4196715"/>
                <a:gridCol w="828675"/>
                <a:gridCol w="743585"/>
                <a:gridCol w="777240"/>
                <a:gridCol w="875030"/>
              </a:tblGrid>
              <a:tr h="335280">
                <a:tc gridSpan="2">
                  <a:txBody>
                    <a:bodyPr/>
                    <a:p>
                      <a:pPr algn="ctr">
                        <a:buNone/>
                      </a:pPr>
                      <a:r>
                        <a:rPr lang="en-US" sz="1600">
                          <a:latin typeface="Californian FB" panose="0207040306080B030204" charset="0"/>
                          <a:cs typeface="Californian FB" panose="0207040306080B030204" charset="0"/>
                        </a:rPr>
                        <a:t>Source of Financials</a:t>
                      </a:r>
                      <a:endParaRPr lang="en-US" sz="1600">
                        <a:latin typeface="Californian FB" panose="0207040306080B030204" charset="0"/>
                        <a:cs typeface="Californian FB" panose="0207040306080B030204" charset="0"/>
                      </a:endParaRPr>
                    </a:p>
                  </a:txBody>
                  <a:tcPr/>
                </a:tc>
                <a:tc hMerge="1">
                  <a:tcPr/>
                </a:tc>
                <a:tc>
                  <a:txBody>
                    <a:bodyPr/>
                    <a:p>
                      <a:pPr algn="ctr">
                        <a:buNone/>
                      </a:pPr>
                      <a:r>
                        <a:rPr lang="en-US" sz="1600">
                          <a:latin typeface="Californian FB" panose="0207040306080B030204" charset="0"/>
                          <a:cs typeface="Californian FB" panose="0207040306080B030204" charset="0"/>
                        </a:rPr>
                        <a:t>2020</a:t>
                      </a:r>
                      <a:endParaRPr lang="en-US" sz="1600">
                        <a:latin typeface="Californian FB" panose="0207040306080B030204" charset="0"/>
                        <a:cs typeface="Californian FB" panose="0207040306080B030204" charset="0"/>
                      </a:endParaRPr>
                    </a:p>
                  </a:txBody>
                  <a:tcPr/>
                </a:tc>
                <a:tc>
                  <a:txBody>
                    <a:bodyPr/>
                    <a:p>
                      <a:pPr algn="ctr">
                        <a:buNone/>
                      </a:pPr>
                      <a:r>
                        <a:rPr lang="en-US" sz="1600">
                          <a:latin typeface="Californian FB" panose="0207040306080B030204" charset="0"/>
                          <a:cs typeface="Californian FB" panose="0207040306080B030204" charset="0"/>
                        </a:rPr>
                        <a:t>2021</a:t>
                      </a:r>
                      <a:endParaRPr lang="en-US" sz="1600">
                        <a:latin typeface="Californian FB" panose="0207040306080B030204" charset="0"/>
                        <a:cs typeface="Californian FB" panose="0207040306080B030204" charset="0"/>
                      </a:endParaRPr>
                    </a:p>
                  </a:txBody>
                  <a:tcPr/>
                </a:tc>
                <a:tc>
                  <a:txBody>
                    <a:bodyPr/>
                    <a:p>
                      <a:pPr algn="ctr">
                        <a:buNone/>
                      </a:pPr>
                      <a:r>
                        <a:rPr lang="en-US" sz="1600">
                          <a:latin typeface="Californian FB" panose="0207040306080B030204" charset="0"/>
                          <a:cs typeface="Californian FB" panose="0207040306080B030204" charset="0"/>
                        </a:rPr>
                        <a:t>2022</a:t>
                      </a:r>
                      <a:endParaRPr lang="en-US" sz="1600">
                        <a:latin typeface="Californian FB" panose="0207040306080B030204" charset="0"/>
                        <a:cs typeface="Californian FB" panose="0207040306080B030204" charset="0"/>
                      </a:endParaRPr>
                    </a:p>
                  </a:txBody>
                  <a:tcPr/>
                </a:tc>
                <a:tc>
                  <a:txBody>
                    <a:bodyPr/>
                    <a:p>
                      <a:pPr algn="ctr">
                        <a:buNone/>
                      </a:pPr>
                      <a:r>
                        <a:rPr lang="en-US" sz="1600">
                          <a:latin typeface="Californian FB" panose="0207040306080B030204" charset="0"/>
                          <a:cs typeface="Californian FB" panose="0207040306080B030204" charset="0"/>
                        </a:rPr>
                        <a:t>2023</a:t>
                      </a:r>
                      <a:endParaRPr lang="en-US" sz="1600">
                        <a:latin typeface="Californian FB" panose="0207040306080B030204" charset="0"/>
                        <a:cs typeface="Californian FB" panose="0207040306080B030204" charset="0"/>
                      </a:endParaRPr>
                    </a:p>
                  </a:txBody>
                  <a:tcPr/>
                </a:tc>
              </a:tr>
              <a:tr h="304800">
                <a:tc>
                  <a:txBody>
                    <a:bodyPr/>
                    <a:p>
                      <a:pPr>
                        <a:buNone/>
                      </a:pPr>
                      <a:r>
                        <a:rPr lang="en-US" sz="1600">
                          <a:latin typeface="Californian FB" panose="0207040306080B030204" charset="0"/>
                          <a:cs typeface="Californian FB" panose="0207040306080B030204" charset="0"/>
                        </a:rPr>
                        <a:t>1</a:t>
                      </a:r>
                      <a:endParaRPr lang="en-US" sz="1600">
                        <a:latin typeface="Californian FB" panose="0207040306080B030204" charset="0"/>
                        <a:cs typeface="Californian FB" panose="0207040306080B030204" charset="0"/>
                      </a:endParaRPr>
                    </a:p>
                  </a:txBody>
                  <a:tcPr/>
                </a:tc>
                <a:tc>
                  <a:txBody>
                    <a:bodyPr/>
                    <a:p>
                      <a:pPr>
                        <a:buNone/>
                      </a:pPr>
                      <a:r>
                        <a:rPr lang="en-US" sz="1600" b="1">
                          <a:latin typeface="Californian FB" panose="0207040306080B030204" charset="0"/>
                          <a:cs typeface="Californian FB" panose="0207040306080B030204" charset="0"/>
                        </a:rPr>
                        <a:t>Number of Sponsorships/ Corporates</a:t>
                      </a:r>
                      <a:endParaRPr lang="en-US" sz="1600" b="1">
                        <a:latin typeface="Californian FB" panose="0207040306080B030204" charset="0"/>
                        <a:cs typeface="Californian FB" panose="0207040306080B030204" charset="0"/>
                      </a:endParaRPr>
                    </a:p>
                  </a:txBody>
                  <a:tcPr/>
                </a:tc>
                <a:tc>
                  <a:txBody>
                    <a:bodyPr/>
                    <a:p>
                      <a:pPr algn="ctr">
                        <a:buNone/>
                      </a:pPr>
                      <a:r>
                        <a:rPr lang="en-US" sz="1600" b="1">
                          <a:latin typeface="Californian FB" panose="0207040306080B030204" charset="0"/>
                          <a:cs typeface="Californian FB" panose="0207040306080B030204" charset="0"/>
                        </a:rPr>
                        <a:t>0</a:t>
                      </a:r>
                      <a:endParaRPr lang="en-US" sz="1600" b="1">
                        <a:latin typeface="Californian FB" panose="0207040306080B030204" charset="0"/>
                        <a:cs typeface="Californian FB" panose="0207040306080B030204" charset="0"/>
                      </a:endParaRPr>
                    </a:p>
                  </a:txBody>
                  <a:tcPr/>
                </a:tc>
                <a:tc>
                  <a:txBody>
                    <a:bodyPr/>
                    <a:p>
                      <a:pPr algn="ctr">
                        <a:buNone/>
                      </a:pPr>
                      <a:r>
                        <a:rPr lang="en-US" sz="1600" b="1">
                          <a:latin typeface="Californian FB" panose="0207040306080B030204" charset="0"/>
                          <a:cs typeface="Californian FB" panose="0207040306080B030204" charset="0"/>
                        </a:rPr>
                        <a:t>2</a:t>
                      </a:r>
                      <a:endParaRPr lang="en-US" sz="1600" b="1">
                        <a:latin typeface="Californian FB" panose="0207040306080B030204" charset="0"/>
                        <a:cs typeface="Californian FB" panose="0207040306080B030204" charset="0"/>
                      </a:endParaRPr>
                    </a:p>
                  </a:txBody>
                  <a:tcPr/>
                </a:tc>
                <a:tc>
                  <a:txBody>
                    <a:bodyPr/>
                    <a:p>
                      <a:pPr algn="ctr">
                        <a:buNone/>
                      </a:pPr>
                      <a:r>
                        <a:rPr lang="en-US" sz="1600" b="1">
                          <a:latin typeface="Californian FB" panose="0207040306080B030204" charset="0"/>
                          <a:cs typeface="Californian FB" panose="0207040306080B030204" charset="0"/>
                        </a:rPr>
                        <a:t>3</a:t>
                      </a:r>
                      <a:endParaRPr lang="en-US" sz="1600" b="1">
                        <a:latin typeface="Californian FB" panose="0207040306080B030204" charset="0"/>
                        <a:cs typeface="Californian FB" panose="0207040306080B030204" charset="0"/>
                      </a:endParaRPr>
                    </a:p>
                  </a:txBody>
                  <a:tcPr/>
                </a:tc>
                <a:tc>
                  <a:txBody>
                    <a:bodyPr/>
                    <a:p>
                      <a:pPr algn="ctr">
                        <a:buNone/>
                      </a:pPr>
                      <a:r>
                        <a:rPr lang="en-US" sz="1600" b="1">
                          <a:latin typeface="Californian FB" panose="0207040306080B030204" charset="0"/>
                          <a:cs typeface="Californian FB" panose="0207040306080B030204" charset="0"/>
                        </a:rPr>
                        <a:t>4</a:t>
                      </a:r>
                      <a:endParaRPr lang="en-US" sz="1600" b="1">
                        <a:latin typeface="Californian FB" panose="0207040306080B030204" charset="0"/>
                        <a:cs typeface="Californian FB" panose="0207040306080B030204" charset="0"/>
                      </a:endParaRPr>
                    </a:p>
                  </a:txBody>
                  <a:tcPr/>
                </a:tc>
              </a:tr>
            </a:tbl>
          </a:graphicData>
        </a:graphic>
      </p:graphicFrame>
      <p:graphicFrame>
        <p:nvGraphicFramePr>
          <p:cNvPr id="8" name="Table 7"/>
          <p:cNvGraphicFramePr/>
          <p:nvPr/>
        </p:nvGraphicFramePr>
        <p:xfrm>
          <a:off x="926465" y="4456430"/>
          <a:ext cx="7780655" cy="1325880"/>
        </p:xfrm>
        <a:graphic>
          <a:graphicData uri="http://schemas.openxmlformats.org/drawingml/2006/table">
            <a:tbl>
              <a:tblPr firstRow="1" bandRow="1">
                <a:tableStyleId>{5C22544A-7EE6-4342-B048-85BDC9FD1C3A}</a:tableStyleId>
              </a:tblPr>
              <a:tblGrid>
                <a:gridCol w="273685"/>
                <a:gridCol w="2860675"/>
                <a:gridCol w="625475"/>
                <a:gridCol w="910590"/>
                <a:gridCol w="921385"/>
                <a:gridCol w="929640"/>
                <a:gridCol w="1259205"/>
              </a:tblGrid>
              <a:tr h="192405">
                <a:tc gridSpan="2">
                  <a:txBody>
                    <a:bodyPr/>
                    <a:p>
                      <a:pPr algn="ctr">
                        <a:buNone/>
                      </a:pPr>
                      <a:r>
                        <a:rPr lang="en-US" sz="1400" b="1">
                          <a:latin typeface="Californian FB" panose="0207040306080B030204" charset="0"/>
                          <a:cs typeface="Californian FB" panose="0207040306080B030204" charset="0"/>
                        </a:rPr>
                        <a:t>Source of Financials</a:t>
                      </a:r>
                      <a:endParaRPr lang="en-US" sz="1400" b="1">
                        <a:latin typeface="Californian FB" panose="0207040306080B030204" charset="0"/>
                        <a:cs typeface="Californian FB" panose="0207040306080B030204" charset="0"/>
                      </a:endParaRPr>
                    </a:p>
                  </a:txBody>
                  <a:tcPr/>
                </a:tc>
                <a:tc hMerge="1">
                  <a:tcPr/>
                </a:tc>
                <a:tc>
                  <a:txBody>
                    <a:bodyPr/>
                    <a:p>
                      <a:pPr algn="ctr">
                        <a:buNone/>
                      </a:pPr>
                      <a:r>
                        <a:rPr lang="en-US" sz="1400" b="1">
                          <a:latin typeface="Californian FB" panose="0207040306080B030204" charset="0"/>
                          <a:cs typeface="Californian FB" panose="0207040306080B030204" charset="0"/>
                        </a:rPr>
                        <a:t>2020</a:t>
                      </a:r>
                      <a:endParaRPr lang="en-US" sz="1400" b="1">
                        <a:latin typeface="Californian FB" panose="0207040306080B030204" charset="0"/>
                        <a:cs typeface="Californian FB" panose="0207040306080B030204" charset="0"/>
                      </a:endParaRPr>
                    </a:p>
                  </a:txBody>
                  <a:tcPr/>
                </a:tc>
                <a:tc>
                  <a:txBody>
                    <a:bodyPr/>
                    <a:p>
                      <a:pPr algn="ctr">
                        <a:buNone/>
                      </a:pPr>
                      <a:r>
                        <a:rPr lang="en-US" sz="1400" b="1">
                          <a:latin typeface="Californian FB" panose="0207040306080B030204" charset="0"/>
                          <a:cs typeface="Californian FB" panose="0207040306080B030204" charset="0"/>
                        </a:rPr>
                        <a:t>2021</a:t>
                      </a:r>
                      <a:endParaRPr lang="en-US" sz="1400" b="1">
                        <a:latin typeface="Californian FB" panose="0207040306080B030204" charset="0"/>
                        <a:cs typeface="Californian FB" panose="0207040306080B030204" charset="0"/>
                      </a:endParaRPr>
                    </a:p>
                  </a:txBody>
                  <a:tcPr/>
                </a:tc>
                <a:tc>
                  <a:txBody>
                    <a:bodyPr/>
                    <a:p>
                      <a:pPr algn="ctr">
                        <a:buNone/>
                      </a:pPr>
                      <a:r>
                        <a:rPr lang="en-US" sz="1400" b="1">
                          <a:latin typeface="Californian FB" panose="0207040306080B030204" charset="0"/>
                          <a:cs typeface="Californian FB" panose="0207040306080B030204" charset="0"/>
                        </a:rPr>
                        <a:t>2022</a:t>
                      </a:r>
                      <a:endParaRPr lang="en-US" sz="1400" b="1">
                        <a:latin typeface="Californian FB" panose="0207040306080B030204" charset="0"/>
                        <a:cs typeface="Californian FB" panose="0207040306080B030204" charset="0"/>
                      </a:endParaRPr>
                    </a:p>
                  </a:txBody>
                  <a:tcPr/>
                </a:tc>
                <a:tc>
                  <a:txBody>
                    <a:bodyPr/>
                    <a:p>
                      <a:pPr algn="ctr">
                        <a:buNone/>
                      </a:pPr>
                      <a:r>
                        <a:rPr lang="en-US" sz="1400" b="1">
                          <a:latin typeface="Californian FB" panose="0207040306080B030204" charset="0"/>
                          <a:cs typeface="Californian FB" panose="0207040306080B030204" charset="0"/>
                        </a:rPr>
                        <a:t>2023</a:t>
                      </a:r>
                      <a:endParaRPr lang="en-US" sz="14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Expected Sponsorship Fee</a:t>
                      </a:r>
                      <a:endParaRPr lang="en-US" sz="1200" b="1">
                        <a:latin typeface="Californian FB" panose="0207040306080B030204" charset="0"/>
                        <a:cs typeface="Californian FB" panose="0207040306080B030204" charset="0"/>
                      </a:endParaRPr>
                    </a:p>
                  </a:txBody>
                  <a:tcPr/>
                </a:tc>
              </a:tr>
              <a:tr h="274320">
                <a:tc>
                  <a:txBody>
                    <a:bodyPr/>
                    <a:p>
                      <a:pPr>
                        <a:buNone/>
                      </a:pPr>
                      <a:r>
                        <a:rPr lang="en-US" sz="1300" b="1">
                          <a:latin typeface="Californian FB" panose="0207040306080B030204" charset="0"/>
                          <a:cs typeface="Californian FB" panose="0207040306080B030204" charset="0"/>
                        </a:rPr>
                        <a:t>1</a:t>
                      </a:r>
                      <a:endParaRPr lang="en-US" sz="1300" b="1">
                        <a:latin typeface="Californian FB" panose="0207040306080B030204" charset="0"/>
                        <a:cs typeface="Californian FB" panose="0207040306080B030204" charset="0"/>
                      </a:endParaRPr>
                    </a:p>
                  </a:txBody>
                  <a:tcPr/>
                </a:tc>
                <a:tc>
                  <a:txBody>
                    <a:bodyPr/>
                    <a:p>
                      <a:pPr>
                        <a:buNone/>
                      </a:pPr>
                      <a:r>
                        <a:rPr lang="en-US" sz="1300" b="1">
                          <a:latin typeface="Californian FB" panose="0207040306080B030204" charset="0"/>
                          <a:cs typeface="Californian FB" panose="0207040306080B030204" charset="0"/>
                        </a:rPr>
                        <a:t>Number of Sponsorships/ Corporates</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4,000,000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6,000,000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8,000,000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2,000,000</a:t>
                      </a:r>
                      <a:endParaRPr lang="en-US" sz="1300" b="1">
                        <a:latin typeface="Californian FB" panose="0207040306080B030204" charset="0"/>
                        <a:cs typeface="Californian FB" panose="0207040306080B030204" charset="0"/>
                      </a:endParaRPr>
                    </a:p>
                  </a:txBody>
                  <a:tcPr/>
                </a:tc>
              </a:tr>
              <a:tr h="274320">
                <a:tc gridSpan="2">
                  <a:txBody>
                    <a:bodyPr/>
                    <a:p>
                      <a:pPr algn="r">
                        <a:buNone/>
                      </a:pPr>
                      <a:r>
                        <a:rPr lang="en-US" sz="1300" b="1">
                          <a:latin typeface="Californian FB" panose="0207040306080B030204" charset="0"/>
                          <a:cs typeface="Californian FB" panose="0207040306080B030204" charset="0"/>
                        </a:rPr>
                        <a:t>Projected Total Amount in UGX</a:t>
                      </a:r>
                      <a:endParaRPr lang="en-US" sz="1300" b="1">
                        <a:latin typeface="Californian FB" panose="0207040306080B030204" charset="0"/>
                        <a:cs typeface="Californian FB" panose="0207040306080B030204" charset="0"/>
                      </a:endParaRPr>
                    </a:p>
                  </a:txBody>
                  <a:tcPr/>
                </a:tc>
                <a:tc hMerge="1">
                  <a:tcPr/>
                </a:tc>
                <a:tc>
                  <a:txBody>
                    <a:bodyPr/>
                    <a:p>
                      <a:pPr algn="ctr">
                        <a:buNone/>
                      </a:pP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4,000,000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6,000,000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8,000,000</a:t>
                      </a:r>
                      <a:endParaRPr lang="en-US" sz="1300" b="1">
                        <a:latin typeface="Californian FB" panose="0207040306080B030204" charset="0"/>
                        <a:cs typeface="Californian FB" panose="0207040306080B030204" charset="0"/>
                      </a:endParaRPr>
                    </a:p>
                  </a:txBody>
                  <a:tcPr/>
                </a:tc>
                <a:tc>
                  <a:txBody>
                    <a:bodyPr/>
                    <a:p>
                      <a:pPr algn="ctr">
                        <a:buNone/>
                      </a:pPr>
                      <a:endParaRPr lang="en-US" sz="1300" b="1">
                        <a:latin typeface="Californian FB" panose="0207040306080B030204" charset="0"/>
                        <a:cs typeface="Californian FB" panose="0207040306080B030204" charset="0"/>
                      </a:endParaRPr>
                    </a:p>
                  </a:txBody>
                  <a:tcPr/>
                </a:tc>
              </a:tr>
              <a:tr h="274320">
                <a:tc gridSpan="2">
                  <a:txBody>
                    <a:bodyPr/>
                    <a:p>
                      <a:pPr algn="r">
                        <a:buNone/>
                      </a:pPr>
                      <a:r>
                        <a:rPr lang="en-US" sz="1300" b="1">
                          <a:latin typeface="Californian FB" panose="0207040306080B030204" charset="0"/>
                          <a:cs typeface="Californian FB" panose="0207040306080B030204" charset="0"/>
                        </a:rPr>
                        <a:t>Projected Total Amount in BPS:</a:t>
                      </a:r>
                      <a:endParaRPr lang="en-US" sz="1300" b="1">
                        <a:latin typeface="Californian FB" panose="0207040306080B030204" charset="0"/>
                        <a:cs typeface="Californian FB" panose="0207040306080B030204" charset="0"/>
                      </a:endParaRPr>
                    </a:p>
                  </a:txBody>
                  <a:tcPr/>
                </a:tc>
                <a:tc hMerge="1">
                  <a:tcPr/>
                </a:tc>
                <a:tc>
                  <a:txBody>
                    <a:bodyPr/>
                    <a:p>
                      <a:pPr algn="ctr">
                        <a:buNone/>
                      </a:pP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784</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1,176</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1,538</a:t>
                      </a:r>
                      <a:endParaRPr lang="en-US" sz="1300" b="1">
                        <a:latin typeface="Californian FB" panose="0207040306080B030204" charset="0"/>
                        <a:cs typeface="Californian FB" panose="0207040306080B030204" charset="0"/>
                      </a:endParaRPr>
                    </a:p>
                  </a:txBody>
                  <a:tcPr/>
                </a:tc>
                <a:tc>
                  <a:txBody>
                    <a:bodyPr/>
                    <a:p>
                      <a:pPr algn="ctr">
                        <a:buNone/>
                      </a:pPr>
                      <a:endParaRPr lang="en-US" sz="1300" b="1">
                        <a:latin typeface="Californian FB" panose="0207040306080B030204" charset="0"/>
                        <a:cs typeface="Californian FB" panose="0207040306080B030204" charset="0"/>
                      </a:endParaRP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6565" y="556260"/>
            <a:ext cx="8352790" cy="473075"/>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Chapter</a:t>
            </a:r>
            <a:r>
              <a:rPr lang="en-US" altLang="en-US" b="1" i="1" dirty="0" smtClean="0">
                <a:solidFill>
                  <a:schemeClr val="accent1">
                    <a:lumMod val="50000"/>
                    <a:lumOff val="50000"/>
                  </a:schemeClr>
                </a:solidFill>
                <a:latin typeface="Californian FB" panose="0207040306080B030204" charset="0"/>
                <a:cs typeface="Californian FB" panose="0207040306080B030204" charset="0"/>
              </a:rPr>
              <a:t> </a:t>
            </a:r>
            <a:r>
              <a:rPr lang="en-US" altLang="en-US" b="1" dirty="0" smtClean="0">
                <a:solidFill>
                  <a:schemeClr val="accent1">
                    <a:lumMod val="50000"/>
                    <a:lumOff val="50000"/>
                  </a:schemeClr>
                </a:solidFill>
                <a:latin typeface="Californian FB" panose="0207040306080B030204" charset="0"/>
                <a:cs typeface="Californian FB" panose="0207040306080B030204" charset="0"/>
              </a:rPr>
              <a:t>Targets from Education</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354330" y="1258570"/>
            <a:ext cx="8455660" cy="4948555"/>
          </a:xfrm>
        </p:spPr>
        <p:txBody>
          <a:bodyPr/>
          <a:lstStyle/>
          <a:p>
            <a:pPr marL="525145" indent="-525145">
              <a:lnSpc>
                <a:spcPct val="90000"/>
              </a:lnSpc>
              <a:spcBef>
                <a:spcPts val="200"/>
              </a:spcBef>
              <a:spcAft>
                <a:spcPts val="0"/>
              </a:spcAft>
              <a:buFont typeface="Wingdings" panose="05000000000000000000" charset="0"/>
              <a:buChar char="q"/>
            </a:pPr>
            <a:r>
              <a:rPr lang="en-US" sz="2200" b="1" dirty="0" smtClean="0">
                <a:latin typeface="Californian FB" panose="0207040306080B030204" charset="0"/>
                <a:cs typeface="Californian FB" panose="0207040306080B030204" charset="0"/>
              </a:rPr>
              <a:t>Projected Targets from Education for the period 2021-2023</a:t>
            </a:r>
            <a:endParaRPr lang="en-US" sz="2200" b="1" dirty="0" smtClean="0">
              <a:latin typeface="Californian FB" panose="0207040306080B030204" charset="0"/>
              <a:cs typeface="Californian FB" panose="0207040306080B030204" charset="0"/>
            </a:endParaRPr>
          </a:p>
          <a:p>
            <a:pPr marL="525145" indent="-525145">
              <a:lnSpc>
                <a:spcPct val="90000"/>
              </a:lnSpc>
              <a:spcBef>
                <a:spcPts val="200"/>
              </a:spcBef>
              <a:spcAft>
                <a:spcPts val="0"/>
              </a:spcAft>
              <a:buFont typeface="Wingdings" panose="05000000000000000000" charset="0"/>
              <a:buChar char="q"/>
            </a:pPr>
            <a:endParaRPr lang="en-US" sz="2200" b="1" dirty="0" smtClean="0">
              <a:latin typeface="Californian FB" panose="0207040306080B030204" charset="0"/>
              <a:cs typeface="Californian FB" panose="0207040306080B030204" charset="0"/>
            </a:endParaRPr>
          </a:p>
          <a:p>
            <a:pPr marL="525145" indent="-525145">
              <a:lnSpc>
                <a:spcPct val="90000"/>
              </a:lnSpc>
              <a:spcBef>
                <a:spcPts val="200"/>
              </a:spcBef>
              <a:spcAft>
                <a:spcPts val="0"/>
              </a:spcAft>
              <a:buFont typeface="Wingdings" panose="05000000000000000000" charset="0"/>
              <a:buChar char="q"/>
            </a:pPr>
            <a:endParaRPr lang="en-US" sz="2200" b="1" dirty="0" smtClean="0">
              <a:latin typeface="Californian FB" panose="0207040306080B030204" charset="0"/>
              <a:cs typeface="Californian FB" panose="0207040306080B030204" charset="0"/>
            </a:endParaRPr>
          </a:p>
          <a:p>
            <a:pPr marL="525145" indent="-525145">
              <a:lnSpc>
                <a:spcPct val="90000"/>
              </a:lnSpc>
              <a:spcBef>
                <a:spcPts val="200"/>
              </a:spcBef>
              <a:spcAft>
                <a:spcPts val="0"/>
              </a:spcAft>
              <a:buFont typeface="Wingdings" panose="05000000000000000000" charset="0"/>
              <a:buChar char="q"/>
            </a:pPr>
            <a:endParaRPr lang="en-US" sz="2200" b="1" dirty="0" smtClean="0">
              <a:latin typeface="Californian FB" panose="0207040306080B030204" charset="0"/>
              <a:cs typeface="Californian FB" panose="0207040306080B030204" charset="0"/>
            </a:endParaRPr>
          </a:p>
          <a:p>
            <a:pPr marL="0" indent="0">
              <a:lnSpc>
                <a:spcPct val="90000"/>
              </a:lnSpc>
              <a:spcBef>
                <a:spcPts val="200"/>
              </a:spcBef>
              <a:spcAft>
                <a:spcPts val="0"/>
              </a:spcAft>
              <a:buFont typeface="Wingdings" panose="05000000000000000000" charset="0"/>
              <a:buNone/>
            </a:pPr>
            <a:endParaRPr lang="en-US" sz="700" b="1" dirty="0" smtClean="0">
              <a:latin typeface="Californian FB" panose="0207040306080B030204" charset="0"/>
              <a:cs typeface="Californian FB" panose="0207040306080B030204" charset="0"/>
            </a:endParaRPr>
          </a:p>
          <a:p>
            <a:pPr marL="0" indent="0">
              <a:lnSpc>
                <a:spcPct val="90000"/>
              </a:lnSpc>
              <a:spcBef>
                <a:spcPts val="200"/>
              </a:spcBef>
              <a:spcAft>
                <a:spcPts val="0"/>
              </a:spcAft>
              <a:buFont typeface="Wingdings" panose="05000000000000000000" charset="0"/>
              <a:buNone/>
            </a:pPr>
            <a:endParaRPr lang="en-US" sz="2200" b="1" dirty="0" smtClean="0">
              <a:latin typeface="Californian FB" panose="0207040306080B030204" charset="0"/>
              <a:cs typeface="Californian FB" panose="0207040306080B030204" charset="0"/>
            </a:endParaRPr>
          </a:p>
          <a:p>
            <a:pPr marL="525145" indent="-525145">
              <a:lnSpc>
                <a:spcPct val="90000"/>
              </a:lnSpc>
              <a:spcBef>
                <a:spcPts val="200"/>
              </a:spcBef>
              <a:spcAft>
                <a:spcPts val="0"/>
              </a:spcAft>
              <a:buFont typeface="Wingdings" panose="05000000000000000000" charset="0"/>
              <a:buChar char="q"/>
            </a:pPr>
            <a:endParaRPr lang="en-US" b="1" dirty="0" smtClean="0">
              <a:latin typeface="Californian FB" panose="0207040306080B030204" charset="0"/>
              <a:cs typeface="Californian FB" panose="0207040306080B030204" charset="0"/>
            </a:endParaRPr>
          </a:p>
          <a:p>
            <a:pPr marL="525145" indent="-525145">
              <a:lnSpc>
                <a:spcPct val="90000"/>
              </a:lnSpc>
              <a:spcBef>
                <a:spcPts val="200"/>
              </a:spcBef>
              <a:spcAft>
                <a:spcPts val="0"/>
              </a:spcAft>
              <a:buFont typeface="Wingdings" panose="05000000000000000000" charset="0"/>
              <a:buChar char="q"/>
            </a:pPr>
            <a:r>
              <a:rPr lang="en-US" b="1" dirty="0" smtClean="0">
                <a:latin typeface="Californian FB" panose="0207040306080B030204" charset="0"/>
                <a:cs typeface="Californian FB" panose="0207040306080B030204" charset="0"/>
              </a:rPr>
              <a:t>Projections </a:t>
            </a:r>
            <a:r>
              <a:rPr lang="en-US" b="1" dirty="0">
                <a:latin typeface="Californian FB" panose="0207040306080B030204" charset="0"/>
                <a:cs typeface="Californian FB" panose="0207040306080B030204" charset="0"/>
              </a:rPr>
              <a:t>of how the income will grow over the period 2021 – 2023</a:t>
            </a:r>
            <a:endParaRPr lang="en-US" b="1" dirty="0">
              <a:latin typeface="Californian FB" panose="0207040306080B030204" charset="0"/>
              <a:cs typeface="Californian FB" panose="0207040306080B030204" charset="0"/>
            </a:endParaRPr>
          </a:p>
          <a:p>
            <a:pPr marL="0" indent="0">
              <a:lnSpc>
                <a:spcPct val="90000"/>
              </a:lnSpc>
              <a:buFont typeface="Wingdings" panose="05000000000000000000" charset="0"/>
              <a:buNone/>
            </a:pPr>
            <a:endParaRPr lang="en-US" altLang="en-GB" b="1" dirty="0" smtClean="0">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graphicFrame>
        <p:nvGraphicFramePr>
          <p:cNvPr id="2" name="Table 1"/>
          <p:cNvGraphicFramePr/>
          <p:nvPr/>
        </p:nvGraphicFramePr>
        <p:xfrm>
          <a:off x="911860" y="3734435"/>
          <a:ext cx="7656830" cy="3048000"/>
        </p:xfrm>
        <a:graphic>
          <a:graphicData uri="http://schemas.openxmlformats.org/drawingml/2006/table">
            <a:tbl>
              <a:tblPr firstRow="1" bandRow="1">
                <a:tableStyleId>{5C22544A-7EE6-4342-B048-85BDC9FD1C3A}</a:tableStyleId>
              </a:tblPr>
              <a:tblGrid>
                <a:gridCol w="367030"/>
                <a:gridCol w="2138680"/>
                <a:gridCol w="860425"/>
                <a:gridCol w="1123315"/>
                <a:gridCol w="1113155"/>
                <a:gridCol w="1027430"/>
                <a:gridCol w="1026795"/>
              </a:tblGrid>
              <a:tr h="487680">
                <a:tc gridSpan="2">
                  <a:txBody>
                    <a:bodyPr/>
                    <a:p>
                      <a:pPr>
                        <a:buNone/>
                      </a:pPr>
                      <a:r>
                        <a:rPr lang="en-US" sz="1400">
                          <a:latin typeface="Californian FB" panose="0207040306080B030204" charset="0"/>
                          <a:cs typeface="Californian FB" panose="0207040306080B030204" charset="0"/>
                        </a:rPr>
                        <a:t>Expected Sources of Income</a:t>
                      </a:r>
                      <a:endParaRPr lang="en-US" sz="1400">
                        <a:latin typeface="Californian FB" panose="0207040306080B030204" charset="0"/>
                        <a:cs typeface="Californian FB" panose="0207040306080B030204" charset="0"/>
                      </a:endParaRPr>
                    </a:p>
                  </a:txBody>
                  <a:tcPr/>
                </a:tc>
                <a:tc hMerge="1">
                  <a:tcPr/>
                </a:tc>
                <a:tc>
                  <a:txBody>
                    <a:bodyPr/>
                    <a:p>
                      <a:pPr algn="ctr">
                        <a:buNone/>
                      </a:pPr>
                      <a:r>
                        <a:rPr lang="en-US" sz="1300" b="1">
                          <a:latin typeface="Californian FB" panose="0207040306080B030204" charset="0"/>
                          <a:cs typeface="Californian FB" panose="0207040306080B030204" charset="0"/>
                        </a:rPr>
                        <a:t>2020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2021</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2022</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2023</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Expected  Charges</a:t>
                      </a:r>
                      <a:endParaRPr lang="en-US" sz="1300" b="1">
                        <a:latin typeface="Californian FB" panose="0207040306080B030204" charset="0"/>
                        <a:cs typeface="Californian FB" panose="0207040306080B030204" charset="0"/>
                      </a:endParaRPr>
                    </a:p>
                  </a:txBody>
                  <a:tcPr/>
                </a:tc>
              </a:tr>
              <a:tr h="289560">
                <a:tc>
                  <a:txBody>
                    <a:bodyPr/>
                    <a:p>
                      <a:pPr>
                        <a:buNone/>
                      </a:pPr>
                      <a:r>
                        <a:rPr lang="en-US" sz="1400">
                          <a:latin typeface="Californian FB" panose="0207040306080B030204" charset="0"/>
                          <a:cs typeface="Californian FB" panose="0207040306080B030204" charset="0"/>
                        </a:rPr>
                        <a:t>1</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Training</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8,000,000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10,000,000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10,000,000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10,000,000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5,000,000</a:t>
                      </a:r>
                      <a:endParaRPr lang="en-US" sz="1300">
                        <a:latin typeface="Californian FB" panose="0207040306080B030204" charset="0"/>
                        <a:cs typeface="Californian FB" panose="0207040306080B030204" charset="0"/>
                      </a:endParaRPr>
                    </a:p>
                  </a:txBody>
                  <a:tcPr/>
                </a:tc>
              </a:tr>
              <a:tr h="304800">
                <a:tc>
                  <a:txBody>
                    <a:bodyPr/>
                    <a:p>
                      <a:pPr>
                        <a:buNone/>
                      </a:pPr>
                      <a:r>
                        <a:rPr lang="en-US" sz="1400">
                          <a:latin typeface="Californian FB" panose="0207040306080B030204" charset="0"/>
                          <a:cs typeface="Californian FB" panose="0207040306080B030204" charset="0"/>
                        </a:rPr>
                        <a:t>2</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CPDs</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15,000,000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15,000,000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15,000,000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7,500,000</a:t>
                      </a:r>
                      <a:endParaRPr lang="en-US" sz="1300">
                        <a:latin typeface="Californian FB" panose="0207040306080B030204" charset="0"/>
                        <a:cs typeface="Californian FB" panose="0207040306080B030204" charset="0"/>
                      </a:endParaRPr>
                    </a:p>
                  </a:txBody>
                  <a:tcPr/>
                </a:tc>
              </a:tr>
              <a:tr h="289560">
                <a:tc>
                  <a:txBody>
                    <a:bodyPr/>
                    <a:p>
                      <a:pPr>
                        <a:buNone/>
                      </a:pPr>
                      <a:r>
                        <a:rPr lang="en-US" sz="1400">
                          <a:latin typeface="Californian FB" panose="0207040306080B030204" charset="0"/>
                          <a:cs typeface="Californian FB" panose="0207040306080B030204" charset="0"/>
                        </a:rPr>
                        <a:t>3</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Consultancies</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20,000,000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20,000,000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30,000,000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10,000,000</a:t>
                      </a:r>
                      <a:endParaRPr lang="en-US" sz="1300">
                        <a:latin typeface="Californian FB" panose="0207040306080B030204" charset="0"/>
                        <a:cs typeface="Californian FB" panose="0207040306080B030204" charset="0"/>
                      </a:endParaRPr>
                    </a:p>
                  </a:txBody>
                  <a:tcPr/>
                </a:tc>
              </a:tr>
              <a:tr h="289560">
                <a:tc>
                  <a:txBody>
                    <a:bodyPr/>
                    <a:p>
                      <a:pPr>
                        <a:buNone/>
                      </a:pPr>
                      <a:r>
                        <a:rPr lang="en-US" sz="1400">
                          <a:latin typeface="Californian FB" panose="0207040306080B030204" charset="0"/>
                          <a:cs typeface="Californian FB" panose="0207040306080B030204" charset="0"/>
                        </a:rPr>
                        <a:t>4</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Research/ Studies</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12,500,000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12,500,000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37,500,000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12,500,000</a:t>
                      </a:r>
                      <a:endParaRPr lang="en-US" sz="1300">
                        <a:latin typeface="Californian FB" panose="0207040306080B030204" charset="0"/>
                        <a:cs typeface="Californian FB" panose="0207040306080B030204" charset="0"/>
                      </a:endParaRPr>
                    </a:p>
                  </a:txBody>
                  <a:tcPr/>
                </a:tc>
              </a:tr>
              <a:tr h="289560">
                <a:tc>
                  <a:txBody>
                    <a:bodyPr/>
                    <a:p>
                      <a:pPr>
                        <a:buNone/>
                      </a:pPr>
                      <a:r>
                        <a:rPr lang="en-US" sz="1400">
                          <a:latin typeface="Californian FB" panose="0207040306080B030204" charset="0"/>
                          <a:cs typeface="Californian FB" panose="0207040306080B030204" charset="0"/>
                        </a:rPr>
                        <a:t>5</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Grants</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15,000,000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15,000,000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15,000,000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15,000,000</a:t>
                      </a:r>
                      <a:endParaRPr lang="en-US" sz="1300">
                        <a:latin typeface="Californian FB" panose="0207040306080B030204" charset="0"/>
                        <a:cs typeface="Californian FB" panose="0207040306080B030204" charset="0"/>
                      </a:endParaRPr>
                    </a:p>
                  </a:txBody>
                  <a:tcPr/>
                </a:tc>
              </a:tr>
              <a:tr h="289560">
                <a:tc gridSpan="2">
                  <a:txBody>
                    <a:bodyPr/>
                    <a:p>
                      <a:pPr>
                        <a:buNone/>
                      </a:pPr>
                      <a:r>
                        <a:rPr lang="en-US" altLang="zh-CN" sz="1400" b="1">
                          <a:latin typeface="Californian FB" panose="0207040306080B030204" charset="0"/>
                          <a:cs typeface="Californian FB" panose="0207040306080B030204" charset="0"/>
                        </a:rPr>
                        <a:t>Projected Total Amount in UGX</a:t>
                      </a:r>
                      <a:endParaRPr lang="en-US" altLang="zh-CN" sz="1400" b="1">
                        <a:latin typeface="Californian FB" panose="0207040306080B030204" charset="0"/>
                        <a:cs typeface="Californian FB" panose="0207040306080B030204" charset="0"/>
                      </a:endParaRPr>
                    </a:p>
                  </a:txBody>
                  <a:tcPr/>
                </a:tc>
                <a:tc hMerge="1">
                  <a:tcPr/>
                </a:tc>
                <a:tc>
                  <a:txBody>
                    <a:bodyPr/>
                    <a:p>
                      <a:pPr algn="ctr">
                        <a:buNone/>
                      </a:pPr>
                      <a:r>
                        <a:rPr lang="en-US" sz="1300" b="1">
                          <a:latin typeface="Californian FB" panose="0207040306080B030204" charset="0"/>
                          <a:cs typeface="Californian FB" panose="0207040306080B030204" charset="0"/>
                        </a:rPr>
                        <a:t>-</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72,500,000</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95,000,000</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107,500,000</a:t>
                      </a:r>
                      <a:endParaRPr lang="en-US" sz="1300" b="1">
                        <a:latin typeface="Californian FB" panose="0207040306080B030204" charset="0"/>
                        <a:cs typeface="Californian FB" panose="0207040306080B030204" charset="0"/>
                      </a:endParaRPr>
                    </a:p>
                  </a:txBody>
                  <a:tcPr/>
                </a:tc>
                <a:tc>
                  <a:txBody>
                    <a:bodyPr/>
                    <a:p>
                      <a:pPr algn="r">
                        <a:buNone/>
                      </a:pPr>
                      <a:endParaRPr lang="en-US" sz="1300" b="1">
                        <a:latin typeface="Californian FB" panose="0207040306080B030204" charset="0"/>
                        <a:cs typeface="Californian FB" panose="0207040306080B030204" charset="0"/>
                      </a:endParaRPr>
                    </a:p>
                  </a:txBody>
                  <a:tcPr/>
                </a:tc>
              </a:tr>
              <a:tr h="289560">
                <a:tc gridSpan="2">
                  <a:txBody>
                    <a:bodyPr/>
                    <a:p>
                      <a:pPr>
                        <a:buNone/>
                      </a:pPr>
                      <a:r>
                        <a:rPr lang="en-US" sz="1400" b="1">
                          <a:latin typeface="Californian FB" panose="0207040306080B030204" charset="0"/>
                          <a:cs typeface="Californian FB" panose="0207040306080B030204" charset="0"/>
                        </a:rPr>
                        <a:t>Projected Total Amount in BPS</a:t>
                      </a:r>
                      <a:endParaRPr lang="en-US" sz="1400" b="1">
                        <a:latin typeface="Californian FB" panose="0207040306080B030204" charset="0"/>
                        <a:cs typeface="Californian FB" panose="0207040306080B030204" charset="0"/>
                      </a:endParaRPr>
                    </a:p>
                  </a:txBody>
                  <a:tcPr/>
                </a:tc>
                <a:tc hMerge="1">
                  <a:tcPr/>
                </a:tc>
                <a:tc>
                  <a:txBody>
                    <a:bodyPr/>
                    <a:p>
                      <a:pPr algn="ctr">
                        <a:buNone/>
                      </a:pPr>
                      <a:r>
                        <a:rPr lang="en-US" sz="1300" b="1">
                          <a:latin typeface="Californian FB" panose="0207040306080B030204" charset="0"/>
                          <a:cs typeface="Californian FB" panose="0207040306080B030204" charset="0"/>
                        </a:rPr>
                        <a:t>-</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14,216</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18,627</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20,673</a:t>
                      </a:r>
                      <a:endParaRPr lang="en-US" sz="1300" b="1">
                        <a:latin typeface="Californian FB" panose="0207040306080B030204" charset="0"/>
                        <a:cs typeface="Californian FB" panose="0207040306080B030204" charset="0"/>
                      </a:endParaRPr>
                    </a:p>
                  </a:txBody>
                  <a:tcPr/>
                </a:tc>
                <a:tc>
                  <a:txBody>
                    <a:bodyPr/>
                    <a:p>
                      <a:pPr algn="r">
                        <a:buNone/>
                      </a:pPr>
                      <a:endParaRPr lang="en-US" sz="1300" b="1">
                        <a:latin typeface="Californian FB" panose="0207040306080B030204" charset="0"/>
                        <a:cs typeface="Californian FB" panose="0207040306080B030204" charset="0"/>
                      </a:endParaRPr>
                    </a:p>
                  </a:txBody>
                  <a:tcPr/>
                </a:tc>
              </a:tr>
            </a:tbl>
          </a:graphicData>
        </a:graphic>
      </p:graphicFrame>
      <p:graphicFrame>
        <p:nvGraphicFramePr>
          <p:cNvPr id="3" name="Content Placeholder 2"/>
          <p:cNvGraphicFramePr/>
          <p:nvPr>
            <p:ph sz="half" idx="2"/>
          </p:nvPr>
        </p:nvGraphicFramePr>
        <p:xfrm>
          <a:off x="1031875" y="1659890"/>
          <a:ext cx="7100570" cy="1645920"/>
        </p:xfrm>
        <a:graphic>
          <a:graphicData uri="http://schemas.openxmlformats.org/drawingml/2006/table">
            <a:tbl>
              <a:tblPr firstRow="1" bandRow="1">
                <a:tableStyleId>{5C22544A-7EE6-4342-B048-85BDC9FD1C3A}</a:tableStyleId>
              </a:tblPr>
              <a:tblGrid>
                <a:gridCol w="282575"/>
                <a:gridCol w="2543175"/>
                <a:gridCol w="1010285"/>
                <a:gridCol w="1258570"/>
                <a:gridCol w="1099820"/>
                <a:gridCol w="906145"/>
              </a:tblGrid>
              <a:tr h="274320">
                <a:tc gridSpan="2">
                  <a:txBody>
                    <a:bodyPr/>
                    <a:p>
                      <a:pPr>
                        <a:buNone/>
                      </a:pPr>
                      <a:r>
                        <a:rPr lang="en-US" sz="1200" b="1">
                          <a:latin typeface="Californian FB" panose="0207040306080B030204" charset="0"/>
                          <a:cs typeface="Californian FB" panose="0207040306080B030204" charset="0"/>
                        </a:rPr>
                        <a:t>Expected Sources of Income</a:t>
                      </a:r>
                      <a:endParaRPr lang="en-US" sz="1200" b="1">
                        <a:latin typeface="Californian FB" panose="0207040306080B030204" charset="0"/>
                        <a:cs typeface="Californian FB" panose="0207040306080B030204" charset="0"/>
                      </a:endParaRPr>
                    </a:p>
                  </a:txBody>
                  <a:tcPr/>
                </a:tc>
                <a:tc hMerge="1">
                  <a:tcPr/>
                </a:tc>
                <a:tc>
                  <a:txBody>
                    <a:bodyPr/>
                    <a:p>
                      <a:pPr algn="ctr">
                        <a:buNone/>
                      </a:pPr>
                      <a:r>
                        <a:rPr lang="en-US" sz="1200" b="1">
                          <a:latin typeface="Californian FB" panose="0207040306080B030204" charset="0"/>
                          <a:cs typeface="Californian FB" panose="0207040306080B030204" charset="0"/>
                        </a:rPr>
                        <a:t>2020</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2021</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2022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2023</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1</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Training</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CPDs</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3</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Consultancies</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3</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4</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Research/ Studies</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2</a:t>
                      </a:r>
                      <a:endParaRPr lang="en-US" sz="1200" b="1">
                        <a:latin typeface="Californian FB" panose="0207040306080B030204" charset="0"/>
                        <a:cs typeface="Californian FB" panose="0207040306080B030204" charset="0"/>
                      </a:endParaRPr>
                    </a:p>
                  </a:txBody>
                  <a:tcPr/>
                </a:tc>
              </a:tr>
              <a:tr h="274320">
                <a:tc>
                  <a:txBody>
                    <a:bodyPr/>
                    <a:p>
                      <a:pPr>
                        <a:buNone/>
                      </a:pPr>
                      <a:r>
                        <a:rPr lang="en-US" sz="1200" b="1">
                          <a:latin typeface="Californian FB" panose="0207040306080B030204" charset="0"/>
                          <a:cs typeface="Californian FB" panose="0207040306080B030204" charset="0"/>
                        </a:rPr>
                        <a:t>5</a:t>
                      </a:r>
                      <a:endParaRPr lang="en-US" sz="1200" b="1">
                        <a:latin typeface="Californian FB" panose="0207040306080B030204" charset="0"/>
                        <a:cs typeface="Californian FB" panose="0207040306080B030204" charset="0"/>
                      </a:endParaRPr>
                    </a:p>
                  </a:txBody>
                  <a:tcPr/>
                </a:tc>
                <a:tc>
                  <a:txBody>
                    <a:bodyPr/>
                    <a:p>
                      <a:pPr>
                        <a:buNone/>
                      </a:pPr>
                      <a:r>
                        <a:rPr lang="en-US" sz="1200" b="1">
                          <a:latin typeface="Californian FB" panose="0207040306080B030204" charset="0"/>
                          <a:cs typeface="Californian FB" panose="0207040306080B030204" charset="0"/>
                        </a:rPr>
                        <a:t>Grants</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1</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1</a:t>
                      </a:r>
                      <a:endParaRPr lang="en-US" sz="1200" b="1">
                        <a:latin typeface="Californian FB" panose="0207040306080B030204" charset="0"/>
                        <a:cs typeface="Californian FB" panose="0207040306080B030204" charset="0"/>
                      </a:endParaRPr>
                    </a:p>
                  </a:txBody>
                  <a:tcPr/>
                </a:tc>
                <a:tc>
                  <a:txBody>
                    <a:bodyPr/>
                    <a:p>
                      <a:pPr algn="ctr">
                        <a:buNone/>
                      </a:pPr>
                      <a:r>
                        <a:rPr lang="en-US" sz="1200" b="1">
                          <a:latin typeface="Californian FB" panose="0207040306080B030204" charset="0"/>
                          <a:cs typeface="Californian FB" panose="0207040306080B030204" charset="0"/>
                        </a:rPr>
                        <a:t>1</a:t>
                      </a:r>
                      <a:endParaRPr lang="en-US" sz="1200" b="1">
                        <a:latin typeface="Californian FB" panose="0207040306080B030204" charset="0"/>
                        <a:cs typeface="Californian FB" panose="0207040306080B030204" charset="0"/>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54330" y="683260"/>
            <a:ext cx="8352790" cy="537845"/>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Chapter</a:t>
            </a:r>
            <a:r>
              <a:rPr lang="en-US" altLang="en-US" b="1" i="1" dirty="0" smtClean="0">
                <a:solidFill>
                  <a:schemeClr val="accent1">
                    <a:lumMod val="50000"/>
                    <a:lumOff val="50000"/>
                  </a:schemeClr>
                </a:solidFill>
                <a:latin typeface="Californian FB" panose="0207040306080B030204" charset="0"/>
                <a:cs typeface="Californian FB" panose="0207040306080B030204" charset="0"/>
              </a:rPr>
              <a:t> </a:t>
            </a:r>
            <a:r>
              <a:rPr lang="en-US" altLang="en-US" b="1" dirty="0" smtClean="0">
                <a:solidFill>
                  <a:schemeClr val="accent1">
                    <a:lumMod val="50000"/>
                    <a:lumOff val="50000"/>
                  </a:schemeClr>
                </a:solidFill>
                <a:latin typeface="Californian FB" panose="0207040306080B030204" charset="0"/>
                <a:cs typeface="Californian FB" panose="0207040306080B030204" charset="0"/>
              </a:rPr>
              <a:t>Targets from Events</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354330" y="1215390"/>
            <a:ext cx="8650605" cy="5506085"/>
          </a:xfrm>
        </p:spPr>
        <p:txBody>
          <a:bodyPr>
            <a:normAutofit/>
          </a:bodyPr>
          <a:lstStyle/>
          <a:p>
            <a:pPr marL="534035" indent="-534035">
              <a:lnSpc>
                <a:spcPct val="100000"/>
              </a:lnSpc>
              <a:spcBef>
                <a:spcPts val="100"/>
              </a:spcBef>
              <a:spcAft>
                <a:spcPts val="0"/>
              </a:spcAft>
              <a:buFont typeface="Wingdings" panose="05000000000000000000" charset="0"/>
              <a:buChar char="q"/>
            </a:pPr>
            <a:r>
              <a:rPr lang="en-US" sz="2300" dirty="0" smtClean="0">
                <a:latin typeface="Californian FB" panose="0207040306080B030204" charset="0"/>
                <a:cs typeface="Californian FB" panose="0207040306080B030204" charset="0"/>
              </a:rPr>
              <a:t>Projected Target Events Numbers for the period 2021 -2023</a:t>
            </a:r>
            <a:endParaRPr lang="en-US" sz="2300" dirty="0" smtClean="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sz="2800" dirty="0" smtClean="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sz="2800" dirty="0" smtClean="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sz="800" dirty="0" smtClean="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sz="800" dirty="0" smtClean="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sz="800" dirty="0" smtClean="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sz="800" dirty="0" smtClean="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sz="800" dirty="0" smtClean="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sz="800" dirty="0" smtClean="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sz="800" dirty="0" smtClean="0">
              <a:latin typeface="Californian FB" panose="0207040306080B030204" charset="0"/>
              <a:cs typeface="Californian FB" panose="0207040306080B030204" charset="0"/>
            </a:endParaRPr>
          </a:p>
          <a:p>
            <a:pPr marL="516890" indent="-516890">
              <a:lnSpc>
                <a:spcPct val="100000"/>
              </a:lnSpc>
              <a:spcBef>
                <a:spcPts val="100"/>
              </a:spcBef>
              <a:spcAft>
                <a:spcPts val="0"/>
              </a:spcAft>
              <a:buFont typeface="Wingdings" panose="05000000000000000000" charset="0"/>
              <a:buChar char="q"/>
            </a:pPr>
            <a:r>
              <a:rPr lang="en-US" sz="2100" dirty="0" smtClean="0">
                <a:latin typeface="Californian FB" panose="0207040306080B030204" charset="0"/>
                <a:cs typeface="Californian FB" panose="0207040306080B030204" charset="0"/>
              </a:rPr>
              <a:t>Projections </a:t>
            </a:r>
            <a:r>
              <a:rPr lang="en-US" sz="2100" dirty="0">
                <a:latin typeface="Californian FB" panose="0207040306080B030204" charset="0"/>
                <a:cs typeface="Californian FB" panose="0207040306080B030204" charset="0"/>
              </a:rPr>
              <a:t>of how Events Income will grow over the period 2021 – 2023:</a:t>
            </a:r>
            <a:endParaRPr lang="en-US" sz="2100" dirty="0">
              <a:latin typeface="Californian FB" panose="0207040306080B030204" charset="0"/>
              <a:cs typeface="Californian FB" panose="0207040306080B030204" charset="0"/>
            </a:endParaRPr>
          </a:p>
          <a:p>
            <a:pPr marL="0" indent="0">
              <a:lnSpc>
                <a:spcPct val="100000"/>
              </a:lnSpc>
              <a:spcBef>
                <a:spcPts val="100"/>
              </a:spcBef>
              <a:spcAft>
                <a:spcPts val="0"/>
              </a:spcAft>
              <a:buFont typeface="Wingdings" panose="05000000000000000000" charset="0"/>
              <a:buNone/>
            </a:pPr>
            <a:endParaRPr lang="en-US" altLang="en-GB" sz="2100" dirty="0" smtClean="0">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graphicFrame>
        <p:nvGraphicFramePr>
          <p:cNvPr id="2" name="Content Placeholder 1"/>
          <p:cNvGraphicFramePr/>
          <p:nvPr>
            <p:ph sz="half" idx="2"/>
          </p:nvPr>
        </p:nvGraphicFramePr>
        <p:xfrm>
          <a:off x="833755" y="3735070"/>
          <a:ext cx="7873365" cy="2621280"/>
        </p:xfrm>
        <a:graphic>
          <a:graphicData uri="http://schemas.openxmlformats.org/drawingml/2006/table">
            <a:tbl>
              <a:tblPr firstRow="1" bandRow="1">
                <a:tableStyleId>{5C22544A-7EE6-4342-B048-85BDC9FD1C3A}</a:tableStyleId>
              </a:tblPr>
              <a:tblGrid>
                <a:gridCol w="266700"/>
                <a:gridCol w="2727960"/>
                <a:gridCol w="571500"/>
                <a:gridCol w="1070610"/>
                <a:gridCol w="1078230"/>
                <a:gridCol w="1045845"/>
                <a:gridCol w="1112520"/>
              </a:tblGrid>
              <a:tr h="487680">
                <a:tc gridSpan="2">
                  <a:txBody>
                    <a:bodyPr/>
                    <a:p>
                      <a:pPr>
                        <a:buNone/>
                      </a:pPr>
                      <a:r>
                        <a:rPr lang="en-US" sz="1400">
                          <a:latin typeface="Californian FB" panose="0207040306080B030204" charset="0"/>
                          <a:cs typeface="Californian FB" panose="0207040306080B030204" charset="0"/>
                        </a:rPr>
                        <a:t>Expected Sources of Income</a:t>
                      </a:r>
                      <a:endParaRPr lang="en-US" sz="1400">
                        <a:latin typeface="Californian FB" panose="0207040306080B030204" charset="0"/>
                        <a:cs typeface="Californian FB" panose="0207040306080B030204" charset="0"/>
                      </a:endParaRPr>
                    </a:p>
                  </a:txBody>
                  <a:tcPr/>
                </a:tc>
                <a:tc hMerge="1">
                  <a:tcPr/>
                </a:tc>
                <a:tc>
                  <a:txBody>
                    <a:bodyPr/>
                    <a:p>
                      <a:pPr algn="ctr">
                        <a:buNone/>
                      </a:pPr>
                      <a:r>
                        <a:rPr lang="en-US" sz="1300" b="1">
                          <a:latin typeface="Californian FB" panose="0207040306080B030204" charset="0"/>
                          <a:cs typeface="Californian FB" panose="0207040306080B030204" charset="0"/>
                        </a:rPr>
                        <a:t>2020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2021</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2022</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2023</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Expected  Charges</a:t>
                      </a:r>
                      <a:endParaRPr lang="en-US" sz="1300" b="1">
                        <a:latin typeface="Californian FB" panose="0207040306080B030204" charset="0"/>
                        <a:cs typeface="Californian FB" panose="0207040306080B030204" charset="0"/>
                      </a:endParaRPr>
                    </a:p>
                  </a:txBody>
                  <a:tcPr/>
                </a:tc>
              </a:tr>
              <a:tr h="304800">
                <a:tc>
                  <a:txBody>
                    <a:bodyPr/>
                    <a:p>
                      <a:pPr>
                        <a:buNone/>
                      </a:pPr>
                      <a:r>
                        <a:rPr lang="en-US" sz="1400">
                          <a:latin typeface="Californian FB" panose="0207040306080B030204" charset="0"/>
                          <a:cs typeface="Californian FB" panose="0207040306080B030204" charset="0"/>
                        </a:rPr>
                        <a:t>1</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Workshops</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2,000,000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2,000,000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2,000,000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1,000,000</a:t>
                      </a:r>
                      <a:endParaRPr lang="en-US" sz="1300">
                        <a:latin typeface="Californian FB" panose="0207040306080B030204" charset="0"/>
                        <a:cs typeface="Californian FB" panose="0207040306080B030204" charset="0"/>
                      </a:endParaRPr>
                    </a:p>
                  </a:txBody>
                  <a:tcPr/>
                </a:tc>
              </a:tr>
              <a:tr h="304800">
                <a:tc>
                  <a:txBody>
                    <a:bodyPr/>
                    <a:p>
                      <a:pPr>
                        <a:buNone/>
                      </a:pPr>
                      <a:r>
                        <a:rPr lang="en-US" sz="1400">
                          <a:latin typeface="Californian FB" panose="0207040306080B030204" charset="0"/>
                          <a:cs typeface="Californian FB" panose="0207040306080B030204" charset="0"/>
                        </a:rPr>
                        <a:t>2</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Conferences</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3,000,000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3,000,000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3,000,000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1,500,000</a:t>
                      </a:r>
                      <a:endParaRPr lang="en-US" sz="1300">
                        <a:latin typeface="Californian FB" panose="0207040306080B030204" charset="0"/>
                        <a:cs typeface="Californian FB" panose="0207040306080B030204" charset="0"/>
                      </a:endParaRPr>
                    </a:p>
                  </a:txBody>
                  <a:tcPr/>
                </a:tc>
              </a:tr>
              <a:tr h="304800">
                <a:tc>
                  <a:txBody>
                    <a:bodyPr/>
                    <a:p>
                      <a:pPr>
                        <a:buNone/>
                      </a:pPr>
                      <a:r>
                        <a:rPr lang="en-US" sz="1400">
                          <a:latin typeface="Californian FB" panose="0207040306080B030204" charset="0"/>
                          <a:cs typeface="Californian FB" panose="0207040306080B030204" charset="0"/>
                        </a:rPr>
                        <a:t>3</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Seminars</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4,000,000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6,000,000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6,000,000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2,000,000</a:t>
                      </a:r>
                      <a:endParaRPr lang="en-US" sz="1300">
                        <a:latin typeface="Californian FB" panose="0207040306080B030204" charset="0"/>
                        <a:cs typeface="Californian FB" panose="0207040306080B030204" charset="0"/>
                      </a:endParaRPr>
                    </a:p>
                  </a:txBody>
                  <a:tcPr/>
                </a:tc>
              </a:tr>
              <a:tr h="304800">
                <a:tc>
                  <a:txBody>
                    <a:bodyPr/>
                    <a:p>
                      <a:pPr>
                        <a:buNone/>
                      </a:pPr>
                      <a:r>
                        <a:rPr lang="en-US" sz="1400">
                          <a:latin typeface="Californian FB" panose="0207040306080B030204" charset="0"/>
                          <a:cs typeface="Californian FB" panose="0207040306080B030204" charset="0"/>
                        </a:rPr>
                        <a:t>4</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Webinars</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6,000,000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9,000,000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12,000,000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3,000,000</a:t>
                      </a:r>
                      <a:endParaRPr lang="en-US" sz="1300">
                        <a:latin typeface="Californian FB" panose="0207040306080B030204" charset="0"/>
                        <a:cs typeface="Californian FB" panose="0207040306080B030204" charset="0"/>
                      </a:endParaRPr>
                    </a:p>
                  </a:txBody>
                  <a:tcPr/>
                </a:tc>
              </a:tr>
              <a:tr h="304800">
                <a:tc>
                  <a:txBody>
                    <a:bodyPr/>
                    <a:p>
                      <a:pPr>
                        <a:buNone/>
                      </a:pPr>
                      <a:r>
                        <a:rPr lang="en-US" sz="1400">
                          <a:latin typeface="Californian FB" panose="0207040306080B030204" charset="0"/>
                          <a:cs typeface="Californian FB" panose="0207040306080B030204" charset="0"/>
                        </a:rPr>
                        <a:t>5</a:t>
                      </a:r>
                      <a:endParaRPr lang="en-US" sz="1400">
                        <a:latin typeface="Californian FB" panose="0207040306080B030204" charset="0"/>
                        <a:cs typeface="Californian FB" panose="0207040306080B030204" charset="0"/>
                      </a:endParaRPr>
                    </a:p>
                  </a:txBody>
                  <a:tcPr/>
                </a:tc>
                <a:tc>
                  <a:txBody>
                    <a:bodyPr/>
                    <a:p>
                      <a:pPr>
                        <a:buNone/>
                      </a:pPr>
                      <a:r>
                        <a:rPr lang="en-US" sz="1400">
                          <a:latin typeface="Californian FB" panose="0207040306080B030204" charset="0"/>
                          <a:cs typeface="Californian FB" panose="0207040306080B030204" charset="0"/>
                        </a:rPr>
                        <a:t>Annual Education / Industry Expos</a:t>
                      </a:r>
                      <a:endParaRPr lang="en-US" sz="1400">
                        <a:latin typeface="Californian FB" panose="0207040306080B030204" charset="0"/>
                        <a:cs typeface="Californian FB" panose="0207040306080B030204" charset="0"/>
                      </a:endParaRPr>
                    </a:p>
                  </a:txBody>
                  <a:tcPr/>
                </a:tc>
                <a:tc>
                  <a:txBody>
                    <a:bodyPr/>
                    <a:p>
                      <a:pPr algn="ctr">
                        <a:buNone/>
                      </a:pPr>
                      <a:r>
                        <a:rPr lang="en-US" sz="1300">
                          <a:latin typeface="Californian FB" panose="0207040306080B030204" charset="0"/>
                          <a:cs typeface="Californian FB" panose="0207040306080B030204" charset="0"/>
                        </a:rPr>
                        <a:t>-</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5,000,000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5,000,000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5,000,000</a:t>
                      </a:r>
                      <a:endParaRPr lang="en-US" sz="1300">
                        <a:latin typeface="Californian FB" panose="0207040306080B030204" charset="0"/>
                        <a:cs typeface="Californian FB" panose="0207040306080B030204" charset="0"/>
                      </a:endParaRPr>
                    </a:p>
                  </a:txBody>
                  <a:tcPr/>
                </a:tc>
                <a:tc>
                  <a:txBody>
                    <a:bodyPr/>
                    <a:p>
                      <a:pPr algn="r">
                        <a:buNone/>
                      </a:pPr>
                      <a:r>
                        <a:rPr lang="en-US" sz="1300">
                          <a:latin typeface="Californian FB" panose="0207040306080B030204" charset="0"/>
                          <a:cs typeface="Californian FB" panose="0207040306080B030204" charset="0"/>
                        </a:rPr>
                        <a:t>5,000,000</a:t>
                      </a:r>
                      <a:endParaRPr lang="en-US" sz="1300">
                        <a:latin typeface="Californian FB" panose="0207040306080B030204" charset="0"/>
                        <a:cs typeface="Californian FB" panose="0207040306080B030204" charset="0"/>
                      </a:endParaRPr>
                    </a:p>
                  </a:txBody>
                  <a:tcPr/>
                </a:tc>
              </a:tr>
              <a:tr h="304800">
                <a:tc gridSpan="2">
                  <a:txBody>
                    <a:bodyPr/>
                    <a:p>
                      <a:pPr algn="r">
                        <a:buNone/>
                      </a:pPr>
                      <a:r>
                        <a:rPr lang="en-US" altLang="zh-CN" sz="1400" b="1">
                          <a:latin typeface="Californian FB" panose="0207040306080B030204" charset="0"/>
                          <a:cs typeface="Californian FB" panose="0207040306080B030204" charset="0"/>
                        </a:rPr>
                        <a:t>Projected Total Amount in UGX:</a:t>
                      </a:r>
                      <a:endParaRPr lang="en-US" altLang="zh-CN" sz="1400" b="1">
                        <a:latin typeface="Californian FB" panose="0207040306080B030204" charset="0"/>
                        <a:cs typeface="Californian FB" panose="0207040306080B030204" charset="0"/>
                      </a:endParaRPr>
                    </a:p>
                  </a:txBody>
                  <a:tcPr/>
                </a:tc>
                <a:tc hMerge="1">
                  <a:tcPr/>
                </a:tc>
                <a:tc>
                  <a:txBody>
                    <a:bodyPr/>
                    <a:p>
                      <a:pPr algn="ctr">
                        <a:buNone/>
                      </a:pPr>
                      <a:r>
                        <a:rPr lang="en-US" sz="1300" b="1">
                          <a:latin typeface="Californian FB" panose="0207040306080B030204" charset="0"/>
                          <a:cs typeface="Californian FB" panose="0207040306080B030204" charset="0"/>
                        </a:rPr>
                        <a:t>-</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20,000,000</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27,500,000</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35,000,000</a:t>
                      </a:r>
                      <a:endParaRPr lang="en-US" sz="1300" b="1">
                        <a:latin typeface="Californian FB" panose="0207040306080B030204" charset="0"/>
                        <a:cs typeface="Californian FB" panose="0207040306080B030204" charset="0"/>
                      </a:endParaRPr>
                    </a:p>
                  </a:txBody>
                  <a:tcPr/>
                </a:tc>
                <a:tc>
                  <a:txBody>
                    <a:bodyPr/>
                    <a:p>
                      <a:pPr algn="r">
                        <a:buNone/>
                      </a:pPr>
                      <a:endParaRPr lang="en-US" sz="1300" b="1">
                        <a:latin typeface="Californian FB" panose="0207040306080B030204" charset="0"/>
                        <a:cs typeface="Californian FB" panose="0207040306080B030204" charset="0"/>
                      </a:endParaRPr>
                    </a:p>
                  </a:txBody>
                  <a:tcPr/>
                </a:tc>
              </a:tr>
              <a:tr h="304800">
                <a:tc gridSpan="2">
                  <a:txBody>
                    <a:bodyPr/>
                    <a:p>
                      <a:pPr algn="r">
                        <a:buNone/>
                      </a:pPr>
                      <a:r>
                        <a:rPr lang="en-US" sz="1400" b="1">
                          <a:latin typeface="Californian FB" panose="0207040306080B030204" charset="0"/>
                          <a:cs typeface="Californian FB" panose="0207040306080B030204" charset="0"/>
                        </a:rPr>
                        <a:t>Projected Total Amount in BPS:</a:t>
                      </a:r>
                      <a:endParaRPr lang="en-US" sz="1400" b="1">
                        <a:latin typeface="Californian FB" panose="0207040306080B030204" charset="0"/>
                        <a:cs typeface="Californian FB" panose="0207040306080B030204" charset="0"/>
                      </a:endParaRPr>
                    </a:p>
                  </a:txBody>
                  <a:tcPr/>
                </a:tc>
                <a:tc hMerge="1">
                  <a:tcPr/>
                </a:tc>
                <a:tc>
                  <a:txBody>
                    <a:bodyPr/>
                    <a:p>
                      <a:pPr algn="ctr">
                        <a:buNone/>
                      </a:pPr>
                      <a:r>
                        <a:rPr lang="en-US" sz="1300" b="1">
                          <a:latin typeface="Californian FB" panose="0207040306080B030204" charset="0"/>
                          <a:cs typeface="Californian FB" panose="0207040306080B030204" charset="0"/>
                        </a:rPr>
                        <a:t>-</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3,922</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5,392</a:t>
                      </a:r>
                      <a:endParaRPr lang="en-US" sz="1300" b="1">
                        <a:latin typeface="Californian FB" panose="0207040306080B030204" charset="0"/>
                        <a:cs typeface="Californian FB" panose="0207040306080B030204" charset="0"/>
                      </a:endParaRPr>
                    </a:p>
                  </a:txBody>
                  <a:tcPr/>
                </a:tc>
                <a:tc>
                  <a:txBody>
                    <a:bodyPr/>
                    <a:p>
                      <a:pPr algn="r">
                        <a:buNone/>
                      </a:pPr>
                      <a:r>
                        <a:rPr lang="en-US" sz="1300" b="1">
                          <a:latin typeface="Californian FB" panose="0207040306080B030204" charset="0"/>
                          <a:cs typeface="Californian FB" panose="0207040306080B030204" charset="0"/>
                        </a:rPr>
                        <a:t>6,731</a:t>
                      </a:r>
                      <a:endParaRPr lang="en-US" sz="1300" b="1">
                        <a:latin typeface="Californian FB" panose="0207040306080B030204" charset="0"/>
                        <a:cs typeface="Californian FB" panose="0207040306080B030204" charset="0"/>
                      </a:endParaRPr>
                    </a:p>
                  </a:txBody>
                  <a:tcPr/>
                </a:tc>
                <a:tc>
                  <a:txBody>
                    <a:bodyPr/>
                    <a:p>
                      <a:pPr algn="r">
                        <a:buNone/>
                      </a:pPr>
                      <a:endParaRPr lang="en-US" sz="1300" b="1">
                        <a:latin typeface="Californian FB" panose="0207040306080B030204" charset="0"/>
                        <a:cs typeface="Californian FB" panose="0207040306080B030204" charset="0"/>
                      </a:endParaRPr>
                    </a:p>
                  </a:txBody>
                  <a:tcPr/>
                </a:tc>
              </a:tr>
            </a:tbl>
          </a:graphicData>
        </a:graphic>
      </p:graphicFrame>
      <p:graphicFrame>
        <p:nvGraphicFramePr>
          <p:cNvPr id="3" name="Table 2"/>
          <p:cNvGraphicFramePr/>
          <p:nvPr/>
        </p:nvGraphicFramePr>
        <p:xfrm>
          <a:off x="1024890" y="1596390"/>
          <a:ext cx="6471285" cy="1752600"/>
        </p:xfrm>
        <a:graphic>
          <a:graphicData uri="http://schemas.openxmlformats.org/drawingml/2006/table">
            <a:tbl>
              <a:tblPr firstRow="1" bandRow="1">
                <a:tableStyleId>{5C22544A-7EE6-4342-B048-85BDC9FD1C3A}</a:tableStyleId>
              </a:tblPr>
              <a:tblGrid>
                <a:gridCol w="265430"/>
                <a:gridCol w="3105785"/>
                <a:gridCol w="840105"/>
                <a:gridCol w="792480"/>
                <a:gridCol w="715645"/>
                <a:gridCol w="751840"/>
              </a:tblGrid>
              <a:tr h="304800">
                <a:tc gridSpan="2">
                  <a:txBody>
                    <a:bodyPr/>
                    <a:p>
                      <a:pPr>
                        <a:buNone/>
                      </a:pPr>
                      <a:r>
                        <a:rPr lang="en-US" sz="1400">
                          <a:latin typeface="Californian FB" panose="0207040306080B030204" charset="0"/>
                          <a:cs typeface="Californian FB" panose="0207040306080B030204" charset="0"/>
                        </a:rPr>
                        <a:t>Expected Sources of Income</a:t>
                      </a:r>
                      <a:endParaRPr lang="en-US" sz="1400">
                        <a:latin typeface="Californian FB" panose="0207040306080B030204" charset="0"/>
                        <a:cs typeface="Californian FB" panose="0207040306080B030204" charset="0"/>
                      </a:endParaRPr>
                    </a:p>
                  </a:txBody>
                  <a:tcPr/>
                </a:tc>
                <a:tc hMerge="1">
                  <a:tcPr/>
                </a:tc>
                <a:tc>
                  <a:txBody>
                    <a:bodyPr/>
                    <a:p>
                      <a:pPr algn="ctr">
                        <a:buNone/>
                      </a:pPr>
                      <a:r>
                        <a:rPr lang="en-US" sz="1300" b="1">
                          <a:latin typeface="Californian FB" panose="0207040306080B030204" charset="0"/>
                          <a:cs typeface="Californian FB" panose="0207040306080B030204" charset="0"/>
                        </a:rPr>
                        <a:t>2020</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2021</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2022</a:t>
                      </a:r>
                      <a:endParaRPr lang="en-US" sz="1300" b="1">
                        <a:latin typeface="Californian FB" panose="0207040306080B030204" charset="0"/>
                        <a:cs typeface="Californian FB" panose="0207040306080B030204" charset="0"/>
                      </a:endParaRPr>
                    </a:p>
                  </a:txBody>
                  <a:tcPr/>
                </a:tc>
                <a:tc>
                  <a:txBody>
                    <a:bodyPr/>
                    <a:p>
                      <a:pPr algn="ctr">
                        <a:buNone/>
                      </a:pPr>
                      <a:r>
                        <a:rPr lang="en-US" sz="1300" b="1">
                          <a:latin typeface="Californian FB" panose="0207040306080B030204" charset="0"/>
                          <a:cs typeface="Californian FB" panose="0207040306080B030204" charset="0"/>
                        </a:rPr>
                        <a:t>2023</a:t>
                      </a:r>
                      <a:endParaRPr lang="en-US" sz="1300" b="1">
                        <a:latin typeface="Californian FB" panose="0207040306080B030204" charset="0"/>
                        <a:cs typeface="Californian FB" panose="0207040306080B030204" charset="0"/>
                      </a:endParaRPr>
                    </a:p>
                  </a:txBody>
                  <a:tcPr/>
                </a:tc>
              </a:tr>
              <a:tr h="289560">
                <a:tc>
                  <a:txBody>
                    <a:bodyPr/>
                    <a:p>
                      <a:pPr fontAlgn="auto">
                        <a:buNone/>
                      </a:pPr>
                      <a:r>
                        <a:rPr lang="en-US" sz="1300" b="1">
                          <a:latin typeface="Californian FB" panose="0207040306080B030204" charset="0"/>
                          <a:cs typeface="Californian FB" panose="0207040306080B030204" charset="0"/>
                        </a:rPr>
                        <a:t>1</a:t>
                      </a:r>
                      <a:endParaRPr lang="en-US" sz="1300" b="1">
                        <a:latin typeface="Californian FB" panose="0207040306080B030204" charset="0"/>
                        <a:cs typeface="Californian FB" panose="0207040306080B030204" charset="0"/>
                      </a:endParaRPr>
                    </a:p>
                  </a:txBody>
                  <a:tcPr/>
                </a:tc>
                <a:tc>
                  <a:txBody>
                    <a:bodyPr/>
                    <a:p>
                      <a:pPr fontAlgn="auto">
                        <a:buNone/>
                      </a:pPr>
                      <a:r>
                        <a:rPr lang="en-US" sz="1300" b="1">
                          <a:latin typeface="Californian FB" panose="0207040306080B030204" charset="0"/>
                          <a:cs typeface="Californian FB" panose="0207040306080B030204" charset="0"/>
                        </a:rPr>
                        <a:t>Workshops</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2</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3</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4</a:t>
                      </a:r>
                      <a:endParaRPr lang="en-US" sz="1300" b="1">
                        <a:latin typeface="Californian FB" panose="0207040306080B030204" charset="0"/>
                        <a:cs typeface="Californian FB" panose="0207040306080B030204" charset="0"/>
                      </a:endParaRPr>
                    </a:p>
                  </a:txBody>
                  <a:tcPr/>
                </a:tc>
              </a:tr>
              <a:tr h="289560">
                <a:tc>
                  <a:txBody>
                    <a:bodyPr/>
                    <a:p>
                      <a:pPr fontAlgn="auto">
                        <a:buNone/>
                      </a:pPr>
                      <a:r>
                        <a:rPr lang="en-US" sz="1300" b="1">
                          <a:latin typeface="Californian FB" panose="0207040306080B030204" charset="0"/>
                          <a:cs typeface="Californian FB" panose="0207040306080B030204" charset="0"/>
                        </a:rPr>
                        <a:t>2</a:t>
                      </a:r>
                      <a:endParaRPr lang="en-US" sz="1300" b="1">
                        <a:latin typeface="Californian FB" panose="0207040306080B030204" charset="0"/>
                        <a:cs typeface="Californian FB" panose="0207040306080B030204" charset="0"/>
                      </a:endParaRPr>
                    </a:p>
                  </a:txBody>
                  <a:tcPr/>
                </a:tc>
                <a:tc>
                  <a:txBody>
                    <a:bodyPr/>
                    <a:p>
                      <a:pPr fontAlgn="auto">
                        <a:buNone/>
                      </a:pPr>
                      <a:r>
                        <a:rPr lang="en-US" sz="1300" b="1">
                          <a:latin typeface="Californian FB" panose="0207040306080B030204" charset="0"/>
                          <a:cs typeface="Californian FB" panose="0207040306080B030204" charset="0"/>
                        </a:rPr>
                        <a:t>Conferences</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2</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3</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4</a:t>
                      </a:r>
                      <a:endParaRPr lang="en-US" sz="1300" b="1">
                        <a:latin typeface="Californian FB" panose="0207040306080B030204" charset="0"/>
                        <a:cs typeface="Californian FB" panose="0207040306080B030204" charset="0"/>
                      </a:endParaRPr>
                    </a:p>
                  </a:txBody>
                  <a:tcPr/>
                </a:tc>
              </a:tr>
              <a:tr h="289560">
                <a:tc>
                  <a:txBody>
                    <a:bodyPr/>
                    <a:p>
                      <a:pPr fontAlgn="auto">
                        <a:buNone/>
                      </a:pPr>
                      <a:r>
                        <a:rPr lang="en-US" sz="1300" b="1">
                          <a:latin typeface="Californian FB" panose="0207040306080B030204" charset="0"/>
                          <a:cs typeface="Californian FB" panose="0207040306080B030204" charset="0"/>
                        </a:rPr>
                        <a:t>3</a:t>
                      </a:r>
                      <a:endParaRPr lang="en-US" sz="1300" b="1">
                        <a:latin typeface="Californian FB" panose="0207040306080B030204" charset="0"/>
                        <a:cs typeface="Californian FB" panose="0207040306080B030204" charset="0"/>
                      </a:endParaRPr>
                    </a:p>
                  </a:txBody>
                  <a:tcPr/>
                </a:tc>
                <a:tc>
                  <a:txBody>
                    <a:bodyPr/>
                    <a:p>
                      <a:pPr fontAlgn="auto">
                        <a:buNone/>
                      </a:pPr>
                      <a:r>
                        <a:rPr lang="en-US" sz="1300" b="1">
                          <a:latin typeface="Californian FB" panose="0207040306080B030204" charset="0"/>
                          <a:cs typeface="Californian FB" panose="0207040306080B030204" charset="0"/>
                        </a:rPr>
                        <a:t>Seminars</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2</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3</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4</a:t>
                      </a:r>
                      <a:endParaRPr lang="en-US" sz="1300" b="1">
                        <a:latin typeface="Californian FB" panose="0207040306080B030204" charset="0"/>
                        <a:cs typeface="Californian FB" panose="0207040306080B030204" charset="0"/>
                      </a:endParaRPr>
                    </a:p>
                  </a:txBody>
                  <a:tcPr/>
                </a:tc>
              </a:tr>
              <a:tr h="289560">
                <a:tc>
                  <a:txBody>
                    <a:bodyPr/>
                    <a:p>
                      <a:pPr fontAlgn="auto">
                        <a:buNone/>
                      </a:pPr>
                      <a:r>
                        <a:rPr lang="en-US" sz="1300" b="1">
                          <a:latin typeface="Californian FB" panose="0207040306080B030204" charset="0"/>
                          <a:cs typeface="Californian FB" panose="0207040306080B030204" charset="0"/>
                        </a:rPr>
                        <a:t>4</a:t>
                      </a:r>
                      <a:endParaRPr lang="en-US" sz="1300" b="1">
                        <a:latin typeface="Californian FB" panose="0207040306080B030204" charset="0"/>
                        <a:cs typeface="Californian FB" panose="0207040306080B030204" charset="0"/>
                      </a:endParaRPr>
                    </a:p>
                  </a:txBody>
                  <a:tcPr/>
                </a:tc>
                <a:tc>
                  <a:txBody>
                    <a:bodyPr/>
                    <a:p>
                      <a:pPr fontAlgn="auto">
                        <a:buNone/>
                      </a:pPr>
                      <a:r>
                        <a:rPr lang="en-US" sz="1300" b="1">
                          <a:latin typeface="Californian FB" panose="0207040306080B030204" charset="0"/>
                          <a:cs typeface="Californian FB" panose="0207040306080B030204" charset="0"/>
                        </a:rPr>
                        <a:t>Webinars</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2</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3</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4</a:t>
                      </a:r>
                      <a:endParaRPr lang="en-US" sz="1300" b="1">
                        <a:latin typeface="Californian FB" panose="0207040306080B030204" charset="0"/>
                        <a:cs typeface="Californian FB" panose="0207040306080B030204" charset="0"/>
                      </a:endParaRPr>
                    </a:p>
                  </a:txBody>
                  <a:tcPr/>
                </a:tc>
              </a:tr>
              <a:tr h="289560">
                <a:tc>
                  <a:txBody>
                    <a:bodyPr/>
                    <a:p>
                      <a:pPr fontAlgn="auto">
                        <a:buNone/>
                      </a:pPr>
                      <a:r>
                        <a:rPr lang="en-US" sz="1300" b="1">
                          <a:latin typeface="Californian FB" panose="0207040306080B030204" charset="0"/>
                          <a:cs typeface="Californian FB" panose="0207040306080B030204" charset="0"/>
                        </a:rPr>
                        <a:t>5</a:t>
                      </a:r>
                      <a:endParaRPr lang="en-US" sz="1300" b="1">
                        <a:latin typeface="Californian FB" panose="0207040306080B030204" charset="0"/>
                        <a:cs typeface="Californian FB" panose="0207040306080B030204" charset="0"/>
                      </a:endParaRPr>
                    </a:p>
                  </a:txBody>
                  <a:tcPr/>
                </a:tc>
                <a:tc>
                  <a:txBody>
                    <a:bodyPr/>
                    <a:p>
                      <a:pPr fontAlgn="auto">
                        <a:buNone/>
                      </a:pPr>
                      <a:r>
                        <a:rPr lang="en-US" sz="1300" b="1">
                          <a:latin typeface="Californian FB" panose="0207040306080B030204" charset="0"/>
                          <a:cs typeface="Californian FB" panose="0207040306080B030204" charset="0"/>
                        </a:rPr>
                        <a:t>Annual Education Expo</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1</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1</a:t>
                      </a:r>
                      <a:endParaRPr lang="en-US" sz="1300" b="1">
                        <a:latin typeface="Californian FB" panose="0207040306080B030204" charset="0"/>
                        <a:cs typeface="Californian FB" panose="0207040306080B030204" charset="0"/>
                      </a:endParaRPr>
                    </a:p>
                  </a:txBody>
                  <a:tcPr/>
                </a:tc>
                <a:tc>
                  <a:txBody>
                    <a:bodyPr/>
                    <a:p>
                      <a:pPr algn="ctr" fontAlgn="auto">
                        <a:buNone/>
                      </a:pPr>
                      <a:r>
                        <a:rPr lang="en-US" sz="1300" b="1">
                          <a:latin typeface="Californian FB" panose="0207040306080B030204" charset="0"/>
                          <a:cs typeface="Californian FB" panose="0207040306080B030204" charset="0"/>
                        </a:rPr>
                        <a:t>1</a:t>
                      </a:r>
                      <a:endParaRPr lang="en-US" sz="1300" b="1">
                        <a:latin typeface="Californian FB" panose="0207040306080B030204" charset="0"/>
                        <a:cs typeface="Californian FB" panose="0207040306080B030204" charset="0"/>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6565" y="528320"/>
            <a:ext cx="8251190" cy="474345"/>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Overall Profit and Loss for 2021 - 2023</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2540" y="1002665"/>
            <a:ext cx="8806815" cy="5040630"/>
          </a:xfrm>
        </p:spPr>
        <p:txBody>
          <a:bodyPr/>
          <a:lstStyle/>
          <a:p>
            <a:pPr marL="387350" indent="-387350">
              <a:lnSpc>
                <a:spcPct val="90000"/>
              </a:lnSpc>
              <a:buFont typeface="Wingdings" panose="05000000000000000000" charset="0"/>
              <a:buChar char="q"/>
            </a:pPr>
            <a:r>
              <a:rPr lang="en-US" b="1" dirty="0" smtClean="0">
                <a:latin typeface="Californian FB" panose="0207040306080B030204" charset="0"/>
                <a:cs typeface="Californian FB" panose="0207040306080B030204" charset="0"/>
              </a:rPr>
              <a:t>Projections </a:t>
            </a:r>
            <a:r>
              <a:rPr lang="en-US" b="1" dirty="0">
                <a:latin typeface="Californian FB" panose="0207040306080B030204" charset="0"/>
                <a:cs typeface="Californian FB" panose="0207040306080B030204" charset="0"/>
              </a:rPr>
              <a:t>of how Total Income will </a:t>
            </a:r>
            <a:r>
              <a:rPr lang="en-US" b="1" dirty="0" smtClean="0">
                <a:latin typeface="Californian FB" panose="0207040306080B030204" charset="0"/>
                <a:cs typeface="Californian FB" panose="0207040306080B030204" charset="0"/>
              </a:rPr>
              <a:t>change </a:t>
            </a:r>
            <a:r>
              <a:rPr lang="en-US" b="1" dirty="0">
                <a:latin typeface="Californian FB" panose="0207040306080B030204" charset="0"/>
                <a:cs typeface="Californian FB" panose="0207040306080B030204" charset="0"/>
              </a:rPr>
              <a:t>over the period 2021 – 2023</a:t>
            </a:r>
            <a:endParaRPr lang="en-GB" altLang="en-US" b="1" dirty="0" smtClean="0">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graphicFrame>
        <p:nvGraphicFramePr>
          <p:cNvPr id="2" name="Content Placeholder 1"/>
          <p:cNvGraphicFramePr/>
          <p:nvPr>
            <p:ph sz="half" idx="2"/>
          </p:nvPr>
        </p:nvGraphicFramePr>
        <p:xfrm>
          <a:off x="393065" y="1415415"/>
          <a:ext cx="8498840" cy="4848860"/>
        </p:xfrm>
        <a:graphic>
          <a:graphicData uri="http://schemas.openxmlformats.org/drawingml/2006/table">
            <a:tbl>
              <a:tblPr firstRow="1" bandRow="1">
                <a:tableStyleId>{5C22544A-7EE6-4342-B048-85BDC9FD1C3A}</a:tableStyleId>
              </a:tblPr>
              <a:tblGrid>
                <a:gridCol w="245745"/>
                <a:gridCol w="2517775"/>
                <a:gridCol w="853440"/>
                <a:gridCol w="923925"/>
                <a:gridCol w="925195"/>
                <a:gridCol w="925195"/>
                <a:gridCol w="1082040"/>
                <a:gridCol w="1025525"/>
              </a:tblGrid>
              <a:tr h="289560">
                <a:tc gridSpan="2">
                  <a:txBody>
                    <a:bodyPr/>
                    <a:p>
                      <a:pPr>
                        <a:buNone/>
                      </a:pPr>
                      <a:r>
                        <a:rPr lang="en-US" sz="1300">
                          <a:latin typeface="Californian FB" panose="0207040306080B030204" charset="0"/>
                          <a:cs typeface="Californian FB" panose="0207040306080B030204" charset="0"/>
                        </a:rPr>
                        <a:t>Target Sources of Income</a:t>
                      </a:r>
                      <a:endParaRPr lang="en-US" sz="1300">
                        <a:latin typeface="Californian FB" panose="0207040306080B030204" charset="0"/>
                        <a:cs typeface="Californian FB" panose="0207040306080B030204" charset="0"/>
                      </a:endParaRPr>
                    </a:p>
                  </a:txBody>
                  <a:tcPr/>
                </a:tc>
                <a:tc hMerge="1">
                  <a:tcPr/>
                </a:tc>
                <a:tc>
                  <a:txBody>
                    <a:bodyPr/>
                    <a:p>
                      <a:pPr indent="0" algn="ctr">
                        <a:buNone/>
                      </a:pPr>
                      <a:r>
                        <a:rPr lang="en-US" sz="1300" b="1">
                          <a:solidFill>
                            <a:schemeClr val="bg1"/>
                          </a:solidFill>
                          <a:latin typeface="Californian FB" panose="0207040306080B030204" charset="0"/>
                          <a:cs typeface="Californian FB" panose="0207040306080B030204" charset="0"/>
                        </a:rPr>
                        <a:t>YR 2020</a:t>
                      </a:r>
                      <a:endParaRPr lang="en-US" sz="1300" b="1">
                        <a:solidFill>
                          <a:schemeClr val="bg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bg1"/>
                          </a:solidFill>
                          <a:latin typeface="Californian FB" panose="0207040306080B030204" charset="0"/>
                          <a:cs typeface="Californian FB" panose="0207040306080B030204" charset="0"/>
                        </a:rPr>
                        <a:t>YR 2021</a:t>
                      </a:r>
                      <a:endParaRPr lang="en-US" sz="1300" b="1">
                        <a:solidFill>
                          <a:schemeClr val="bg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bg1"/>
                          </a:solidFill>
                          <a:latin typeface="Californian FB" panose="0207040306080B030204" charset="0"/>
                          <a:cs typeface="Californian FB" panose="0207040306080B030204" charset="0"/>
                        </a:rPr>
                        <a:t>YR 2022</a:t>
                      </a:r>
                      <a:endParaRPr lang="en-US" sz="1300" b="1">
                        <a:solidFill>
                          <a:schemeClr val="bg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bg1"/>
                          </a:solidFill>
                          <a:latin typeface="Californian FB" panose="0207040306080B030204" charset="0"/>
                          <a:cs typeface="Californian FB" panose="0207040306080B030204" charset="0"/>
                        </a:rPr>
                        <a:t>YR 2023</a:t>
                      </a:r>
                      <a:endParaRPr lang="en-US" sz="1300" b="1">
                        <a:solidFill>
                          <a:schemeClr val="bg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bg1"/>
                          </a:solidFill>
                          <a:latin typeface="Californian FB" panose="0207040306080B030204" charset="0"/>
                          <a:cs typeface="Californian FB" panose="0207040306080B030204" charset="0"/>
                        </a:rPr>
                        <a:t>Total In UGX</a:t>
                      </a:r>
                      <a:endParaRPr lang="en-US" sz="1300" b="1">
                        <a:solidFill>
                          <a:schemeClr val="bg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bg1"/>
                          </a:solidFill>
                          <a:latin typeface="Californian FB" panose="0207040306080B030204" charset="0"/>
                          <a:cs typeface="Californian FB" panose="0207040306080B030204" charset="0"/>
                        </a:rPr>
                        <a:t>Total in BPS</a:t>
                      </a:r>
                      <a:endParaRPr lang="en-US" sz="1300" b="1">
                        <a:solidFill>
                          <a:schemeClr val="bg1"/>
                        </a:solidFill>
                        <a:latin typeface="Californian FB" panose="0207040306080B030204" charset="0"/>
                        <a:cs typeface="Californian FB" panose="0207040306080B030204" charset="0"/>
                      </a:endParaRPr>
                    </a:p>
                  </a:txBody>
                  <a:tcPr marL="12700" marR="12700" marT="12700" vert="horz" anchor="ctr" anchorCtr="0"/>
                </a:tc>
              </a:tr>
              <a:tr h="289560">
                <a:tc>
                  <a:txBody>
                    <a:bodyPr/>
                    <a:p>
                      <a:pPr>
                        <a:buNone/>
                      </a:pPr>
                      <a:endParaRPr lang="en-US" sz="1250" b="0">
                        <a:solidFill>
                          <a:schemeClr val="tx1"/>
                        </a:solidFill>
                        <a:latin typeface="Californian FB" panose="0207040306080B030204" charset="0"/>
                        <a:cs typeface="Californian FB" panose="0207040306080B030204" charset="0"/>
                      </a:endParaRPr>
                    </a:p>
                  </a:txBody>
                  <a:tcPr/>
                </a:tc>
                <a:tc>
                  <a:txBody>
                    <a:bodyPr/>
                    <a:p>
                      <a:pPr indent="0">
                        <a:buNone/>
                      </a:pPr>
                      <a:r>
                        <a:rPr lang="en-US" sz="1250" b="1">
                          <a:solidFill>
                            <a:srgbClr val="1F2DA8"/>
                          </a:solidFill>
                          <a:latin typeface="Californian FB" panose="0207040306080B030204" charset="0"/>
                          <a:cs typeface="Californian FB" panose="0207040306080B030204" charset="0"/>
                        </a:rPr>
                        <a:t>Balance C/FWD from Previous Year</a:t>
                      </a:r>
                      <a:endParaRPr lang="en-US" sz="125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 -   </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 </a:t>
                      </a:r>
                      <a:r>
                        <a:rPr lang="en-US" sz="1300" b="1">
                          <a:solidFill>
                            <a:srgbClr val="1F2DA8"/>
                          </a:solidFill>
                          <a:latin typeface="Californian FB" panose="0207040306080B030204" charset="0"/>
                          <a:cs typeface="Californian FB" panose="0207040306080B030204" charset="0"/>
                          <a:sym typeface="+mn-ea"/>
                        </a:rPr>
                        <a:t>9,757,800</a:t>
                      </a:r>
                      <a:endParaRPr lang="en-US" sz="1300" b="1">
                        <a:solidFill>
                          <a:srgbClr val="1F2DA8"/>
                        </a:solidFill>
                        <a:latin typeface="Californian FB" panose="0207040306080B030204" charset="0"/>
                        <a:cs typeface="Californian FB" panose="0207040306080B030204" charset="0"/>
                        <a:sym typeface="+mn-ea"/>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13,640,780</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19,031,078</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42,429,658</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8,160</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r>
              <a:tr h="289560">
                <a:tc>
                  <a:txBody>
                    <a:bodyPr/>
                    <a:p>
                      <a:pPr>
                        <a:buNone/>
                      </a:pPr>
                      <a:r>
                        <a:rPr lang="en-US" sz="1300" b="0">
                          <a:solidFill>
                            <a:schemeClr val="tx1"/>
                          </a:solidFill>
                          <a:latin typeface="Californian FB" panose="0207040306080B030204" charset="0"/>
                          <a:cs typeface="Californian FB" panose="0207040306080B030204" charset="0"/>
                        </a:rPr>
                        <a:t>1</a:t>
                      </a:r>
                      <a:endParaRPr lang="en-US" sz="1300" b="0">
                        <a:solidFill>
                          <a:schemeClr val="tx1"/>
                        </a:solidFill>
                        <a:latin typeface="Californian FB" panose="0207040306080B030204" charset="0"/>
                        <a:cs typeface="Californian FB" panose="0207040306080B030204" charset="0"/>
                      </a:endParaRPr>
                    </a:p>
                  </a:txBody>
                  <a:tcPr/>
                </a:tc>
                <a:tc>
                  <a:txBody>
                    <a:bodyPr/>
                    <a:p>
                      <a:pPr indent="0">
                        <a:buNone/>
                      </a:pPr>
                      <a:r>
                        <a:rPr lang="en-US" sz="1300" b="0">
                          <a:solidFill>
                            <a:schemeClr val="tx1"/>
                          </a:solidFill>
                          <a:latin typeface="Californian FB" panose="0207040306080B030204" charset="0"/>
                          <a:cs typeface="Californian FB" panose="0207040306080B030204" charset="0"/>
                        </a:rPr>
                        <a:t>Membership fees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 29,700,000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 51,800,000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77,150,000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112,750,000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271,400,000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52,192</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89560">
                <a:tc>
                  <a:txBody>
                    <a:bodyPr/>
                    <a:p>
                      <a:pPr>
                        <a:buNone/>
                      </a:pPr>
                      <a:r>
                        <a:rPr lang="en-US" sz="1300" b="0">
                          <a:solidFill>
                            <a:schemeClr val="tx1"/>
                          </a:solidFill>
                          <a:latin typeface="Californian FB" panose="0207040306080B030204" charset="0"/>
                          <a:cs typeface="Californian FB" panose="0207040306080B030204" charset="0"/>
                        </a:rPr>
                        <a:t>2</a:t>
                      </a:r>
                      <a:endParaRPr lang="en-US" sz="1300" b="0">
                        <a:solidFill>
                          <a:schemeClr val="tx1"/>
                        </a:solidFill>
                        <a:latin typeface="Californian FB" panose="0207040306080B030204" charset="0"/>
                        <a:cs typeface="Californian FB" panose="0207040306080B030204" charset="0"/>
                      </a:endParaRPr>
                    </a:p>
                  </a:txBody>
                  <a:tcPr/>
                </a:tc>
                <a:tc>
                  <a:txBody>
                    <a:bodyPr/>
                    <a:p>
                      <a:pPr indent="0">
                        <a:buNone/>
                      </a:pPr>
                      <a:r>
                        <a:rPr lang="en-US" sz="1300" b="0">
                          <a:solidFill>
                            <a:schemeClr val="tx1"/>
                          </a:solidFill>
                          <a:latin typeface="Californian FB" panose="0207040306080B030204" charset="0"/>
                          <a:cs typeface="Californian FB" panose="0207040306080B030204" charset="0"/>
                        </a:rPr>
                        <a:t>Events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4,000,000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 18,500,000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26,000,000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33,500,000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82,000,000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15,769</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89560">
                <a:tc>
                  <a:txBody>
                    <a:bodyPr/>
                    <a:p>
                      <a:pPr>
                        <a:buNone/>
                      </a:pPr>
                      <a:r>
                        <a:rPr lang="en-US" sz="1300" b="0">
                          <a:solidFill>
                            <a:schemeClr val="tx1"/>
                          </a:solidFill>
                          <a:latin typeface="Californian FB" panose="0207040306080B030204" charset="0"/>
                          <a:cs typeface="Californian FB" panose="0207040306080B030204" charset="0"/>
                        </a:rPr>
                        <a:t>3</a:t>
                      </a:r>
                      <a:endParaRPr lang="en-US" sz="1300" b="0">
                        <a:solidFill>
                          <a:schemeClr val="tx1"/>
                        </a:solidFill>
                        <a:latin typeface="Californian FB" panose="0207040306080B030204" charset="0"/>
                        <a:cs typeface="Californian FB" panose="0207040306080B030204" charset="0"/>
                      </a:endParaRPr>
                    </a:p>
                  </a:txBody>
                  <a:tcPr/>
                </a:tc>
                <a:tc>
                  <a:txBody>
                    <a:bodyPr/>
                    <a:p>
                      <a:pPr indent="0">
                        <a:buNone/>
                      </a:pPr>
                      <a:r>
                        <a:rPr lang="en-US" sz="1300" b="0">
                          <a:solidFill>
                            <a:schemeClr val="tx1"/>
                          </a:solidFill>
                          <a:latin typeface="Californian FB" panose="0207040306080B030204" charset="0"/>
                          <a:cs typeface="Californian FB" panose="0207040306080B030204" charset="0"/>
                        </a:rPr>
                        <a:t>Scholarships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a:solidFill>
                            <a:schemeClr val="tx1"/>
                          </a:solidFill>
                          <a:latin typeface="Californian FB" panose="0207040306080B030204" charset="0"/>
                          <a:cs typeface="Californian FB" panose="0207040306080B030204" charset="0"/>
                          <a:sym typeface="+mn-ea"/>
                        </a:rPr>
                        <a:t>3,600,000</a:t>
                      </a:r>
                      <a:r>
                        <a:rPr lang="en-US" sz="1300" b="0">
                          <a:solidFill>
                            <a:schemeClr val="tx1"/>
                          </a:solidFill>
                          <a:latin typeface="Californian FB" panose="0207040306080B030204" charset="0"/>
                          <a:cs typeface="Californian FB" panose="0207040306080B030204" charset="0"/>
                        </a:rPr>
                        <a:t>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 8,350,000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10,200,000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12,024,000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33,994,000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6,537</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89560">
                <a:tc>
                  <a:txBody>
                    <a:bodyPr/>
                    <a:p>
                      <a:pPr>
                        <a:buNone/>
                      </a:pPr>
                      <a:r>
                        <a:rPr lang="en-US" sz="1300" b="0">
                          <a:solidFill>
                            <a:schemeClr val="tx1"/>
                          </a:solidFill>
                          <a:latin typeface="Californian FB" panose="0207040306080B030204" charset="0"/>
                          <a:cs typeface="Californian FB" panose="0207040306080B030204" charset="0"/>
                        </a:rPr>
                        <a:t>4</a:t>
                      </a:r>
                      <a:endParaRPr lang="en-US" sz="1300" b="0">
                        <a:solidFill>
                          <a:schemeClr val="tx1"/>
                        </a:solidFill>
                        <a:latin typeface="Californian FB" panose="0207040306080B030204" charset="0"/>
                        <a:cs typeface="Californian FB" panose="0207040306080B030204" charset="0"/>
                      </a:endParaRPr>
                    </a:p>
                  </a:txBody>
                  <a:tcPr/>
                </a:tc>
                <a:tc>
                  <a:txBody>
                    <a:bodyPr/>
                    <a:p>
                      <a:pPr indent="0">
                        <a:buNone/>
                      </a:pPr>
                      <a:r>
                        <a:rPr lang="en-US" sz="1300" b="0">
                          <a:solidFill>
                            <a:schemeClr val="tx1"/>
                          </a:solidFill>
                          <a:latin typeface="Californian FB" panose="0207040306080B030204" charset="0"/>
                          <a:cs typeface="Californian FB" panose="0207040306080B030204" charset="0"/>
                        </a:rPr>
                        <a:t>Grants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5,550,000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 7,000,000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10,500,000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14,000,000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37,000,000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7,115</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89560">
                <a:tc>
                  <a:txBody>
                    <a:bodyPr/>
                    <a:p>
                      <a:pPr>
                        <a:buNone/>
                      </a:pPr>
                      <a:r>
                        <a:rPr lang="en-US" sz="1300" b="0">
                          <a:solidFill>
                            <a:schemeClr val="tx1"/>
                          </a:solidFill>
                          <a:latin typeface="Californian FB" panose="0207040306080B030204" charset="0"/>
                          <a:cs typeface="Californian FB" panose="0207040306080B030204" charset="0"/>
                        </a:rPr>
                        <a:t>5</a:t>
                      </a:r>
                      <a:endParaRPr lang="en-US" sz="1300" b="0">
                        <a:solidFill>
                          <a:schemeClr val="tx1"/>
                        </a:solidFill>
                        <a:latin typeface="Californian FB" panose="0207040306080B030204" charset="0"/>
                        <a:cs typeface="Californian FB" panose="0207040306080B030204" charset="0"/>
                      </a:endParaRPr>
                    </a:p>
                  </a:txBody>
                  <a:tcPr/>
                </a:tc>
                <a:tc>
                  <a:txBody>
                    <a:bodyPr/>
                    <a:p>
                      <a:pPr indent="0">
                        <a:buNone/>
                      </a:pPr>
                      <a:r>
                        <a:rPr lang="en-US" sz="1300" b="0">
                          <a:solidFill>
                            <a:schemeClr val="tx1"/>
                          </a:solidFill>
                          <a:latin typeface="Californian FB" panose="0207040306080B030204" charset="0"/>
                          <a:cs typeface="Californian FB" panose="0207040306080B030204" charset="0"/>
                        </a:rPr>
                        <a:t>Other Sources [Research, Training]</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8,000,000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41,000,000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53,000,0000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59,500,000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161,500,000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32,058</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56540">
                <a:tc gridSpan="2">
                  <a:txBody>
                    <a:bodyPr/>
                    <a:p>
                      <a:pPr indent="0" algn="r">
                        <a:buNone/>
                      </a:pPr>
                      <a:r>
                        <a:rPr lang="en-US" sz="1300" b="1">
                          <a:solidFill>
                            <a:srgbClr val="1F2DA8"/>
                          </a:solidFill>
                          <a:latin typeface="Californian FB" panose="0207040306080B030204" charset="0"/>
                          <a:cs typeface="Californian FB" panose="0207040306080B030204" charset="0"/>
                        </a:rPr>
                        <a:t>Projected Total Amount in UGX:</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hMerge="1">
                  <a:tcPr marL="12700" marR="12700" marT="12700" vert="horz" anchor="b" anchorCtr="0"/>
                </a:tc>
                <a:tc>
                  <a:txBody>
                    <a:bodyPr/>
                    <a:p>
                      <a:pPr indent="0" algn="r">
                        <a:buNone/>
                      </a:pPr>
                      <a:r>
                        <a:rPr lang="en-US" sz="1300" b="1">
                          <a:solidFill>
                            <a:srgbClr val="1F2DA8"/>
                          </a:solidFill>
                          <a:latin typeface="Californian FB" panose="0207040306080B030204" charset="0"/>
                          <a:cs typeface="Californian FB" panose="0207040306080B030204" charset="0"/>
                        </a:rPr>
                        <a:t> 50,800,000 </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 136,407,800 </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211,970,780</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250,805,078</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628,323,658</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112,672</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r>
              <a:tr h="256540">
                <a:tc gridSpan="2">
                  <a:txBody>
                    <a:bodyPr/>
                    <a:p>
                      <a:pPr indent="0" algn="r">
                        <a:buNone/>
                      </a:pPr>
                      <a:r>
                        <a:rPr lang="en-US" sz="1300" b="1">
                          <a:solidFill>
                            <a:schemeClr val="tx1"/>
                          </a:solidFill>
                          <a:latin typeface="Californian FB" panose="0207040306080B030204" charset="0"/>
                          <a:cs typeface="Californian FB" panose="0207040306080B030204" charset="0"/>
                        </a:rPr>
                        <a:t>Projected Expenditure for Period:</a:t>
                      </a:r>
                      <a:endParaRPr lang="en-US" sz="1300" b="1">
                        <a:solidFill>
                          <a:schemeClr val="tx1"/>
                        </a:solidFill>
                        <a:latin typeface="Californian FB" panose="0207040306080B030204" charset="0"/>
                        <a:cs typeface="Californian FB" panose="0207040306080B030204" charset="0"/>
                      </a:endParaRPr>
                    </a:p>
                  </a:txBody>
                  <a:tcPr marL="12700" marR="12700" marT="12700" vert="horz" anchor="ctr" anchorCtr="0"/>
                </a:tc>
                <a:tc hMerge="1">
                  <a:tcPr marL="12700" marR="12700" marT="12700" vert="horz" anchor="b" anchorCtr="0"/>
                </a:tc>
                <a:tc>
                  <a:txBody>
                    <a:bodyPr/>
                    <a:p>
                      <a:pPr indent="0" algn="ctr">
                        <a:buNone/>
                      </a:pPr>
                      <a:r>
                        <a:rPr lang="en-US" sz="1300" b="1">
                          <a:solidFill>
                            <a:schemeClr val="tx1"/>
                          </a:solidFill>
                          <a:latin typeface="Californian FB" panose="0207040306080B030204" charset="0"/>
                          <a:cs typeface="Californian FB" panose="0207040306080B030204" charset="0"/>
                        </a:rPr>
                        <a:t>YR 2020</a:t>
                      </a:r>
                      <a:endParaRPr lang="en-US" sz="1300" b="1">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tx1"/>
                          </a:solidFill>
                          <a:latin typeface="Californian FB" panose="0207040306080B030204" charset="0"/>
                          <a:cs typeface="Californian FB" panose="0207040306080B030204" charset="0"/>
                        </a:rPr>
                        <a:t>YR 2021</a:t>
                      </a:r>
                      <a:endParaRPr lang="en-US" sz="1300" b="1">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tx1"/>
                          </a:solidFill>
                          <a:latin typeface="Californian FB" panose="0207040306080B030204" charset="0"/>
                          <a:cs typeface="Californian FB" panose="0207040306080B030204" charset="0"/>
                        </a:rPr>
                        <a:t>YR 2022</a:t>
                      </a:r>
                      <a:endParaRPr lang="en-US" sz="1300" b="1">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tx1"/>
                          </a:solidFill>
                          <a:latin typeface="Californian FB" panose="0207040306080B030204" charset="0"/>
                          <a:cs typeface="Californian FB" panose="0207040306080B030204" charset="0"/>
                        </a:rPr>
                        <a:t>YR 2023</a:t>
                      </a:r>
                      <a:endParaRPr lang="en-US" sz="1300" b="1">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tx1"/>
                          </a:solidFill>
                          <a:latin typeface="Californian FB" panose="0207040306080B030204" charset="0"/>
                          <a:cs typeface="Californian FB" panose="0207040306080B030204" charset="0"/>
                        </a:rPr>
                        <a:t>Total In UGX</a:t>
                      </a:r>
                      <a:endParaRPr lang="en-US" sz="1300" b="1">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ctr">
                        <a:buNone/>
                      </a:pPr>
                      <a:r>
                        <a:rPr lang="en-US" sz="1300" b="1">
                          <a:solidFill>
                            <a:schemeClr val="tx1"/>
                          </a:solidFill>
                          <a:latin typeface="Californian FB" panose="0207040306080B030204" charset="0"/>
                          <a:cs typeface="Californian FB" panose="0207040306080B030204" charset="0"/>
                        </a:rPr>
                        <a:t>Total in BPS</a:t>
                      </a:r>
                      <a:endParaRPr lang="en-US" sz="1300" b="1">
                        <a:solidFill>
                          <a:schemeClr val="tx1"/>
                        </a:solidFill>
                        <a:latin typeface="Californian FB" panose="0207040306080B030204" charset="0"/>
                        <a:cs typeface="Californian FB" panose="0207040306080B030204" charset="0"/>
                      </a:endParaRPr>
                    </a:p>
                  </a:txBody>
                  <a:tcPr marL="12700" marR="12700" marT="12700" vert="horz" anchor="ctr" anchorCtr="0"/>
                </a:tc>
              </a:tr>
              <a:tr h="256540">
                <a:tc>
                  <a:txBody>
                    <a:bodyPr/>
                    <a:p>
                      <a:pPr indent="0" algn="ctr">
                        <a:buNone/>
                      </a:pPr>
                      <a:r>
                        <a:rPr lang="en-US" sz="1300" b="0">
                          <a:solidFill>
                            <a:schemeClr val="tx1"/>
                          </a:solidFill>
                          <a:latin typeface="Californian FB" panose="0207040306080B030204" charset="0"/>
                          <a:cs typeface="Californian FB" panose="0207040306080B030204" charset="0"/>
                        </a:rPr>
                        <a:t>1</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buNone/>
                      </a:pPr>
                      <a:r>
                        <a:rPr lang="en-US" sz="1300" b="0">
                          <a:solidFill>
                            <a:schemeClr val="tx1"/>
                          </a:solidFill>
                          <a:latin typeface="Californian FB" panose="0207040306080B030204" charset="0"/>
                          <a:cs typeface="Californian FB" panose="0207040306080B030204" charset="0"/>
                        </a:rPr>
                        <a:t>Advertisements/ Communication</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4,555,000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20,461,170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28,546,617</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37,620,762</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91,183,549</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16,901</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56540">
                <a:tc>
                  <a:txBody>
                    <a:bodyPr/>
                    <a:p>
                      <a:pPr indent="0" algn="ctr">
                        <a:buNone/>
                      </a:pPr>
                      <a:r>
                        <a:rPr lang="en-US" sz="1300" b="0">
                          <a:solidFill>
                            <a:schemeClr val="tx1"/>
                          </a:solidFill>
                          <a:latin typeface="Californian FB" panose="0207040306080B030204" charset="0"/>
                          <a:cs typeface="Californian FB" panose="0207040306080B030204" charset="0"/>
                        </a:rPr>
                        <a:t>2</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buNone/>
                      </a:pPr>
                      <a:r>
                        <a:rPr lang="en-US" sz="1300" b="0">
                          <a:solidFill>
                            <a:schemeClr val="tx1"/>
                          </a:solidFill>
                          <a:latin typeface="Californian FB" panose="0207040306080B030204" charset="0"/>
                          <a:cs typeface="Californian FB" panose="0207040306080B030204" charset="0"/>
                        </a:rPr>
                        <a:t>Scholarships/ Bursaries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6,000,000 </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6,820,390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9,515,539</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12,540,254</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34,876,183</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5,634</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56540">
                <a:tc>
                  <a:txBody>
                    <a:bodyPr/>
                    <a:p>
                      <a:pPr indent="0" algn="ctr">
                        <a:buNone/>
                      </a:pPr>
                      <a:r>
                        <a:rPr lang="en-US" sz="1300" b="0">
                          <a:solidFill>
                            <a:schemeClr val="tx1"/>
                          </a:solidFill>
                          <a:latin typeface="Californian FB" panose="0207040306080B030204" charset="0"/>
                          <a:cs typeface="Californian FB" panose="0207040306080B030204" charset="0"/>
                        </a:rPr>
                        <a:t>3</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buNone/>
                      </a:pPr>
                      <a:r>
                        <a:rPr lang="en-US" sz="1300" b="0">
                          <a:solidFill>
                            <a:schemeClr val="tx1"/>
                          </a:solidFill>
                          <a:latin typeface="Californian FB" panose="0207040306080B030204" charset="0"/>
                          <a:cs typeface="Californian FB" panose="0207040306080B030204" charset="0"/>
                        </a:rPr>
                        <a:t>Annual Subscriptions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3,800,000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13,640,780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19,031,078</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25,080,508</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61,522,366</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11,267</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56540">
                <a:tc>
                  <a:txBody>
                    <a:bodyPr/>
                    <a:p>
                      <a:pPr indent="0" algn="ctr">
                        <a:buNone/>
                      </a:pPr>
                      <a:r>
                        <a:rPr lang="en-US" sz="1300" b="0">
                          <a:solidFill>
                            <a:schemeClr val="tx1"/>
                          </a:solidFill>
                          <a:latin typeface="Californian FB" panose="0207040306080B030204" charset="0"/>
                          <a:cs typeface="Californian FB" panose="0207040306080B030204" charset="0"/>
                        </a:rPr>
                        <a:t>4</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buNone/>
                      </a:pPr>
                      <a:r>
                        <a:rPr lang="en-US" sz="1300" b="0">
                          <a:solidFill>
                            <a:schemeClr val="tx1"/>
                          </a:solidFill>
                          <a:latin typeface="Californian FB" panose="0207040306080B030204" charset="0"/>
                          <a:cs typeface="Californian FB" panose="0207040306080B030204" charset="0"/>
                        </a:rPr>
                        <a:t>Annual Membership Remmitances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13,025,200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19,097,092</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26,643,509</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35,112,711</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93,878,512</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15,774</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56540">
                <a:tc>
                  <a:txBody>
                    <a:bodyPr/>
                    <a:p>
                      <a:pPr indent="0" algn="ctr">
                        <a:buNone/>
                      </a:pPr>
                      <a:r>
                        <a:rPr lang="en-US" sz="1300" b="0">
                          <a:solidFill>
                            <a:schemeClr val="tx1"/>
                          </a:solidFill>
                          <a:latin typeface="Californian FB" panose="0207040306080B030204" charset="0"/>
                          <a:cs typeface="Californian FB" panose="0207040306080B030204" charset="0"/>
                        </a:rPr>
                        <a:t>5</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buNone/>
                      </a:pPr>
                      <a:r>
                        <a:rPr lang="en-US" sz="1300" b="0">
                          <a:solidFill>
                            <a:schemeClr val="tx1"/>
                          </a:solidFill>
                          <a:latin typeface="Californian FB" panose="0207040306080B030204" charset="0"/>
                          <a:cs typeface="Californian FB" panose="0207040306080B030204" charset="0"/>
                        </a:rPr>
                        <a:t>Office Management/ Operations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5,346,000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24,553,404</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34,255,940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45,144,914</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109,300,258</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20,281</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56540">
                <a:tc>
                  <a:txBody>
                    <a:bodyPr/>
                    <a:p>
                      <a:pPr indent="0" algn="ctr">
                        <a:buNone/>
                      </a:pPr>
                      <a:r>
                        <a:rPr lang="en-US" sz="1300" b="0">
                          <a:solidFill>
                            <a:schemeClr val="tx1"/>
                          </a:solidFill>
                          <a:latin typeface="Californian FB" panose="0207040306080B030204" charset="0"/>
                          <a:cs typeface="Californian FB" panose="0207040306080B030204" charset="0"/>
                        </a:rPr>
                        <a:t>6</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buNone/>
                      </a:pPr>
                      <a:r>
                        <a:rPr lang="en-US" sz="1300" b="0">
                          <a:solidFill>
                            <a:schemeClr val="tx1"/>
                          </a:solidFill>
                          <a:latin typeface="Californian FB" panose="0207040306080B030204" charset="0"/>
                          <a:cs typeface="Californian FB" panose="0207040306080B030204" charset="0"/>
                        </a:rPr>
                        <a:t>Training Services / Facilitators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4,752,000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21,825,248</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30,499,725</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40,128,812</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97,155,785</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18,028</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157480">
                <a:tc>
                  <a:txBody>
                    <a:bodyPr/>
                    <a:p>
                      <a:pPr indent="0" algn="ctr">
                        <a:buNone/>
                      </a:pPr>
                      <a:r>
                        <a:rPr lang="en-US" sz="1300" b="0">
                          <a:solidFill>
                            <a:schemeClr val="tx1"/>
                          </a:solidFill>
                          <a:latin typeface="Californian FB" panose="0207040306080B030204" charset="0"/>
                          <a:cs typeface="Californian FB" panose="0207040306080B030204" charset="0"/>
                        </a:rPr>
                        <a:t>7</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buNone/>
                      </a:pPr>
                      <a:r>
                        <a:rPr lang="en-US" sz="1300" b="0">
                          <a:solidFill>
                            <a:schemeClr val="tx1"/>
                          </a:solidFill>
                          <a:latin typeface="Californian FB" panose="0207040306080B030204" charset="0"/>
                          <a:cs typeface="Californian FB" panose="0207040306080B030204" charset="0"/>
                        </a:rPr>
                        <a:t>Office Staff Costs/ Wages</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3,564,000</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16,368,936</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22,837,294</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30,096,609</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72,866,839</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0">
                          <a:solidFill>
                            <a:schemeClr val="tx1"/>
                          </a:solidFill>
                          <a:latin typeface="Californian FB" panose="0207040306080B030204" charset="0"/>
                          <a:cs typeface="Californian FB" panose="0207040306080B030204" charset="0"/>
                        </a:rPr>
                        <a:t>13,521</a:t>
                      </a:r>
                      <a:endParaRPr lang="en-US" sz="1300" b="0">
                        <a:solidFill>
                          <a:schemeClr val="tx1"/>
                        </a:solidFill>
                        <a:latin typeface="Californian FB" panose="0207040306080B030204" charset="0"/>
                        <a:cs typeface="Californian FB" panose="0207040306080B030204" charset="0"/>
                      </a:endParaRPr>
                    </a:p>
                  </a:txBody>
                  <a:tcPr marL="12700" marR="12700" marT="12700" vert="horz" anchor="ctr" anchorCtr="0"/>
                </a:tc>
              </a:tr>
              <a:tr h="256540">
                <a:tc gridSpan="2">
                  <a:txBody>
                    <a:bodyPr/>
                    <a:p>
                      <a:pPr indent="0" algn="r">
                        <a:buNone/>
                      </a:pPr>
                      <a:r>
                        <a:rPr lang="en-US" sz="1300" b="1">
                          <a:solidFill>
                            <a:srgbClr val="C00000"/>
                          </a:solidFill>
                          <a:latin typeface="Californian FB" panose="0207040306080B030204" charset="0"/>
                          <a:cs typeface="Californian FB" panose="0207040306080B030204" charset="0"/>
                        </a:rPr>
                        <a:t>Projected Total Expendture in UGX:</a:t>
                      </a:r>
                      <a:endParaRPr lang="en-US" sz="1300" b="1">
                        <a:solidFill>
                          <a:srgbClr val="C00000"/>
                        </a:solidFill>
                        <a:latin typeface="Californian FB" panose="0207040306080B030204" charset="0"/>
                        <a:cs typeface="Californian FB" panose="0207040306080B030204" charset="0"/>
                      </a:endParaRPr>
                    </a:p>
                  </a:txBody>
                  <a:tcPr marL="12700" marR="12700" marT="12700" vert="horz" anchor="ctr" anchorCtr="0"/>
                </a:tc>
                <a:tc hMerge="1">
                  <a:tcPr marL="12700" marR="12700" marT="12700" vert="horz" anchor="b" anchorCtr="0"/>
                </a:tc>
                <a:tc>
                  <a:txBody>
                    <a:bodyPr/>
                    <a:p>
                      <a:pPr indent="0" algn="r">
                        <a:buNone/>
                      </a:pPr>
                      <a:r>
                        <a:rPr lang="en-US" sz="1300" b="1">
                          <a:solidFill>
                            <a:srgbClr val="C00000"/>
                          </a:solidFill>
                          <a:latin typeface="Californian FB" panose="0207040306080B030204" charset="0"/>
                          <a:cs typeface="Californian FB" panose="0207040306080B030204" charset="0"/>
                        </a:rPr>
                        <a:t>41,042,200</a:t>
                      </a:r>
                      <a:endParaRPr lang="en-US" sz="1300" b="1">
                        <a:solidFill>
                          <a:srgbClr val="C00000"/>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C00000"/>
                          </a:solidFill>
                          <a:latin typeface="Californian FB" panose="0207040306080B030204" charset="0"/>
                          <a:cs typeface="Californian FB" panose="0207040306080B030204" charset="0"/>
                        </a:rPr>
                        <a:t>122,767,020</a:t>
                      </a:r>
                      <a:endParaRPr lang="en-US" sz="1300" b="1">
                        <a:solidFill>
                          <a:srgbClr val="C00000"/>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C00000"/>
                          </a:solidFill>
                          <a:latin typeface="Californian FB" panose="0207040306080B030204" charset="0"/>
                          <a:cs typeface="Californian FB" panose="0207040306080B030204" charset="0"/>
                        </a:rPr>
                        <a:t>171,279,702</a:t>
                      </a:r>
                      <a:endParaRPr lang="en-US" sz="1300" b="1">
                        <a:solidFill>
                          <a:srgbClr val="C00000"/>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C00000"/>
                          </a:solidFill>
                          <a:latin typeface="Californian FB" panose="0207040306080B030204" charset="0"/>
                          <a:cs typeface="Californian FB" panose="0207040306080B030204" charset="0"/>
                        </a:rPr>
                        <a:t>225,72,570</a:t>
                      </a:r>
                      <a:endParaRPr lang="en-US" sz="1300" b="1">
                        <a:solidFill>
                          <a:srgbClr val="C00000"/>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C00000"/>
                          </a:solidFill>
                          <a:latin typeface="Californian FB" panose="0207040306080B030204" charset="0"/>
                          <a:cs typeface="Californian FB" panose="0207040306080B030204" charset="0"/>
                        </a:rPr>
                        <a:t>560,813,492</a:t>
                      </a:r>
                      <a:endParaRPr lang="en-US" sz="1300" b="1">
                        <a:solidFill>
                          <a:srgbClr val="C00000"/>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C00000"/>
                          </a:solidFill>
                          <a:latin typeface="Californian FB" panose="0207040306080B030204" charset="0"/>
                          <a:cs typeface="Californian FB" panose="0207040306080B030204" charset="0"/>
                        </a:rPr>
                        <a:t>101,405</a:t>
                      </a:r>
                      <a:endParaRPr lang="en-US" sz="1300" b="1">
                        <a:solidFill>
                          <a:srgbClr val="C00000"/>
                        </a:solidFill>
                        <a:latin typeface="Californian FB" panose="0207040306080B030204" charset="0"/>
                        <a:cs typeface="Californian FB" panose="0207040306080B030204" charset="0"/>
                      </a:endParaRPr>
                    </a:p>
                  </a:txBody>
                  <a:tcPr marL="12700" marR="12700" marT="12700" vert="horz" anchor="ctr" anchorCtr="0"/>
                </a:tc>
              </a:tr>
              <a:tr h="256540">
                <a:tc gridSpan="2">
                  <a:txBody>
                    <a:bodyPr/>
                    <a:p>
                      <a:pPr indent="0" algn="r">
                        <a:buNone/>
                      </a:pPr>
                      <a:r>
                        <a:rPr lang="en-US" sz="1300" b="1">
                          <a:solidFill>
                            <a:srgbClr val="1F2DA8"/>
                          </a:solidFill>
                          <a:latin typeface="Californian FB" panose="0207040306080B030204" charset="0"/>
                          <a:cs typeface="Californian FB" panose="0207040306080B030204" charset="0"/>
                        </a:rPr>
                        <a:t>Projected Profit/Loss for YR in UGX:</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hMerge="1">
                  <a:tcPr marL="12700" marR="12700" marT="12700" vert="horz" anchor="b" anchorCtr="0"/>
                </a:tc>
                <a:tc>
                  <a:txBody>
                    <a:bodyPr/>
                    <a:p>
                      <a:pPr indent="0" algn="r">
                        <a:buNone/>
                      </a:pPr>
                      <a:r>
                        <a:rPr lang="en-US" sz="1300" b="1">
                          <a:solidFill>
                            <a:srgbClr val="1F2DA8"/>
                          </a:solidFill>
                          <a:latin typeface="Californian FB" panose="0207040306080B030204" charset="0"/>
                          <a:cs typeface="Californian FB" panose="0207040306080B030204" charset="0"/>
                        </a:rPr>
                        <a:t>9,757,800</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13,640,780</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19,,032,078</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25,080508</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67,510,166</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c>
                  <a:txBody>
                    <a:bodyPr/>
                    <a:p>
                      <a:pPr indent="0" algn="r">
                        <a:buNone/>
                      </a:pPr>
                      <a:r>
                        <a:rPr lang="en-US" sz="1300" b="1">
                          <a:solidFill>
                            <a:srgbClr val="1F2DA8"/>
                          </a:solidFill>
                          <a:latin typeface="Californian FB" panose="0207040306080B030204" charset="0"/>
                          <a:cs typeface="Californian FB" panose="0207040306080B030204" charset="0"/>
                        </a:rPr>
                        <a:t>11,267</a:t>
                      </a:r>
                      <a:endParaRPr lang="en-US" sz="1300" b="1">
                        <a:solidFill>
                          <a:srgbClr val="1F2DA8"/>
                        </a:solidFill>
                        <a:latin typeface="Californian FB" panose="0207040306080B030204" charset="0"/>
                        <a:cs typeface="Californian FB" panose="0207040306080B030204" charset="0"/>
                      </a:endParaRPr>
                    </a:p>
                  </a:txBody>
                  <a:tcPr marL="12700" marR="12700" marT="12700" vert="horz" anchor="ctr" anchorCtr="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835" y="519430"/>
            <a:ext cx="8249920" cy="629920"/>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Conclusions</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676910" y="1449070"/>
            <a:ext cx="8030845" cy="4906645"/>
          </a:xfrm>
        </p:spPr>
        <p:txBody>
          <a:bodyPr/>
          <a:lstStyle/>
          <a:p>
            <a:pPr marL="0" indent="0">
              <a:buNone/>
            </a:pPr>
            <a:r>
              <a:rPr lang="en-US" altLang="en-GB" sz="2800" dirty="0" smtClean="0">
                <a:solidFill>
                  <a:srgbClr val="C00000"/>
                </a:solidFill>
                <a:latin typeface="Californian FB" panose="0207040306080B030204" charset="0"/>
                <a:cs typeface="Californian FB" panose="0207040306080B030204" charset="0"/>
              </a:rPr>
              <a:t>CILT Uganda Chapter</a:t>
            </a:r>
            <a:endParaRPr lang="en-US" altLang="en-GB" sz="2800" dirty="0" smtClean="0">
              <a:solidFill>
                <a:srgbClr val="C00000"/>
              </a:solidFill>
              <a:latin typeface="Californian FB" panose="0207040306080B030204" charset="0"/>
              <a:cs typeface="Californian FB" panose="0207040306080B030204" charset="0"/>
            </a:endParaRPr>
          </a:p>
          <a:p>
            <a:pPr marL="0" indent="0">
              <a:buNone/>
            </a:pPr>
            <a:endParaRPr lang="en-US" altLang="en-GB" sz="2800" dirty="0" smtClean="0">
              <a:latin typeface="Californian FB" panose="0207040306080B030204" charset="0"/>
              <a:cs typeface="Californian FB" panose="0207040306080B030204" charset="0"/>
            </a:endParaRPr>
          </a:p>
          <a:p>
            <a:pPr marL="0" indent="0" algn="just">
              <a:buNone/>
            </a:pPr>
            <a:r>
              <a:rPr lang="en-US" altLang="en-GB" sz="2800" dirty="0" smtClean="0">
                <a:solidFill>
                  <a:schemeClr val="tx1"/>
                </a:solidFill>
                <a:latin typeface="Californian FB" panose="0207040306080B030204" charset="0"/>
                <a:cs typeface="Californian FB" panose="0207040306080B030204" charset="0"/>
              </a:rPr>
              <a:t>This Buniess Plan is drawn envisioning that CILT Uganda Chapter,  projects to grow its CILT education systems for membership through effective Publicity, advertisements and communication as crucial drives for  the targeted resources mobilisation.</a:t>
            </a:r>
            <a:r>
              <a:rPr lang="en-US" altLang="en-GB" sz="2800" dirty="0" smtClean="0">
                <a:solidFill>
                  <a:srgbClr val="FF0000"/>
                </a:solidFill>
                <a:latin typeface="Californian FB" panose="0207040306080B030204" charset="0"/>
                <a:cs typeface="Californian FB" panose="0207040306080B030204" charset="0"/>
              </a:rPr>
              <a:t> </a:t>
            </a:r>
            <a:endParaRPr lang="en-US" altLang="en-GB" sz="2800" dirty="0" smtClean="0">
              <a:solidFill>
                <a:srgbClr val="FF0000"/>
              </a:solidFill>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368300" y="596900"/>
            <a:ext cx="4872355" cy="775335"/>
          </a:xfrm>
        </p:spPr>
        <p:txBody>
          <a:bodyPr/>
          <a:lstStyle/>
          <a:p>
            <a:pPr eaLnBrk="1" hangingPunct="1"/>
            <a:r>
              <a:rPr lang="en-US" altLang="en-US" dirty="0" smtClean="0">
                <a:latin typeface="Broadway" panose="04040905080B02020502" charset="0"/>
                <a:cs typeface="Broadway" panose="04040905080B02020502" charset="0"/>
              </a:rPr>
              <a:t>Thank You</a:t>
            </a:r>
            <a:endParaRPr lang="en-US" altLang="en-US" dirty="0" smtClean="0">
              <a:latin typeface="Broadway" panose="04040905080B02020502" charset="0"/>
              <a:cs typeface="Broadway" panose="04040905080B02020502" charset="0"/>
            </a:endParaRPr>
          </a:p>
        </p:txBody>
      </p:sp>
      <p:sp>
        <p:nvSpPr>
          <p:cNvPr id="20483" name="Text Placeholder 4"/>
          <p:cNvSpPr>
            <a:spLocks noGrp="1"/>
          </p:cNvSpPr>
          <p:nvPr>
            <p:ph type="body" idx="1"/>
          </p:nvPr>
        </p:nvSpPr>
        <p:spPr>
          <a:xfrm>
            <a:off x="386080" y="4024630"/>
            <a:ext cx="8423910" cy="2085975"/>
          </a:xfrm>
        </p:spPr>
        <p:txBody>
          <a:bodyPr/>
          <a:lstStyle/>
          <a:p>
            <a:pPr eaLnBrk="1" hangingPunct="1"/>
            <a:r>
              <a:rPr lang="en-US" altLang="en-US" sz="1600" dirty="0" smtClean="0">
                <a:latin typeface="Arial" panose="020B0604020202020204" pitchFamily="34" charset="0"/>
                <a:cs typeface="Arial" panose="020B0604020202020204" pitchFamily="34" charset="0"/>
              </a:rPr>
              <a:t>T: +256 (0) 392 949 093 </a:t>
            </a:r>
            <a:br>
              <a:rPr lang="en-US" altLang="en-US" sz="1600" dirty="0" smtClean="0">
                <a:latin typeface="Arial" panose="020B0604020202020204" pitchFamily="34" charset="0"/>
                <a:cs typeface="Arial" panose="020B0604020202020204" pitchFamily="34" charset="0"/>
              </a:rPr>
            </a:br>
            <a:r>
              <a:rPr lang="en-US" altLang="en-US" sz="1600" dirty="0" smtClean="0">
                <a:solidFill>
                  <a:srgbClr val="2B0B4B"/>
                </a:solidFill>
                <a:latin typeface="Arial" panose="020B0604020202020204" pitchFamily="34" charset="0"/>
                <a:cs typeface="Arial" panose="020B0604020202020204" pitchFamily="34" charset="0"/>
              </a:rPr>
              <a:t>E: </a:t>
            </a:r>
            <a:r>
              <a:rPr lang="en-US" altLang="en-US" sz="1600" dirty="0" smtClean="0">
                <a:latin typeface="Arial" panose="020B0604020202020204" pitchFamily="34" charset="0"/>
                <a:cs typeface="Arial" panose="020B0604020202020204" pitchFamily="34" charset="0"/>
              </a:rPr>
              <a:t>info@ciltuganda.org</a:t>
            </a:r>
            <a:br>
              <a:rPr lang="en-US" altLang="en-US" sz="1600" dirty="0" smtClean="0">
                <a:latin typeface="Arial" panose="020B0604020202020204" pitchFamily="34" charset="0"/>
                <a:cs typeface="Arial" panose="020B0604020202020204" pitchFamily="34" charset="0"/>
              </a:rPr>
            </a:br>
            <a:r>
              <a:rPr lang="en-US" altLang="en-US" sz="1600" dirty="0" smtClean="0">
                <a:solidFill>
                  <a:schemeClr val="tx2">
                    <a:lumMod val="90000"/>
                    <a:lumOff val="10000"/>
                  </a:schemeClr>
                </a:solidFill>
                <a:latin typeface="Arial" panose="020B0604020202020204" pitchFamily="34" charset="0"/>
                <a:cs typeface="Arial" panose="020B0604020202020204" pitchFamily="34" charset="0"/>
              </a:rPr>
              <a:t>URBS Registration Number: 313376</a:t>
            </a:r>
            <a:endParaRPr lang="en-US" altLang="en-US" sz="1600" dirty="0" smtClean="0">
              <a:solidFill>
                <a:schemeClr val="tx2">
                  <a:lumMod val="90000"/>
                  <a:lumOff val="10000"/>
                </a:schemeClr>
              </a:solidFill>
              <a:latin typeface="Arial" panose="020B0604020202020204" pitchFamily="34" charset="0"/>
              <a:cs typeface="Arial" panose="020B0604020202020204" pitchFamily="34" charset="0"/>
            </a:endParaRPr>
          </a:p>
        </p:txBody>
      </p:sp>
      <p:sp>
        <p:nvSpPr>
          <p:cNvPr id="20484" name="Footer Placeholder 5"/>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chemeClr val="tx2"/>
                </a:solidFill>
              </a:rPr>
              <a:t>www.ciltuganda.org</a:t>
            </a:r>
            <a:endParaRPr lang="en-US" altLang="en-US" sz="1100" dirty="0" smtClean="0">
              <a:solidFill>
                <a:schemeClr val="tx2"/>
              </a:solidFill>
            </a:endParaRPr>
          </a:p>
        </p:txBody>
      </p:sp>
      <p:sp>
        <p:nvSpPr>
          <p:cNvPr id="20485"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C4A7D79-BC4B-48E9-AD14-19AC6A8EB23F}" type="slidenum">
              <a:rPr lang="en-US" altLang="en-US" sz="1100">
                <a:solidFill>
                  <a:schemeClr val="tx2"/>
                </a:solidFill>
              </a:rPr>
            </a:fld>
            <a:endParaRPr lang="en-US" altLang="en-US" sz="11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24"/>
          <p:cNvSpPr>
            <a:spLocks noChangeArrowheads="1"/>
          </p:cNvSpPr>
          <p:nvPr/>
        </p:nvSpPr>
        <p:spPr bwMode="auto">
          <a:xfrm>
            <a:off x="6951663" y="785813"/>
            <a:ext cx="1019175" cy="514350"/>
          </a:xfrm>
          <a:prstGeom prst="flowChartAlternateProcess">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0" tIns="32649" rIns="65300" bIns="32649" anchor="ct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000" b="1" dirty="0">
                <a:solidFill>
                  <a:srgbClr val="000000"/>
                </a:solidFill>
                <a:latin typeface="Verdana" panose="020B0604030504040204" pitchFamily="34" charset="0"/>
                <a:sym typeface="Gill Sans"/>
              </a:rPr>
              <a:t>Fit for Future Growth </a:t>
            </a:r>
            <a:endParaRPr lang="en-GB" altLang="en-US" sz="1000" b="1" dirty="0">
              <a:solidFill>
                <a:srgbClr val="000000"/>
              </a:solidFill>
              <a:latin typeface="Verdana" panose="020B0604030504040204" pitchFamily="34" charset="0"/>
              <a:sym typeface="Gill Sans"/>
            </a:endParaRPr>
          </a:p>
        </p:txBody>
      </p:sp>
      <p:sp>
        <p:nvSpPr>
          <p:cNvPr id="7171" name="Rectangle 2"/>
          <p:cNvSpPr txBox="1">
            <a:spLocks noChangeArrowheads="1"/>
          </p:cNvSpPr>
          <p:nvPr/>
        </p:nvSpPr>
        <p:spPr bwMode="auto">
          <a:xfrm>
            <a:off x="2978150" y="420688"/>
            <a:ext cx="30638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179705" indent="-17970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79705" indent="-17970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79705" indent="-17970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179705" indent="-17970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636905" indent="-179705"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1094105" indent="-179705"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1551305" indent="-179705"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2008505" indent="-179705"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r>
              <a:rPr lang="en-GB" altLang="en-US" sz="1800" b="1" dirty="0">
                <a:solidFill>
                  <a:srgbClr val="A27C4A"/>
                </a:solidFill>
                <a:latin typeface="Calibri" panose="020F0502020204030204" pitchFamily="34" charset="0"/>
              </a:rPr>
              <a:t>First Choice in the Profession</a:t>
            </a:r>
            <a:br>
              <a:rPr lang="en-GB" altLang="en-US" sz="1700" b="1" dirty="0">
                <a:solidFill>
                  <a:srgbClr val="A27C4A"/>
                </a:solidFill>
                <a:latin typeface="Calibri" panose="020F0502020204030204" pitchFamily="34" charset="0"/>
              </a:rPr>
            </a:br>
            <a:r>
              <a:rPr lang="en-GB" altLang="en-US" sz="1700" b="1" dirty="0">
                <a:solidFill>
                  <a:srgbClr val="A27C4A"/>
                </a:solidFill>
                <a:latin typeface="Calibri" panose="020F0502020204030204" pitchFamily="34" charset="0"/>
              </a:rPr>
              <a:t>                               </a:t>
            </a:r>
            <a:endParaRPr lang="en-GB" altLang="en-US" sz="1700" b="1" dirty="0">
              <a:solidFill>
                <a:srgbClr val="A27C4A"/>
              </a:solidFill>
              <a:latin typeface="Calibri" panose="020F0502020204030204" pitchFamily="34" charset="0"/>
            </a:endParaRPr>
          </a:p>
        </p:txBody>
      </p:sp>
      <p:sp>
        <p:nvSpPr>
          <p:cNvPr id="7172" name="Rectangle 16"/>
          <p:cNvSpPr>
            <a:spLocks noChangeArrowheads="1"/>
          </p:cNvSpPr>
          <p:nvPr/>
        </p:nvSpPr>
        <p:spPr bwMode="auto">
          <a:xfrm>
            <a:off x="7089775" y="1652588"/>
            <a:ext cx="1143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3130" eaLnBrk="0" hangingPunct="0">
              <a:defRPr>
                <a:solidFill>
                  <a:schemeClr val="tx1"/>
                </a:solidFill>
                <a:latin typeface="Calibri" panose="020F0502020204030204" pitchFamily="34" charset="0"/>
                <a:ea typeface="MS PGothic" panose="020B0600070205080204" pitchFamily="34" charset="-128"/>
              </a:defRPr>
            </a:lvl1pPr>
            <a:lvl2pPr marL="742950" indent="-285750" defTabSz="913130" eaLnBrk="0" hangingPunct="0">
              <a:defRPr>
                <a:solidFill>
                  <a:schemeClr val="tx1"/>
                </a:solidFill>
                <a:latin typeface="Calibri" panose="020F0502020204030204" pitchFamily="34" charset="0"/>
                <a:ea typeface="MS PGothic" panose="020B0600070205080204" pitchFamily="34" charset="-128"/>
              </a:defRPr>
            </a:lvl2pPr>
            <a:lvl3pPr marL="1143000" indent="-228600" defTabSz="913130" eaLnBrk="0" hangingPunct="0">
              <a:defRPr>
                <a:solidFill>
                  <a:schemeClr val="tx1"/>
                </a:solidFill>
                <a:latin typeface="Calibri" panose="020F0502020204030204" pitchFamily="34" charset="0"/>
                <a:ea typeface="MS PGothic" panose="020B0600070205080204" pitchFamily="34" charset="-128"/>
              </a:defRPr>
            </a:lvl3pPr>
            <a:lvl4pPr marL="1600200" indent="-228600" defTabSz="913130" eaLnBrk="0" hangingPunct="0">
              <a:defRPr>
                <a:solidFill>
                  <a:schemeClr val="tx1"/>
                </a:solidFill>
                <a:latin typeface="Calibri" panose="020F0502020204030204" pitchFamily="34" charset="0"/>
                <a:ea typeface="MS PGothic" panose="020B0600070205080204" pitchFamily="34" charset="-128"/>
              </a:defRPr>
            </a:lvl4pPr>
            <a:lvl5pPr marL="2057400" indent="-228600" defTabSz="91313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GB" altLang="en-US" sz="1500" b="1" dirty="0">
                <a:solidFill>
                  <a:srgbClr val="FFFFFF"/>
                </a:solidFill>
                <a:latin typeface="Verdana" panose="020B0604030504040204" pitchFamily="34" charset="0"/>
                <a:sym typeface="Gill Sans"/>
              </a:rPr>
              <a:t>c</a:t>
            </a:r>
            <a:endParaRPr lang="en-GB" altLang="en-US" sz="1500" b="1" dirty="0">
              <a:solidFill>
                <a:srgbClr val="000000"/>
              </a:solidFill>
              <a:latin typeface="Gill Sans"/>
              <a:sym typeface="Gill Sans"/>
            </a:endParaRPr>
          </a:p>
        </p:txBody>
      </p:sp>
      <p:grpSp>
        <p:nvGrpSpPr>
          <p:cNvPr id="60" name="Group 70"/>
          <p:cNvGrpSpPr/>
          <p:nvPr/>
        </p:nvGrpSpPr>
        <p:grpSpPr bwMode="auto">
          <a:xfrm>
            <a:off x="992278" y="1351327"/>
            <a:ext cx="2337569" cy="547688"/>
            <a:chOff x="1136" y="2355"/>
            <a:chExt cx="2180" cy="483"/>
          </a:xfrm>
          <a:solidFill>
            <a:schemeClr val="accent4">
              <a:lumMod val="75000"/>
            </a:schemeClr>
          </a:solidFill>
        </p:grpSpPr>
        <p:sp>
          <p:nvSpPr>
            <p:cNvPr id="61" name="Freeform 68"/>
            <p:cNvSpPr/>
            <p:nvPr/>
          </p:nvSpPr>
          <p:spPr bwMode="auto">
            <a:xfrm>
              <a:off x="1136" y="2355"/>
              <a:ext cx="2169" cy="467"/>
            </a:xfrm>
            <a:custGeom>
              <a:avLst/>
              <a:gdLst>
                <a:gd name="T0" fmla="*/ 88 w 12908"/>
                <a:gd name="T1" fmla="*/ 0 h 2884"/>
                <a:gd name="T2" fmla="*/ 0 w 12908"/>
                <a:gd name="T3" fmla="*/ 85 h 2884"/>
                <a:gd name="T4" fmla="*/ 0 w 12908"/>
                <a:gd name="T5" fmla="*/ 382 h 2884"/>
                <a:gd name="T6" fmla="*/ 88 w 12908"/>
                <a:gd name="T7" fmla="*/ 467 h 2884"/>
                <a:gd name="T8" fmla="*/ 2081 w 12908"/>
                <a:gd name="T9" fmla="*/ 467 h 2884"/>
                <a:gd name="T10" fmla="*/ 2169 w 12908"/>
                <a:gd name="T11" fmla="*/ 382 h 2884"/>
                <a:gd name="T12" fmla="*/ 2169 w 12908"/>
                <a:gd name="T13" fmla="*/ 85 h 2884"/>
                <a:gd name="T14" fmla="*/ 2081 w 12908"/>
                <a:gd name="T15" fmla="*/ 0 h 2884"/>
                <a:gd name="T16" fmla="*/ 88 w 12908"/>
                <a:gd name="T17" fmla="*/ 0 h 2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908" h="2884">
                  <a:moveTo>
                    <a:pt x="525" y="0"/>
                  </a:moveTo>
                  <a:cubicBezTo>
                    <a:pt x="235" y="0"/>
                    <a:pt x="0" y="236"/>
                    <a:pt x="0" y="525"/>
                  </a:cubicBezTo>
                  <a:lnTo>
                    <a:pt x="0" y="2359"/>
                  </a:lnTo>
                  <a:cubicBezTo>
                    <a:pt x="0" y="2649"/>
                    <a:pt x="235" y="2884"/>
                    <a:pt x="525" y="2884"/>
                  </a:cubicBezTo>
                  <a:lnTo>
                    <a:pt x="12383" y="2884"/>
                  </a:lnTo>
                  <a:cubicBezTo>
                    <a:pt x="12673" y="2884"/>
                    <a:pt x="12908" y="2649"/>
                    <a:pt x="12908" y="2359"/>
                  </a:cubicBezTo>
                  <a:lnTo>
                    <a:pt x="12908" y="525"/>
                  </a:lnTo>
                  <a:cubicBezTo>
                    <a:pt x="12908" y="236"/>
                    <a:pt x="12673" y="0"/>
                    <a:pt x="12383" y="0"/>
                  </a:cubicBezTo>
                  <a:lnTo>
                    <a:pt x="525" y="0"/>
                  </a:lnTo>
                  <a:close/>
                </a:path>
              </a:pathLst>
            </a:custGeom>
            <a:grpFill/>
            <a:ln w="0">
              <a:solidFill>
                <a:srgbClr val="666699"/>
              </a:solidFill>
              <a:prstDash val="solid"/>
              <a:round/>
            </a:ln>
          </p:spPr>
          <p:txBody>
            <a:bodyPr/>
            <a:lstStyle/>
            <a:p>
              <a:pPr algn="ctr">
                <a:defRPr/>
              </a:pPr>
              <a:endParaRPr lang="en-GB" sz="3000" dirty="0">
                <a:solidFill>
                  <a:srgbClr val="002060"/>
                </a:solidFill>
                <a:latin typeface="Gill Sans" charset="0"/>
                <a:sym typeface="Gill Sans" charset="0"/>
              </a:endParaRPr>
            </a:p>
          </p:txBody>
        </p:sp>
        <p:sp>
          <p:nvSpPr>
            <p:cNvPr id="62" name="Freeform 69"/>
            <p:cNvSpPr/>
            <p:nvPr/>
          </p:nvSpPr>
          <p:spPr bwMode="auto">
            <a:xfrm>
              <a:off x="1147" y="2371"/>
              <a:ext cx="2169" cy="467"/>
            </a:xfrm>
            <a:custGeom>
              <a:avLst/>
              <a:gdLst>
                <a:gd name="T0" fmla="*/ 88 w 12908"/>
                <a:gd name="T1" fmla="*/ 0 h 2884"/>
                <a:gd name="T2" fmla="*/ 0 w 12908"/>
                <a:gd name="T3" fmla="*/ 85 h 2884"/>
                <a:gd name="T4" fmla="*/ 0 w 12908"/>
                <a:gd name="T5" fmla="*/ 382 h 2884"/>
                <a:gd name="T6" fmla="*/ 88 w 12908"/>
                <a:gd name="T7" fmla="*/ 467 h 2884"/>
                <a:gd name="T8" fmla="*/ 2081 w 12908"/>
                <a:gd name="T9" fmla="*/ 467 h 2884"/>
                <a:gd name="T10" fmla="*/ 2169 w 12908"/>
                <a:gd name="T11" fmla="*/ 382 h 2884"/>
                <a:gd name="T12" fmla="*/ 2169 w 12908"/>
                <a:gd name="T13" fmla="*/ 85 h 2884"/>
                <a:gd name="T14" fmla="*/ 2081 w 12908"/>
                <a:gd name="T15" fmla="*/ 0 h 2884"/>
                <a:gd name="T16" fmla="*/ 88 w 12908"/>
                <a:gd name="T17" fmla="*/ 0 h 2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908" h="2884">
                  <a:moveTo>
                    <a:pt x="525" y="0"/>
                  </a:moveTo>
                  <a:cubicBezTo>
                    <a:pt x="235" y="0"/>
                    <a:pt x="0" y="236"/>
                    <a:pt x="0" y="525"/>
                  </a:cubicBezTo>
                  <a:lnTo>
                    <a:pt x="0" y="2359"/>
                  </a:lnTo>
                  <a:cubicBezTo>
                    <a:pt x="0" y="2649"/>
                    <a:pt x="235" y="2884"/>
                    <a:pt x="525" y="2884"/>
                  </a:cubicBezTo>
                  <a:lnTo>
                    <a:pt x="12383" y="2884"/>
                  </a:lnTo>
                  <a:cubicBezTo>
                    <a:pt x="12673" y="2884"/>
                    <a:pt x="12908" y="2649"/>
                    <a:pt x="12908" y="2359"/>
                  </a:cubicBezTo>
                  <a:lnTo>
                    <a:pt x="12908" y="525"/>
                  </a:lnTo>
                  <a:cubicBezTo>
                    <a:pt x="12908" y="236"/>
                    <a:pt x="12673" y="0"/>
                    <a:pt x="12383" y="0"/>
                  </a:cubicBezTo>
                  <a:lnTo>
                    <a:pt x="525" y="0"/>
                  </a:lnTo>
                  <a:close/>
                </a:path>
              </a:pathLst>
            </a:custGeom>
            <a:solidFill>
              <a:schemeClr val="accent1">
                <a:lumMod val="90000"/>
                <a:lumOff val="10000"/>
              </a:schemeClr>
            </a:solidFill>
            <a:ln w="19050" cap="rnd">
              <a:solidFill>
                <a:srgbClr val="666699"/>
              </a:solidFill>
              <a:prstDash val="solid"/>
              <a:round/>
            </a:ln>
          </p:spPr>
          <p:txBody>
            <a:bodyPr/>
            <a:lstStyle/>
            <a:p>
              <a:pPr algn="ctr">
                <a:defRPr/>
              </a:pPr>
              <a:endParaRPr lang="en-GB" dirty="0">
                <a:sym typeface="Gill Sans" charset="0"/>
              </a:endParaRPr>
            </a:p>
          </p:txBody>
        </p:sp>
      </p:grpSp>
      <p:sp>
        <p:nvSpPr>
          <p:cNvPr id="7174" name="Rectangle 71"/>
          <p:cNvSpPr>
            <a:spLocks noChangeArrowheads="1"/>
          </p:cNvSpPr>
          <p:nvPr/>
        </p:nvSpPr>
        <p:spPr bwMode="auto">
          <a:xfrm>
            <a:off x="1666875" y="1403350"/>
            <a:ext cx="9779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3130" eaLnBrk="0" hangingPunct="0">
              <a:defRPr>
                <a:solidFill>
                  <a:schemeClr val="tx1"/>
                </a:solidFill>
                <a:latin typeface="Calibri" panose="020F0502020204030204" pitchFamily="34" charset="0"/>
                <a:ea typeface="MS PGothic" panose="020B0600070205080204" pitchFamily="34" charset="-128"/>
              </a:defRPr>
            </a:lvl1pPr>
            <a:lvl2pPr marL="742950" indent="-285750" defTabSz="913130" eaLnBrk="0" hangingPunct="0">
              <a:defRPr>
                <a:solidFill>
                  <a:schemeClr val="tx1"/>
                </a:solidFill>
                <a:latin typeface="Calibri" panose="020F0502020204030204" pitchFamily="34" charset="0"/>
                <a:ea typeface="MS PGothic" panose="020B0600070205080204" pitchFamily="34" charset="-128"/>
              </a:defRPr>
            </a:lvl2pPr>
            <a:lvl3pPr marL="1143000" indent="-228600" defTabSz="913130" eaLnBrk="0" hangingPunct="0">
              <a:defRPr>
                <a:solidFill>
                  <a:schemeClr val="tx1"/>
                </a:solidFill>
                <a:latin typeface="Calibri" panose="020F0502020204030204" pitchFamily="34" charset="0"/>
                <a:ea typeface="MS PGothic" panose="020B0600070205080204" pitchFamily="34" charset="-128"/>
              </a:defRPr>
            </a:lvl3pPr>
            <a:lvl4pPr marL="1600200" indent="-228600" defTabSz="913130" eaLnBrk="0" hangingPunct="0">
              <a:defRPr>
                <a:solidFill>
                  <a:schemeClr val="tx1"/>
                </a:solidFill>
                <a:latin typeface="Calibri" panose="020F0502020204030204" pitchFamily="34" charset="0"/>
                <a:ea typeface="MS PGothic" panose="020B0600070205080204" pitchFamily="34" charset="-128"/>
              </a:defRPr>
            </a:lvl4pPr>
            <a:lvl5pPr marL="2057400" indent="-228600" defTabSz="91313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GB" altLang="en-US" sz="1500" b="1" dirty="0">
                <a:solidFill>
                  <a:srgbClr val="FFFFFF"/>
                </a:solidFill>
                <a:latin typeface="Verdana" panose="020B0604030504040204" pitchFamily="34" charset="0"/>
                <a:sym typeface="Gill Sans"/>
              </a:rPr>
              <a:t>GROWTH</a:t>
            </a:r>
            <a:endParaRPr lang="en-GB" altLang="en-US" sz="1500" b="1" dirty="0">
              <a:solidFill>
                <a:srgbClr val="000000"/>
              </a:solidFill>
              <a:latin typeface="Verdana" panose="020B0604030504040204" pitchFamily="34" charset="0"/>
              <a:sym typeface="Gill Sans"/>
            </a:endParaRPr>
          </a:p>
        </p:txBody>
      </p:sp>
      <p:grpSp>
        <p:nvGrpSpPr>
          <p:cNvPr id="64" name="Group 74"/>
          <p:cNvGrpSpPr/>
          <p:nvPr/>
        </p:nvGrpSpPr>
        <p:grpSpPr bwMode="auto">
          <a:xfrm>
            <a:off x="3413300" y="1351326"/>
            <a:ext cx="2193890" cy="529545"/>
            <a:chOff x="3376" y="2355"/>
            <a:chExt cx="2096" cy="467"/>
          </a:xfrm>
          <a:solidFill>
            <a:srgbClr val="002060"/>
          </a:solidFill>
        </p:grpSpPr>
        <p:sp>
          <p:nvSpPr>
            <p:cNvPr id="65" name="Freeform 72"/>
            <p:cNvSpPr/>
            <p:nvPr/>
          </p:nvSpPr>
          <p:spPr bwMode="auto">
            <a:xfrm>
              <a:off x="3376" y="2355"/>
              <a:ext cx="2096" cy="467"/>
            </a:xfrm>
            <a:custGeom>
              <a:avLst/>
              <a:gdLst>
                <a:gd name="T0" fmla="*/ 101 w 12475"/>
                <a:gd name="T1" fmla="*/ 0 h 2884"/>
                <a:gd name="T2" fmla="*/ 0 w 12475"/>
                <a:gd name="T3" fmla="*/ 97 h 2884"/>
                <a:gd name="T4" fmla="*/ 0 w 12475"/>
                <a:gd name="T5" fmla="*/ 370 h 2884"/>
                <a:gd name="T6" fmla="*/ 101 w 12475"/>
                <a:gd name="T7" fmla="*/ 467 h 2884"/>
                <a:gd name="T8" fmla="*/ 1995 w 12475"/>
                <a:gd name="T9" fmla="*/ 467 h 2884"/>
                <a:gd name="T10" fmla="*/ 2096 w 12475"/>
                <a:gd name="T11" fmla="*/ 370 h 2884"/>
                <a:gd name="T12" fmla="*/ 2096 w 12475"/>
                <a:gd name="T13" fmla="*/ 97 h 2884"/>
                <a:gd name="T14" fmla="*/ 1995 w 12475"/>
                <a:gd name="T15" fmla="*/ 0 h 2884"/>
                <a:gd name="T16" fmla="*/ 101 w 12475"/>
                <a:gd name="T17" fmla="*/ 0 h 2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475" h="2884">
                  <a:moveTo>
                    <a:pt x="600" y="0"/>
                  </a:moveTo>
                  <a:cubicBezTo>
                    <a:pt x="269" y="0"/>
                    <a:pt x="0" y="269"/>
                    <a:pt x="0" y="600"/>
                  </a:cubicBezTo>
                  <a:lnTo>
                    <a:pt x="0" y="2284"/>
                  </a:lnTo>
                  <a:cubicBezTo>
                    <a:pt x="0" y="2615"/>
                    <a:pt x="269" y="2884"/>
                    <a:pt x="600" y="2884"/>
                  </a:cubicBezTo>
                  <a:lnTo>
                    <a:pt x="11875" y="2884"/>
                  </a:lnTo>
                  <a:cubicBezTo>
                    <a:pt x="12207" y="2884"/>
                    <a:pt x="12475" y="2615"/>
                    <a:pt x="12475" y="2284"/>
                  </a:cubicBezTo>
                  <a:lnTo>
                    <a:pt x="12475" y="600"/>
                  </a:lnTo>
                  <a:cubicBezTo>
                    <a:pt x="12475" y="269"/>
                    <a:pt x="12207" y="0"/>
                    <a:pt x="11875" y="0"/>
                  </a:cubicBezTo>
                  <a:lnTo>
                    <a:pt x="600" y="0"/>
                  </a:lnTo>
                  <a:close/>
                </a:path>
              </a:pathLst>
            </a:custGeom>
            <a:grpFill/>
            <a:ln w="0">
              <a:solidFill>
                <a:srgbClr val="666699"/>
              </a:solidFill>
              <a:prstDash val="solid"/>
              <a:round/>
            </a:ln>
          </p:spPr>
          <p:txBody>
            <a:bodyPr/>
            <a:lstStyle/>
            <a:p>
              <a:pPr algn="ctr">
                <a:defRPr/>
              </a:pPr>
              <a:endParaRPr lang="en-GB" sz="3000" dirty="0">
                <a:solidFill>
                  <a:srgbClr val="000000"/>
                </a:solidFill>
                <a:latin typeface="Gill Sans" charset="0"/>
                <a:sym typeface="Gill Sans" charset="0"/>
              </a:endParaRPr>
            </a:p>
          </p:txBody>
        </p:sp>
        <p:sp>
          <p:nvSpPr>
            <p:cNvPr id="66" name="Freeform 73"/>
            <p:cNvSpPr/>
            <p:nvPr/>
          </p:nvSpPr>
          <p:spPr bwMode="auto">
            <a:xfrm>
              <a:off x="3376" y="2355"/>
              <a:ext cx="2096" cy="467"/>
            </a:xfrm>
            <a:custGeom>
              <a:avLst/>
              <a:gdLst>
                <a:gd name="T0" fmla="*/ 101 w 12475"/>
                <a:gd name="T1" fmla="*/ 0 h 2884"/>
                <a:gd name="T2" fmla="*/ 0 w 12475"/>
                <a:gd name="T3" fmla="*/ 97 h 2884"/>
                <a:gd name="T4" fmla="*/ 0 w 12475"/>
                <a:gd name="T5" fmla="*/ 370 h 2884"/>
                <a:gd name="T6" fmla="*/ 101 w 12475"/>
                <a:gd name="T7" fmla="*/ 467 h 2884"/>
                <a:gd name="T8" fmla="*/ 1995 w 12475"/>
                <a:gd name="T9" fmla="*/ 467 h 2884"/>
                <a:gd name="T10" fmla="*/ 2096 w 12475"/>
                <a:gd name="T11" fmla="*/ 370 h 2884"/>
                <a:gd name="T12" fmla="*/ 2096 w 12475"/>
                <a:gd name="T13" fmla="*/ 97 h 2884"/>
                <a:gd name="T14" fmla="*/ 1995 w 12475"/>
                <a:gd name="T15" fmla="*/ 0 h 2884"/>
                <a:gd name="T16" fmla="*/ 101 w 12475"/>
                <a:gd name="T17" fmla="*/ 0 h 2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475" h="2884">
                  <a:moveTo>
                    <a:pt x="600" y="0"/>
                  </a:moveTo>
                  <a:cubicBezTo>
                    <a:pt x="269" y="0"/>
                    <a:pt x="0" y="269"/>
                    <a:pt x="0" y="600"/>
                  </a:cubicBezTo>
                  <a:lnTo>
                    <a:pt x="0" y="2284"/>
                  </a:lnTo>
                  <a:cubicBezTo>
                    <a:pt x="0" y="2615"/>
                    <a:pt x="269" y="2884"/>
                    <a:pt x="600" y="2884"/>
                  </a:cubicBezTo>
                  <a:lnTo>
                    <a:pt x="11875" y="2884"/>
                  </a:lnTo>
                  <a:cubicBezTo>
                    <a:pt x="12207" y="2884"/>
                    <a:pt x="12475" y="2615"/>
                    <a:pt x="12475" y="2284"/>
                  </a:cubicBezTo>
                  <a:lnTo>
                    <a:pt x="12475" y="600"/>
                  </a:lnTo>
                  <a:cubicBezTo>
                    <a:pt x="12475" y="269"/>
                    <a:pt x="12207" y="0"/>
                    <a:pt x="11875" y="0"/>
                  </a:cubicBezTo>
                  <a:lnTo>
                    <a:pt x="600" y="0"/>
                  </a:lnTo>
                  <a:close/>
                </a:path>
              </a:pathLst>
            </a:custGeom>
            <a:solidFill>
              <a:schemeClr val="accent1">
                <a:lumMod val="90000"/>
                <a:lumOff val="10000"/>
              </a:schemeClr>
            </a:solidFill>
            <a:ln w="19050" cap="rnd">
              <a:solidFill>
                <a:srgbClr val="666699"/>
              </a:solidFill>
              <a:prstDash val="solid"/>
              <a:round/>
            </a:ln>
          </p:spPr>
          <p:txBody>
            <a:bodyPr/>
            <a:lstStyle/>
            <a:p>
              <a:pPr algn="ctr">
                <a:defRPr/>
              </a:pPr>
              <a:endParaRPr lang="en-GB" sz="3000" dirty="0">
                <a:solidFill>
                  <a:srgbClr val="000000"/>
                </a:solidFill>
                <a:latin typeface="Gill Sans" charset="0"/>
                <a:sym typeface="Gill Sans" charset="0"/>
              </a:endParaRPr>
            </a:p>
          </p:txBody>
        </p:sp>
      </p:grpSp>
      <p:sp>
        <p:nvSpPr>
          <p:cNvPr id="7176" name="Rectangle 75"/>
          <p:cNvSpPr>
            <a:spLocks noChangeArrowheads="1"/>
          </p:cNvSpPr>
          <p:nvPr/>
        </p:nvSpPr>
        <p:spPr bwMode="auto">
          <a:xfrm>
            <a:off x="3840163" y="1403350"/>
            <a:ext cx="13303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3130" eaLnBrk="0" hangingPunct="0">
              <a:defRPr>
                <a:solidFill>
                  <a:schemeClr val="tx1"/>
                </a:solidFill>
                <a:latin typeface="Calibri" panose="020F0502020204030204" pitchFamily="34" charset="0"/>
                <a:ea typeface="MS PGothic" panose="020B0600070205080204" pitchFamily="34" charset="-128"/>
              </a:defRPr>
            </a:lvl1pPr>
            <a:lvl2pPr marL="742950" indent="-285750" defTabSz="913130" eaLnBrk="0" hangingPunct="0">
              <a:defRPr>
                <a:solidFill>
                  <a:schemeClr val="tx1"/>
                </a:solidFill>
                <a:latin typeface="Calibri" panose="020F0502020204030204" pitchFamily="34" charset="0"/>
                <a:ea typeface="MS PGothic" panose="020B0600070205080204" pitchFamily="34" charset="-128"/>
              </a:defRPr>
            </a:lvl2pPr>
            <a:lvl3pPr marL="1143000" indent="-228600" defTabSz="913130" eaLnBrk="0" hangingPunct="0">
              <a:defRPr>
                <a:solidFill>
                  <a:schemeClr val="tx1"/>
                </a:solidFill>
                <a:latin typeface="Calibri" panose="020F0502020204030204" pitchFamily="34" charset="0"/>
                <a:ea typeface="MS PGothic" panose="020B0600070205080204" pitchFamily="34" charset="-128"/>
              </a:defRPr>
            </a:lvl3pPr>
            <a:lvl4pPr marL="1600200" indent="-228600" defTabSz="913130" eaLnBrk="0" hangingPunct="0">
              <a:defRPr>
                <a:solidFill>
                  <a:schemeClr val="tx1"/>
                </a:solidFill>
                <a:latin typeface="Calibri" panose="020F0502020204030204" pitchFamily="34" charset="0"/>
                <a:ea typeface="MS PGothic" panose="020B0600070205080204" pitchFamily="34" charset="-128"/>
              </a:defRPr>
            </a:lvl4pPr>
            <a:lvl5pPr marL="2057400" indent="-228600" defTabSz="91313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GB" altLang="en-US" sz="1500" b="1" dirty="0">
                <a:solidFill>
                  <a:srgbClr val="FFFFFF"/>
                </a:solidFill>
                <a:latin typeface="Verdana" panose="020B0604030504040204" pitchFamily="34" charset="0"/>
                <a:sym typeface="Gill Sans"/>
              </a:rPr>
              <a:t>CAPABILITY</a:t>
            </a:r>
            <a:endParaRPr lang="en-GB" altLang="en-US" sz="1500" b="1" dirty="0">
              <a:solidFill>
                <a:srgbClr val="000000"/>
              </a:solidFill>
              <a:latin typeface="Verdana" panose="020B0604030504040204" pitchFamily="34" charset="0"/>
              <a:sym typeface="Gill Sans"/>
            </a:endParaRPr>
          </a:p>
        </p:txBody>
      </p:sp>
      <p:grpSp>
        <p:nvGrpSpPr>
          <p:cNvPr id="68" name="Group 78"/>
          <p:cNvGrpSpPr/>
          <p:nvPr/>
        </p:nvGrpSpPr>
        <p:grpSpPr bwMode="auto">
          <a:xfrm>
            <a:off x="5691975" y="1351324"/>
            <a:ext cx="2279719" cy="528410"/>
            <a:chOff x="5562" y="2357"/>
            <a:chExt cx="2178" cy="466"/>
          </a:xfrm>
          <a:solidFill>
            <a:srgbClr val="002060"/>
          </a:solidFill>
        </p:grpSpPr>
        <p:sp>
          <p:nvSpPr>
            <p:cNvPr id="69" name="Freeform 76"/>
            <p:cNvSpPr/>
            <p:nvPr/>
          </p:nvSpPr>
          <p:spPr bwMode="auto">
            <a:xfrm>
              <a:off x="5562" y="2357"/>
              <a:ext cx="2178" cy="466"/>
            </a:xfrm>
            <a:custGeom>
              <a:avLst/>
              <a:gdLst>
                <a:gd name="T0" fmla="*/ 88 w 6483"/>
                <a:gd name="T1" fmla="*/ 0 h 1441"/>
                <a:gd name="T2" fmla="*/ 0 w 6483"/>
                <a:gd name="T3" fmla="*/ 85 h 1441"/>
                <a:gd name="T4" fmla="*/ 0 w 6483"/>
                <a:gd name="T5" fmla="*/ 381 h 1441"/>
                <a:gd name="T6" fmla="*/ 88 w 6483"/>
                <a:gd name="T7" fmla="*/ 466 h 1441"/>
                <a:gd name="T8" fmla="*/ 2090 w 6483"/>
                <a:gd name="T9" fmla="*/ 466 h 1441"/>
                <a:gd name="T10" fmla="*/ 2178 w 6483"/>
                <a:gd name="T11" fmla="*/ 381 h 1441"/>
                <a:gd name="T12" fmla="*/ 2178 w 6483"/>
                <a:gd name="T13" fmla="*/ 85 h 1441"/>
                <a:gd name="T14" fmla="*/ 2090 w 6483"/>
                <a:gd name="T15" fmla="*/ 0 h 1441"/>
                <a:gd name="T16" fmla="*/ 88 w 6483"/>
                <a:gd name="T17" fmla="*/ 0 h 14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83" h="1441">
                  <a:moveTo>
                    <a:pt x="262" y="0"/>
                  </a:moveTo>
                  <a:cubicBezTo>
                    <a:pt x="118" y="0"/>
                    <a:pt x="0" y="117"/>
                    <a:pt x="0" y="262"/>
                  </a:cubicBezTo>
                  <a:lnTo>
                    <a:pt x="0" y="1179"/>
                  </a:lnTo>
                  <a:cubicBezTo>
                    <a:pt x="0" y="1324"/>
                    <a:pt x="118" y="1441"/>
                    <a:pt x="262" y="1441"/>
                  </a:cubicBezTo>
                  <a:lnTo>
                    <a:pt x="6221" y="1441"/>
                  </a:lnTo>
                  <a:cubicBezTo>
                    <a:pt x="6366" y="1441"/>
                    <a:pt x="6483" y="1324"/>
                    <a:pt x="6483" y="1179"/>
                  </a:cubicBezTo>
                  <a:lnTo>
                    <a:pt x="6483" y="262"/>
                  </a:lnTo>
                  <a:cubicBezTo>
                    <a:pt x="6483" y="117"/>
                    <a:pt x="6366" y="0"/>
                    <a:pt x="6221" y="0"/>
                  </a:cubicBezTo>
                  <a:lnTo>
                    <a:pt x="262" y="0"/>
                  </a:lnTo>
                  <a:close/>
                </a:path>
              </a:pathLst>
            </a:custGeom>
            <a:grpFill/>
            <a:ln w="0">
              <a:solidFill>
                <a:srgbClr val="666699"/>
              </a:solidFill>
              <a:prstDash val="solid"/>
              <a:round/>
            </a:ln>
          </p:spPr>
          <p:txBody>
            <a:bodyPr/>
            <a:lstStyle/>
            <a:p>
              <a:pPr algn="ctr">
                <a:defRPr/>
              </a:pPr>
              <a:endParaRPr lang="en-GB" sz="3000" dirty="0">
                <a:solidFill>
                  <a:srgbClr val="000000"/>
                </a:solidFill>
                <a:latin typeface="Gill Sans" charset="0"/>
                <a:sym typeface="Gill Sans" charset="0"/>
              </a:endParaRPr>
            </a:p>
          </p:txBody>
        </p:sp>
        <p:sp>
          <p:nvSpPr>
            <p:cNvPr id="70" name="Freeform 77"/>
            <p:cNvSpPr/>
            <p:nvPr/>
          </p:nvSpPr>
          <p:spPr bwMode="auto">
            <a:xfrm>
              <a:off x="5562" y="2357"/>
              <a:ext cx="2178" cy="466"/>
            </a:xfrm>
            <a:custGeom>
              <a:avLst/>
              <a:gdLst>
                <a:gd name="T0" fmla="*/ 88 w 6483"/>
                <a:gd name="T1" fmla="*/ 0 h 1441"/>
                <a:gd name="T2" fmla="*/ 0 w 6483"/>
                <a:gd name="T3" fmla="*/ 85 h 1441"/>
                <a:gd name="T4" fmla="*/ 0 w 6483"/>
                <a:gd name="T5" fmla="*/ 381 h 1441"/>
                <a:gd name="T6" fmla="*/ 88 w 6483"/>
                <a:gd name="T7" fmla="*/ 466 h 1441"/>
                <a:gd name="T8" fmla="*/ 2090 w 6483"/>
                <a:gd name="T9" fmla="*/ 466 h 1441"/>
                <a:gd name="T10" fmla="*/ 2178 w 6483"/>
                <a:gd name="T11" fmla="*/ 381 h 1441"/>
                <a:gd name="T12" fmla="*/ 2178 w 6483"/>
                <a:gd name="T13" fmla="*/ 85 h 1441"/>
                <a:gd name="T14" fmla="*/ 2090 w 6483"/>
                <a:gd name="T15" fmla="*/ 0 h 1441"/>
                <a:gd name="T16" fmla="*/ 88 w 6483"/>
                <a:gd name="T17" fmla="*/ 0 h 14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83" h="1441">
                  <a:moveTo>
                    <a:pt x="262" y="0"/>
                  </a:moveTo>
                  <a:cubicBezTo>
                    <a:pt x="118" y="0"/>
                    <a:pt x="0" y="117"/>
                    <a:pt x="0" y="262"/>
                  </a:cubicBezTo>
                  <a:lnTo>
                    <a:pt x="0" y="1179"/>
                  </a:lnTo>
                  <a:cubicBezTo>
                    <a:pt x="0" y="1324"/>
                    <a:pt x="118" y="1441"/>
                    <a:pt x="262" y="1441"/>
                  </a:cubicBezTo>
                  <a:lnTo>
                    <a:pt x="6221" y="1441"/>
                  </a:lnTo>
                  <a:cubicBezTo>
                    <a:pt x="6366" y="1441"/>
                    <a:pt x="6483" y="1324"/>
                    <a:pt x="6483" y="1179"/>
                  </a:cubicBezTo>
                  <a:lnTo>
                    <a:pt x="6483" y="262"/>
                  </a:lnTo>
                  <a:cubicBezTo>
                    <a:pt x="6483" y="117"/>
                    <a:pt x="6366" y="0"/>
                    <a:pt x="6221" y="0"/>
                  </a:cubicBezTo>
                  <a:lnTo>
                    <a:pt x="262" y="0"/>
                  </a:lnTo>
                  <a:close/>
                </a:path>
              </a:pathLst>
            </a:custGeom>
            <a:solidFill>
              <a:schemeClr val="accent1">
                <a:lumMod val="90000"/>
                <a:lumOff val="10000"/>
              </a:schemeClr>
            </a:solidFill>
            <a:ln w="17463" cap="rnd">
              <a:solidFill>
                <a:srgbClr val="666699"/>
              </a:solidFill>
              <a:prstDash val="solid"/>
              <a:round/>
            </a:ln>
          </p:spPr>
          <p:txBody>
            <a:bodyPr/>
            <a:lstStyle/>
            <a:p>
              <a:pPr algn="ctr">
                <a:defRPr/>
              </a:pPr>
              <a:endParaRPr lang="en-GB" sz="3000" dirty="0">
                <a:solidFill>
                  <a:srgbClr val="000000"/>
                </a:solidFill>
                <a:latin typeface="Gill Sans" charset="0"/>
                <a:sym typeface="Gill Sans" charset="0"/>
              </a:endParaRPr>
            </a:p>
          </p:txBody>
        </p:sp>
      </p:grpSp>
      <p:sp>
        <p:nvSpPr>
          <p:cNvPr id="7178" name="Rectangle 79"/>
          <p:cNvSpPr>
            <a:spLocks noChangeArrowheads="1"/>
          </p:cNvSpPr>
          <p:nvPr/>
        </p:nvSpPr>
        <p:spPr bwMode="auto">
          <a:xfrm>
            <a:off x="6261100" y="1403350"/>
            <a:ext cx="14954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3130" eaLnBrk="0" hangingPunct="0">
              <a:defRPr>
                <a:solidFill>
                  <a:schemeClr val="tx1"/>
                </a:solidFill>
                <a:latin typeface="Calibri" panose="020F0502020204030204" pitchFamily="34" charset="0"/>
                <a:ea typeface="MS PGothic" panose="020B0600070205080204" pitchFamily="34" charset="-128"/>
              </a:defRPr>
            </a:lvl1pPr>
            <a:lvl2pPr marL="742950" indent="-285750" defTabSz="913130" eaLnBrk="0" hangingPunct="0">
              <a:defRPr>
                <a:solidFill>
                  <a:schemeClr val="tx1"/>
                </a:solidFill>
                <a:latin typeface="Calibri" panose="020F0502020204030204" pitchFamily="34" charset="0"/>
                <a:ea typeface="MS PGothic" panose="020B0600070205080204" pitchFamily="34" charset="-128"/>
              </a:defRPr>
            </a:lvl2pPr>
            <a:lvl3pPr marL="1143000" indent="-228600" defTabSz="913130" eaLnBrk="0" hangingPunct="0">
              <a:defRPr>
                <a:solidFill>
                  <a:schemeClr val="tx1"/>
                </a:solidFill>
                <a:latin typeface="Calibri" panose="020F0502020204030204" pitchFamily="34" charset="0"/>
                <a:ea typeface="MS PGothic" panose="020B0600070205080204" pitchFamily="34" charset="-128"/>
              </a:defRPr>
            </a:lvl3pPr>
            <a:lvl4pPr marL="1600200" indent="-228600" defTabSz="913130" eaLnBrk="0" hangingPunct="0">
              <a:defRPr>
                <a:solidFill>
                  <a:schemeClr val="tx1"/>
                </a:solidFill>
                <a:latin typeface="Calibri" panose="020F0502020204030204" pitchFamily="34" charset="0"/>
                <a:ea typeface="MS PGothic" panose="020B0600070205080204" pitchFamily="34" charset="-128"/>
              </a:defRPr>
            </a:lvl4pPr>
            <a:lvl5pPr marL="2057400" indent="-228600" defTabSz="91313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GB" altLang="en-US" sz="1500" b="1" dirty="0">
                <a:solidFill>
                  <a:srgbClr val="FFFFFF"/>
                </a:solidFill>
                <a:latin typeface="Verdana" panose="020B0604030504040204" pitchFamily="34" charset="0"/>
                <a:sym typeface="Gill Sans"/>
              </a:rPr>
              <a:t>GOVERNANCE</a:t>
            </a:r>
            <a:endParaRPr lang="en-GB" altLang="en-US" sz="1500" b="1" dirty="0">
              <a:solidFill>
                <a:srgbClr val="000000"/>
              </a:solidFill>
              <a:latin typeface="Verdana" panose="020B0604030504040204" pitchFamily="34" charset="0"/>
              <a:sym typeface="Gill Sans"/>
            </a:endParaRPr>
          </a:p>
        </p:txBody>
      </p:sp>
      <p:sp>
        <p:nvSpPr>
          <p:cNvPr id="7179" name="Freeform 118"/>
          <p:cNvSpPr/>
          <p:nvPr/>
        </p:nvSpPr>
        <p:spPr bwMode="auto">
          <a:xfrm>
            <a:off x="3346450" y="2673350"/>
            <a:ext cx="2317750" cy="3376930"/>
          </a:xfrm>
          <a:custGeom>
            <a:avLst/>
            <a:gdLst>
              <a:gd name="T0" fmla="*/ 46613174 w 12475"/>
              <a:gd name="T1" fmla="*/ 0 h 13634"/>
              <a:gd name="T2" fmla="*/ 0 w 12475"/>
              <a:gd name="T3" fmla="*/ 68817586 h 13634"/>
              <a:gd name="T4" fmla="*/ 0 w 12475"/>
              <a:gd name="T5" fmla="*/ 928342607 h 13634"/>
              <a:gd name="T6" fmla="*/ 46613174 w 12475"/>
              <a:gd name="T7" fmla="*/ 997087144 h 13634"/>
              <a:gd name="T8" fmla="*/ 571394472 w 12475"/>
              <a:gd name="T9" fmla="*/ 997087144 h 13634"/>
              <a:gd name="T10" fmla="*/ 617958060 w 12475"/>
              <a:gd name="T11" fmla="*/ 928342607 h 13634"/>
              <a:gd name="T12" fmla="*/ 617958060 w 12475"/>
              <a:gd name="T13" fmla="*/ 68817586 h 13634"/>
              <a:gd name="T14" fmla="*/ 571394472 w 12475"/>
              <a:gd name="T15" fmla="*/ 0 h 13634"/>
              <a:gd name="T16" fmla="*/ 46613174 w 12475"/>
              <a:gd name="T17" fmla="*/ 0 h 136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475" h="13634">
                <a:moveTo>
                  <a:pt x="941" y="0"/>
                </a:moveTo>
                <a:cubicBezTo>
                  <a:pt x="422" y="0"/>
                  <a:pt x="0" y="421"/>
                  <a:pt x="0" y="941"/>
                </a:cubicBezTo>
                <a:lnTo>
                  <a:pt x="0" y="12694"/>
                </a:lnTo>
                <a:cubicBezTo>
                  <a:pt x="0" y="13213"/>
                  <a:pt x="422" y="13634"/>
                  <a:pt x="941" y="13634"/>
                </a:cubicBezTo>
                <a:lnTo>
                  <a:pt x="11535" y="13634"/>
                </a:lnTo>
                <a:cubicBezTo>
                  <a:pt x="12054" y="13634"/>
                  <a:pt x="12475" y="13213"/>
                  <a:pt x="12475" y="12694"/>
                </a:cubicBezTo>
                <a:lnTo>
                  <a:pt x="12475" y="941"/>
                </a:lnTo>
                <a:cubicBezTo>
                  <a:pt x="12475" y="421"/>
                  <a:pt x="12054" y="0"/>
                  <a:pt x="11535" y="0"/>
                </a:cubicBezTo>
                <a:lnTo>
                  <a:pt x="941" y="0"/>
                </a:lnTo>
                <a:close/>
              </a:path>
            </a:pathLst>
          </a:custGeom>
          <a:noFill/>
          <a:ln w="27051" cap="rnd">
            <a:solidFill>
              <a:srgbClr val="666699"/>
            </a:solidFill>
            <a:prstDash val="solid"/>
            <a:round/>
          </a:ln>
          <a:extLst>
            <a:ext uri="{909E8E84-426E-40DD-AFC4-6F175D3DCCD1}">
              <a14:hiddenFill xmlns:a14="http://schemas.microsoft.com/office/drawing/2010/main">
                <a:solidFill>
                  <a:srgbClr val="FFFFFF"/>
                </a:solidFill>
              </a14:hiddenFill>
            </a:ext>
          </a:extLst>
        </p:spPr>
        <p:txBody>
          <a:bodyPr lIns="65300" tIns="32649" rIns="65300" bIns="32649"/>
          <a:lstStyle/>
          <a:p>
            <a:endParaRPr lang="en-GB" dirty="0"/>
          </a:p>
        </p:txBody>
      </p:sp>
      <p:grpSp>
        <p:nvGrpSpPr>
          <p:cNvPr id="7180" name="Group 121"/>
          <p:cNvGrpSpPr/>
          <p:nvPr/>
        </p:nvGrpSpPr>
        <p:grpSpPr bwMode="auto">
          <a:xfrm>
            <a:off x="992505" y="2665730"/>
            <a:ext cx="2260600" cy="3383915"/>
            <a:chOff x="1115" y="2821"/>
            <a:chExt cx="2159" cy="2206"/>
          </a:xfrm>
        </p:grpSpPr>
        <p:sp>
          <p:nvSpPr>
            <p:cNvPr id="7203" name="Freeform 119"/>
            <p:cNvSpPr/>
            <p:nvPr/>
          </p:nvSpPr>
          <p:spPr bwMode="auto">
            <a:xfrm>
              <a:off x="1115" y="2821"/>
              <a:ext cx="2159" cy="2206"/>
            </a:xfrm>
            <a:custGeom>
              <a:avLst/>
              <a:gdLst>
                <a:gd name="T0" fmla="*/ 27 w 12850"/>
                <a:gd name="T1" fmla="*/ 0 h 13634"/>
                <a:gd name="T2" fmla="*/ 0 w 12850"/>
                <a:gd name="T3" fmla="*/ 25 h 13634"/>
                <a:gd name="T4" fmla="*/ 0 w 12850"/>
                <a:gd name="T5" fmla="*/ 332 h 13634"/>
                <a:gd name="T6" fmla="*/ 27 w 12850"/>
                <a:gd name="T7" fmla="*/ 357 h 13634"/>
                <a:gd name="T8" fmla="*/ 335 w 12850"/>
                <a:gd name="T9" fmla="*/ 357 h 13634"/>
                <a:gd name="T10" fmla="*/ 363 w 12850"/>
                <a:gd name="T11" fmla="*/ 332 h 13634"/>
                <a:gd name="T12" fmla="*/ 363 w 12850"/>
                <a:gd name="T13" fmla="*/ 25 h 13634"/>
                <a:gd name="T14" fmla="*/ 335 w 12850"/>
                <a:gd name="T15" fmla="*/ 0 h 13634"/>
                <a:gd name="T16" fmla="*/ 27 w 12850"/>
                <a:gd name="T17" fmla="*/ 0 h 136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850" h="13634">
                  <a:moveTo>
                    <a:pt x="968" y="0"/>
                  </a:moveTo>
                  <a:cubicBezTo>
                    <a:pt x="433" y="0"/>
                    <a:pt x="0" y="434"/>
                    <a:pt x="0" y="969"/>
                  </a:cubicBezTo>
                  <a:lnTo>
                    <a:pt x="0" y="12665"/>
                  </a:lnTo>
                  <a:cubicBezTo>
                    <a:pt x="0" y="13200"/>
                    <a:pt x="433" y="13634"/>
                    <a:pt x="968" y="13634"/>
                  </a:cubicBezTo>
                  <a:lnTo>
                    <a:pt x="11881" y="13634"/>
                  </a:lnTo>
                  <a:cubicBezTo>
                    <a:pt x="12416" y="13634"/>
                    <a:pt x="12850" y="13200"/>
                    <a:pt x="12850" y="12665"/>
                  </a:cubicBezTo>
                  <a:lnTo>
                    <a:pt x="12850" y="969"/>
                  </a:lnTo>
                  <a:cubicBezTo>
                    <a:pt x="12850" y="434"/>
                    <a:pt x="12416" y="0"/>
                    <a:pt x="11881" y="0"/>
                  </a:cubicBezTo>
                  <a:lnTo>
                    <a:pt x="968" y="0"/>
                  </a:lnTo>
                  <a:close/>
                </a:path>
              </a:pathLst>
            </a:custGeom>
            <a:solidFill>
              <a:srgbClr val="FFFFFF"/>
            </a:solidFill>
            <a:ln w="0">
              <a:solidFill>
                <a:srgbClr val="666699"/>
              </a:solidFill>
              <a:prstDash val="solid"/>
              <a:round/>
            </a:ln>
          </p:spPr>
          <p:txBody>
            <a:bodyPr/>
            <a:lstStyle/>
            <a:p>
              <a:endParaRPr lang="en-GB" dirty="0"/>
            </a:p>
          </p:txBody>
        </p:sp>
        <p:sp>
          <p:nvSpPr>
            <p:cNvPr id="7204" name="Freeform 120"/>
            <p:cNvSpPr/>
            <p:nvPr/>
          </p:nvSpPr>
          <p:spPr bwMode="auto">
            <a:xfrm>
              <a:off x="1115" y="2821"/>
              <a:ext cx="2159" cy="2206"/>
            </a:xfrm>
            <a:custGeom>
              <a:avLst/>
              <a:gdLst>
                <a:gd name="T0" fmla="*/ 27 w 12850"/>
                <a:gd name="T1" fmla="*/ 0 h 13634"/>
                <a:gd name="T2" fmla="*/ 0 w 12850"/>
                <a:gd name="T3" fmla="*/ 25 h 13634"/>
                <a:gd name="T4" fmla="*/ 0 w 12850"/>
                <a:gd name="T5" fmla="*/ 332 h 13634"/>
                <a:gd name="T6" fmla="*/ 27 w 12850"/>
                <a:gd name="T7" fmla="*/ 357 h 13634"/>
                <a:gd name="T8" fmla="*/ 335 w 12850"/>
                <a:gd name="T9" fmla="*/ 357 h 13634"/>
                <a:gd name="T10" fmla="*/ 363 w 12850"/>
                <a:gd name="T11" fmla="*/ 332 h 13634"/>
                <a:gd name="T12" fmla="*/ 363 w 12850"/>
                <a:gd name="T13" fmla="*/ 25 h 13634"/>
                <a:gd name="T14" fmla="*/ 335 w 12850"/>
                <a:gd name="T15" fmla="*/ 0 h 13634"/>
                <a:gd name="T16" fmla="*/ 27 w 12850"/>
                <a:gd name="T17" fmla="*/ 0 h 136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850" h="13634">
                  <a:moveTo>
                    <a:pt x="968" y="0"/>
                  </a:moveTo>
                  <a:cubicBezTo>
                    <a:pt x="433" y="0"/>
                    <a:pt x="0" y="434"/>
                    <a:pt x="0" y="969"/>
                  </a:cubicBezTo>
                  <a:lnTo>
                    <a:pt x="0" y="12665"/>
                  </a:lnTo>
                  <a:cubicBezTo>
                    <a:pt x="0" y="13200"/>
                    <a:pt x="433" y="13634"/>
                    <a:pt x="968" y="13634"/>
                  </a:cubicBezTo>
                  <a:lnTo>
                    <a:pt x="11881" y="13634"/>
                  </a:lnTo>
                  <a:cubicBezTo>
                    <a:pt x="12416" y="13634"/>
                    <a:pt x="12850" y="13200"/>
                    <a:pt x="12850" y="12665"/>
                  </a:cubicBezTo>
                  <a:lnTo>
                    <a:pt x="12850" y="969"/>
                  </a:lnTo>
                  <a:cubicBezTo>
                    <a:pt x="12850" y="434"/>
                    <a:pt x="12416" y="0"/>
                    <a:pt x="11881" y="0"/>
                  </a:cubicBezTo>
                  <a:lnTo>
                    <a:pt x="968" y="0"/>
                  </a:lnTo>
                  <a:close/>
                </a:path>
              </a:pathLst>
            </a:custGeom>
            <a:noFill/>
            <a:ln w="26988" cap="rnd">
              <a:solidFill>
                <a:srgbClr val="666699"/>
              </a:solidFill>
              <a:prstDash val="solid"/>
              <a:round/>
            </a:ln>
            <a:extLst>
              <a:ext uri="{909E8E84-426E-40DD-AFC4-6F175D3DCCD1}">
                <a14:hiddenFill xmlns:a14="http://schemas.microsoft.com/office/drawing/2010/main">
                  <a:solidFill>
                    <a:srgbClr val="FFFFFF"/>
                  </a:solidFill>
                </a14:hiddenFill>
              </a:ext>
            </a:extLst>
          </p:spPr>
          <p:txBody>
            <a:bodyPr/>
            <a:lstStyle/>
            <a:p>
              <a:endParaRPr lang="en-GB" dirty="0"/>
            </a:p>
          </p:txBody>
        </p:sp>
      </p:grpSp>
      <p:sp>
        <p:nvSpPr>
          <p:cNvPr id="79" name="AutoShape 216"/>
          <p:cNvSpPr>
            <a:spLocks noChangeArrowheads="1"/>
          </p:cNvSpPr>
          <p:nvPr/>
        </p:nvSpPr>
        <p:spPr bwMode="auto">
          <a:xfrm>
            <a:off x="2291080" y="786130"/>
            <a:ext cx="1112520" cy="514350"/>
          </a:xfrm>
          <a:prstGeom prst="flowChartAlternateProcess">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0" tIns="32649" rIns="65300" bIns="32649" anchor="ctr"/>
          <a:lstStyle/>
          <a:p>
            <a:pPr algn="ctr">
              <a:defRPr/>
            </a:pPr>
            <a:r>
              <a:rPr lang="en-GB" sz="1000" b="1" dirty="0">
                <a:solidFill>
                  <a:srgbClr val="000000"/>
                </a:solidFill>
                <a:latin typeface="Verdana" panose="020B0604030504040204" pitchFamily="34" charset="0"/>
                <a:sym typeface="Gill Sans" charset="0"/>
              </a:rPr>
              <a:t> Focus Marke</a:t>
            </a:r>
            <a:r>
              <a:rPr lang="en-GB" sz="1050" b="1" dirty="0">
                <a:solidFill>
                  <a:srgbClr val="000000"/>
                </a:solidFill>
                <a:latin typeface="Verdana" panose="020B0604030504040204" pitchFamily="34" charset="0"/>
                <a:sym typeface="Gill Sans" charset="0"/>
              </a:rPr>
              <a:t>ts</a:t>
            </a:r>
            <a:endParaRPr lang="en-GB" sz="1050" b="1" dirty="0">
              <a:solidFill>
                <a:srgbClr val="000000"/>
              </a:solidFill>
              <a:latin typeface="Verdana" panose="020B0604030504040204" pitchFamily="34" charset="0"/>
              <a:sym typeface="Gill Sans" charset="0"/>
            </a:endParaRPr>
          </a:p>
        </p:txBody>
      </p:sp>
      <p:sp>
        <p:nvSpPr>
          <p:cNvPr id="7182" name="AutoShape 218"/>
          <p:cNvSpPr>
            <a:spLocks noChangeArrowheads="1"/>
          </p:cNvSpPr>
          <p:nvPr/>
        </p:nvSpPr>
        <p:spPr bwMode="auto">
          <a:xfrm>
            <a:off x="988060" y="786130"/>
            <a:ext cx="1280160" cy="514350"/>
          </a:xfrm>
          <a:prstGeom prst="flowChartAlternateProcess">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0" tIns="32649" rIns="65300" bIns="32649" anchor="ct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000" b="1" dirty="0">
                <a:solidFill>
                  <a:srgbClr val="000000"/>
                </a:solidFill>
                <a:latin typeface="Verdana" panose="020B0604030504040204" pitchFamily="34" charset="0"/>
                <a:sym typeface="Gill Sans"/>
              </a:rPr>
              <a:t>3</a:t>
            </a:r>
            <a:r>
              <a:rPr lang="en-US" altLang="en-GB" sz="1000" b="1" dirty="0">
                <a:solidFill>
                  <a:srgbClr val="000000"/>
                </a:solidFill>
                <a:latin typeface="Verdana" panose="020B0604030504040204" pitchFamily="34" charset="0"/>
                <a:sym typeface="Gill Sans"/>
              </a:rPr>
              <a:t>-</a:t>
            </a:r>
            <a:r>
              <a:rPr lang="en-GB" altLang="en-US" sz="1000" b="1" dirty="0">
                <a:solidFill>
                  <a:srgbClr val="000000"/>
                </a:solidFill>
                <a:latin typeface="Verdana" panose="020B0604030504040204" pitchFamily="34" charset="0"/>
                <a:sym typeface="Gill Sans"/>
              </a:rPr>
              <a:t>Year </a:t>
            </a:r>
            <a:r>
              <a:rPr lang="en-US" altLang="en-GB" sz="1000" b="1" dirty="0">
                <a:solidFill>
                  <a:srgbClr val="000000"/>
                </a:solidFill>
                <a:latin typeface="Verdana" panose="020B0604030504040204" pitchFamily="34" charset="0"/>
                <a:sym typeface="Gill Sans"/>
              </a:rPr>
              <a:t>trends and targets </a:t>
            </a:r>
            <a:r>
              <a:rPr lang="en-GB" altLang="en-US" sz="1000" b="1" dirty="0">
                <a:solidFill>
                  <a:srgbClr val="000000"/>
                </a:solidFill>
                <a:latin typeface="Verdana" panose="020B0604030504040204" pitchFamily="34" charset="0"/>
                <a:sym typeface="Gill Sans"/>
              </a:rPr>
              <a:t>growth</a:t>
            </a:r>
            <a:endParaRPr lang="en-GB" altLang="en-US" sz="1000" b="1" dirty="0">
              <a:solidFill>
                <a:srgbClr val="000000"/>
              </a:solidFill>
              <a:latin typeface="Verdana" panose="020B0604030504040204" pitchFamily="34" charset="0"/>
              <a:sym typeface="Gill Sans"/>
            </a:endParaRPr>
          </a:p>
        </p:txBody>
      </p:sp>
      <p:sp>
        <p:nvSpPr>
          <p:cNvPr id="82" name="AutoShape 221"/>
          <p:cNvSpPr>
            <a:spLocks noChangeArrowheads="1"/>
          </p:cNvSpPr>
          <p:nvPr/>
        </p:nvSpPr>
        <p:spPr bwMode="auto">
          <a:xfrm>
            <a:off x="3421380" y="819785"/>
            <a:ext cx="2185670" cy="480695"/>
          </a:xfrm>
          <a:prstGeom prst="flowChartAlternateProcess">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0" tIns="32649" rIns="65300" bIns="32649" anchor="ctr"/>
          <a:lstStyle/>
          <a:p>
            <a:pPr algn="ctr">
              <a:defRPr/>
            </a:pPr>
            <a:r>
              <a:rPr lang="en-US" altLang="en-GB" sz="1050" b="1" dirty="0">
                <a:solidFill>
                  <a:srgbClr val="000000"/>
                </a:solidFill>
                <a:latin typeface="Verdana" panose="020B0604030504040204" pitchFamily="34" charset="0"/>
                <a:sym typeface="Gill Sans" charset="0"/>
              </a:rPr>
              <a:t>National</a:t>
            </a:r>
            <a:r>
              <a:rPr lang="en-GB" sz="1050" b="1" dirty="0">
                <a:solidFill>
                  <a:srgbClr val="000000"/>
                </a:solidFill>
                <a:latin typeface="Verdana" panose="020B0604030504040204" pitchFamily="34" charset="0"/>
                <a:sym typeface="Gill Sans" charset="0"/>
              </a:rPr>
              <a:t> Capabilities</a:t>
            </a:r>
            <a:endParaRPr lang="en-GB" sz="1050" b="1" dirty="0">
              <a:solidFill>
                <a:srgbClr val="000000"/>
              </a:solidFill>
              <a:latin typeface="Verdana" panose="020B0604030504040204" pitchFamily="34" charset="0"/>
              <a:sym typeface="Gill Sans" charset="0"/>
            </a:endParaRPr>
          </a:p>
        </p:txBody>
      </p:sp>
      <p:sp>
        <p:nvSpPr>
          <p:cNvPr id="7184" name="AutoShape 223"/>
          <p:cNvSpPr>
            <a:spLocks noChangeArrowheads="1"/>
          </p:cNvSpPr>
          <p:nvPr/>
        </p:nvSpPr>
        <p:spPr bwMode="auto">
          <a:xfrm>
            <a:off x="5682615" y="786130"/>
            <a:ext cx="1243965" cy="514350"/>
          </a:xfrm>
          <a:prstGeom prst="flowChartAlternateProcess">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0" tIns="32649" rIns="65300" bIns="32649" anchor="ct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GB" sz="1000" b="1" dirty="0">
                <a:solidFill>
                  <a:srgbClr val="000000"/>
                </a:solidFill>
                <a:latin typeface="Verdana" panose="020B0604030504040204" pitchFamily="34" charset="0"/>
                <a:sym typeface="Gill Sans"/>
              </a:rPr>
              <a:t>National and</a:t>
            </a:r>
            <a:r>
              <a:rPr lang="en-GB" altLang="en-US" sz="1000" b="1" dirty="0">
                <a:solidFill>
                  <a:srgbClr val="000000"/>
                </a:solidFill>
                <a:latin typeface="Verdana" panose="020B0604030504040204" pitchFamily="34" charset="0"/>
                <a:sym typeface="Gill Sans"/>
              </a:rPr>
              <a:t> </a:t>
            </a:r>
            <a:r>
              <a:rPr lang="en-US" altLang="en-GB" sz="1000" b="1" dirty="0">
                <a:solidFill>
                  <a:srgbClr val="000000"/>
                </a:solidFill>
                <a:latin typeface="Verdana" panose="020B0604030504040204" pitchFamily="34" charset="0"/>
                <a:sym typeface="Gill Sans"/>
              </a:rPr>
              <a:t>Regional sites</a:t>
            </a:r>
            <a:r>
              <a:rPr lang="en-GB" altLang="en-US" sz="1000" b="1" dirty="0">
                <a:solidFill>
                  <a:srgbClr val="000000"/>
                </a:solidFill>
                <a:latin typeface="Verdana" panose="020B0604030504040204" pitchFamily="34" charset="0"/>
                <a:sym typeface="Gill Sans"/>
              </a:rPr>
              <a:t> Structures</a:t>
            </a:r>
            <a:endParaRPr lang="en-GB" altLang="en-US" sz="1000" b="1" dirty="0">
              <a:solidFill>
                <a:srgbClr val="000000"/>
              </a:solidFill>
              <a:latin typeface="Verdana" panose="020B0604030504040204" pitchFamily="34" charset="0"/>
              <a:sym typeface="Gill Sans"/>
            </a:endParaRPr>
          </a:p>
        </p:txBody>
      </p:sp>
      <p:sp>
        <p:nvSpPr>
          <p:cNvPr id="87" name="AutoShape 228"/>
          <p:cNvSpPr>
            <a:spLocks noChangeArrowheads="1"/>
          </p:cNvSpPr>
          <p:nvPr/>
        </p:nvSpPr>
        <p:spPr bwMode="auto">
          <a:xfrm>
            <a:off x="992188" y="1970088"/>
            <a:ext cx="2278062" cy="565150"/>
          </a:xfrm>
          <a:prstGeom prst="flowChartAlternateProcess">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0" tIns="32649" rIns="65300" bIns="32649" anchor="ctr"/>
          <a:lstStyle/>
          <a:p>
            <a:pPr algn="ctr">
              <a:defRPr/>
            </a:pPr>
            <a:r>
              <a:rPr lang="en-GB" sz="1050" b="1" dirty="0">
                <a:solidFill>
                  <a:srgbClr val="000000"/>
                </a:solidFill>
                <a:latin typeface="Verdana" panose="020B0604030504040204" pitchFamily="34" charset="0"/>
                <a:sym typeface="Gill Sans" charset="0"/>
              </a:rPr>
              <a:t>“</a:t>
            </a:r>
            <a:r>
              <a:rPr lang="en-GB" sz="1000" b="1" dirty="0">
                <a:solidFill>
                  <a:srgbClr val="000000"/>
                </a:solidFill>
                <a:latin typeface="Verdana" panose="020B0604030504040204" pitchFamily="34" charset="0"/>
                <a:sym typeface="Gill Sans" charset="0"/>
              </a:rPr>
              <a:t>Creating </a:t>
            </a:r>
            <a:r>
              <a:rPr lang="en-US" altLang="en-GB" sz="1000" b="1" dirty="0">
                <a:solidFill>
                  <a:srgbClr val="000000"/>
                </a:solidFill>
                <a:latin typeface="Verdana" panose="020B0604030504040204" pitchFamily="34" charset="0"/>
                <a:sym typeface="Gill Sans" charset="0"/>
              </a:rPr>
              <a:t>and</a:t>
            </a:r>
            <a:r>
              <a:rPr lang="en-GB" sz="1000" b="1" dirty="0">
                <a:solidFill>
                  <a:srgbClr val="000000"/>
                </a:solidFill>
                <a:latin typeface="Verdana" panose="020B0604030504040204" pitchFamily="34" charset="0"/>
                <a:sym typeface="Gill Sans" charset="0"/>
              </a:rPr>
              <a:t> Championing the programmes  for growth in </a:t>
            </a:r>
            <a:r>
              <a:rPr lang="en-US" altLang="en-GB" sz="1000" b="1" dirty="0">
                <a:solidFill>
                  <a:srgbClr val="000000"/>
                </a:solidFill>
                <a:latin typeface="Verdana" panose="020B0604030504040204" pitchFamily="34" charset="0"/>
                <a:sym typeface="Gill Sans" charset="0"/>
              </a:rPr>
              <a:t>Uganda</a:t>
            </a:r>
            <a:r>
              <a:rPr lang="en-GB" sz="1000" b="1" dirty="0">
                <a:solidFill>
                  <a:srgbClr val="000000"/>
                </a:solidFill>
                <a:latin typeface="Verdana" panose="020B0604030504040204" pitchFamily="34" charset="0"/>
                <a:sym typeface="Gill Sans" charset="0"/>
              </a:rPr>
              <a:t> </a:t>
            </a:r>
            <a:r>
              <a:rPr lang="en-GB" sz="1050" b="1" dirty="0">
                <a:solidFill>
                  <a:srgbClr val="000000"/>
                </a:solidFill>
                <a:latin typeface="Verdana" panose="020B0604030504040204" pitchFamily="34" charset="0"/>
                <a:sym typeface="Gill Sans" charset="0"/>
              </a:rPr>
              <a:t>and </a:t>
            </a:r>
            <a:r>
              <a:rPr lang="en-US" altLang="en-GB" sz="1050" b="1" dirty="0">
                <a:solidFill>
                  <a:srgbClr val="000000"/>
                </a:solidFill>
                <a:latin typeface="Verdana" panose="020B0604030504040204" pitchFamily="34" charset="0"/>
                <a:sym typeface="Gill Sans" charset="0"/>
              </a:rPr>
              <a:t>its </a:t>
            </a:r>
            <a:r>
              <a:rPr lang="en-GB" sz="1050" b="1" dirty="0">
                <a:solidFill>
                  <a:srgbClr val="000000"/>
                </a:solidFill>
                <a:latin typeface="Verdana" panose="020B0604030504040204" pitchFamily="34" charset="0"/>
                <a:sym typeface="Gill Sans" charset="0"/>
              </a:rPr>
              <a:t>regions”</a:t>
            </a:r>
            <a:endParaRPr lang="en-GB" sz="1050" b="1" dirty="0">
              <a:solidFill>
                <a:srgbClr val="000000"/>
              </a:solidFill>
              <a:latin typeface="Verdana" panose="020B0604030504040204" pitchFamily="34" charset="0"/>
              <a:sym typeface="Gill Sans" charset="0"/>
            </a:endParaRPr>
          </a:p>
        </p:txBody>
      </p:sp>
      <p:sp>
        <p:nvSpPr>
          <p:cNvPr id="89" name="AutoShape 233"/>
          <p:cNvSpPr>
            <a:spLocks noChangeArrowheads="1"/>
          </p:cNvSpPr>
          <p:nvPr/>
        </p:nvSpPr>
        <p:spPr bwMode="auto">
          <a:xfrm>
            <a:off x="3413125" y="1970088"/>
            <a:ext cx="2230438" cy="565150"/>
          </a:xfrm>
          <a:prstGeom prst="flowChartAlternateProcess">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0" tIns="32649" rIns="65300" bIns="32649" anchor="ctr"/>
          <a:lstStyle/>
          <a:p>
            <a:pPr algn="ctr">
              <a:defRPr/>
            </a:pPr>
            <a:r>
              <a:rPr lang="en-GB" sz="1050" b="1" dirty="0">
                <a:solidFill>
                  <a:srgbClr val="000000"/>
                </a:solidFill>
                <a:latin typeface="Verdana" panose="020B0604030504040204" pitchFamily="34" charset="0"/>
                <a:sym typeface="Gill Sans" charset="0"/>
              </a:rPr>
              <a:t>“Service Provision in Education, Membership </a:t>
            </a:r>
            <a:r>
              <a:rPr lang="en-US" altLang="en-GB" sz="1050" b="1" dirty="0">
                <a:solidFill>
                  <a:srgbClr val="000000"/>
                </a:solidFill>
                <a:latin typeface="Verdana" panose="020B0604030504040204" pitchFamily="34" charset="0"/>
                <a:sym typeface="Gill Sans" charset="0"/>
              </a:rPr>
              <a:t>and</a:t>
            </a:r>
            <a:r>
              <a:rPr lang="en-GB" sz="1050" b="1" dirty="0">
                <a:solidFill>
                  <a:srgbClr val="000000"/>
                </a:solidFill>
                <a:latin typeface="Verdana" panose="020B0604030504040204" pitchFamily="34" charset="0"/>
                <a:sym typeface="Gill Sans" charset="0"/>
              </a:rPr>
              <a:t> Finance” </a:t>
            </a:r>
            <a:endParaRPr lang="en-GB" sz="1050" b="1" dirty="0">
              <a:solidFill>
                <a:srgbClr val="000000"/>
              </a:solidFill>
              <a:latin typeface="Verdana" panose="020B0604030504040204" pitchFamily="34" charset="0"/>
              <a:sym typeface="Gill Sans" charset="0"/>
            </a:endParaRPr>
          </a:p>
        </p:txBody>
      </p:sp>
      <p:sp>
        <p:nvSpPr>
          <p:cNvPr id="7187" name="AutoShape 235"/>
          <p:cNvSpPr>
            <a:spLocks noChangeArrowheads="1"/>
          </p:cNvSpPr>
          <p:nvPr/>
        </p:nvSpPr>
        <p:spPr bwMode="auto">
          <a:xfrm>
            <a:off x="5740400" y="1970088"/>
            <a:ext cx="2232025" cy="565150"/>
          </a:xfrm>
          <a:prstGeom prst="flowChartAlternateProcess">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0" tIns="32649" rIns="65300" bIns="32649" anchor="ct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000" b="1" dirty="0">
                <a:solidFill>
                  <a:srgbClr val="000000"/>
                </a:solidFill>
                <a:latin typeface="Verdana" panose="020B0604030504040204" pitchFamily="34" charset="0"/>
                <a:sym typeface="Gill Sans"/>
              </a:rPr>
              <a:t>“Guardianship of the Charter </a:t>
            </a:r>
            <a:r>
              <a:rPr lang="en-US" altLang="en-GB" sz="1000" b="1" dirty="0">
                <a:solidFill>
                  <a:srgbClr val="000000"/>
                </a:solidFill>
                <a:latin typeface="Verdana" panose="020B0604030504040204" pitchFamily="34" charset="0"/>
                <a:sym typeface="Gill Sans"/>
              </a:rPr>
              <a:t>and</a:t>
            </a:r>
            <a:r>
              <a:rPr lang="en-GB" altLang="en-US" sz="1000" b="1" dirty="0">
                <a:solidFill>
                  <a:srgbClr val="000000"/>
                </a:solidFill>
                <a:latin typeface="Verdana" panose="020B0604030504040204" pitchFamily="34" charset="0"/>
                <a:sym typeface="Gill Sans"/>
              </a:rPr>
              <a:t> Leadership of the Institute” </a:t>
            </a:r>
            <a:endParaRPr lang="en-GB" altLang="en-US" sz="1000" b="1" dirty="0">
              <a:solidFill>
                <a:srgbClr val="000000"/>
              </a:solidFill>
              <a:latin typeface="Verdana" panose="020B0604030504040204" pitchFamily="34" charset="0"/>
              <a:sym typeface="Gill Sans"/>
            </a:endParaRPr>
          </a:p>
        </p:txBody>
      </p:sp>
      <p:sp>
        <p:nvSpPr>
          <p:cNvPr id="7188" name="Text Box 271"/>
          <p:cNvSpPr txBox="1">
            <a:spLocks noChangeArrowheads="1"/>
          </p:cNvSpPr>
          <p:nvPr/>
        </p:nvSpPr>
        <p:spPr bwMode="auto">
          <a:xfrm rot="-880026">
            <a:off x="140335" y="173355"/>
            <a:ext cx="1213485" cy="572135"/>
          </a:xfrm>
          <a:prstGeom prst="rect">
            <a:avLst/>
          </a:prstGeom>
          <a:solidFill>
            <a:srgbClr val="A27C4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300" tIns="32649" rIns="65300" bIns="32649">
            <a:spAutoFit/>
          </a:bodyPr>
          <a:lstStyle>
            <a:lvl1pPr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gn="ctr" eaLnBrk="1" hangingPunct="1">
              <a:spcBef>
                <a:spcPct val="0"/>
              </a:spcBef>
              <a:buClrTx/>
              <a:buFontTx/>
              <a:buNone/>
            </a:pPr>
            <a:r>
              <a:rPr lang="en-GB" altLang="en-US" sz="1100" b="1" dirty="0">
                <a:solidFill>
                  <a:srgbClr val="FFFFFF"/>
                </a:solidFill>
                <a:latin typeface="Verdana" panose="020B0604030504040204" pitchFamily="34" charset="0"/>
                <a:sym typeface="Gill Sans"/>
              </a:rPr>
              <a:t>20</a:t>
            </a:r>
            <a:r>
              <a:rPr lang="en-US" altLang="en-GB" sz="1100" b="1" dirty="0">
                <a:solidFill>
                  <a:srgbClr val="FFFFFF"/>
                </a:solidFill>
                <a:latin typeface="Verdana" panose="020B0604030504040204" pitchFamily="34" charset="0"/>
                <a:sym typeface="Gill Sans"/>
              </a:rPr>
              <a:t>21</a:t>
            </a:r>
            <a:r>
              <a:rPr lang="en-GB" altLang="en-US" sz="1100" b="1" dirty="0">
                <a:solidFill>
                  <a:srgbClr val="FFFFFF"/>
                </a:solidFill>
                <a:latin typeface="Verdana" panose="020B0604030504040204" pitchFamily="34" charset="0"/>
                <a:sym typeface="Gill Sans"/>
              </a:rPr>
              <a:t>-</a:t>
            </a:r>
            <a:r>
              <a:rPr lang="en-US" altLang="en-GB" sz="1100" b="1" dirty="0">
                <a:solidFill>
                  <a:srgbClr val="FFFFFF"/>
                </a:solidFill>
                <a:latin typeface="Verdana" panose="020B0604030504040204" pitchFamily="34" charset="0"/>
                <a:sym typeface="Gill Sans"/>
              </a:rPr>
              <a:t>23</a:t>
            </a:r>
            <a:r>
              <a:rPr lang="en-GB" altLang="en-US" sz="1100" b="1" dirty="0">
                <a:solidFill>
                  <a:srgbClr val="FFFFFF"/>
                </a:solidFill>
                <a:latin typeface="Verdana" panose="020B0604030504040204" pitchFamily="34" charset="0"/>
                <a:sym typeface="Gill Sans"/>
              </a:rPr>
              <a:t> CILT International Priorities </a:t>
            </a:r>
            <a:endParaRPr lang="en-GB" altLang="en-US" sz="1100" dirty="0">
              <a:solidFill>
                <a:srgbClr val="FFFFFF"/>
              </a:solidFill>
              <a:latin typeface="Verdana" panose="020B0604030504040204" pitchFamily="34" charset="0"/>
              <a:sym typeface="Gill Sans"/>
            </a:endParaRPr>
          </a:p>
        </p:txBody>
      </p:sp>
      <p:sp>
        <p:nvSpPr>
          <p:cNvPr id="7189" name="Text Box 287"/>
          <p:cNvSpPr txBox="1">
            <a:spLocks noChangeArrowheads="1"/>
          </p:cNvSpPr>
          <p:nvPr/>
        </p:nvSpPr>
        <p:spPr bwMode="auto">
          <a:xfrm rot="877773">
            <a:off x="7843520" y="243205"/>
            <a:ext cx="1179830" cy="433705"/>
          </a:xfrm>
          <a:prstGeom prst="rect">
            <a:avLst/>
          </a:prstGeom>
          <a:solidFill>
            <a:srgbClr val="A27C4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300" tIns="32649" rIns="65300" bIns="32649">
            <a:spAutoFit/>
          </a:bodyPr>
          <a:lstStyle>
            <a:lvl1pPr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gn="ctr" eaLnBrk="1" hangingPunct="1">
              <a:spcBef>
                <a:spcPct val="0"/>
              </a:spcBef>
              <a:buClrTx/>
              <a:buFontTx/>
              <a:buNone/>
            </a:pPr>
            <a:r>
              <a:rPr lang="en-GB" altLang="en-US" sz="1200" b="1" dirty="0">
                <a:solidFill>
                  <a:srgbClr val="FFFFFF"/>
                </a:solidFill>
                <a:latin typeface="Verdana" panose="020B0604030504040204" pitchFamily="34" charset="0"/>
                <a:sym typeface="Gill Sans"/>
              </a:rPr>
              <a:t>Partner for Life</a:t>
            </a:r>
            <a:endParaRPr lang="en-GB" altLang="en-US" sz="1200" b="1" dirty="0">
              <a:solidFill>
                <a:srgbClr val="FFFFFF"/>
              </a:solidFill>
              <a:latin typeface="Verdana" panose="020B0604030504040204" pitchFamily="34" charset="0"/>
              <a:sym typeface="Gill Sans"/>
            </a:endParaRPr>
          </a:p>
        </p:txBody>
      </p:sp>
      <p:sp>
        <p:nvSpPr>
          <p:cNvPr id="95" name="AutoShape 300"/>
          <p:cNvSpPr>
            <a:spLocks noChangeArrowheads="1"/>
          </p:cNvSpPr>
          <p:nvPr/>
        </p:nvSpPr>
        <p:spPr bwMode="auto">
          <a:xfrm>
            <a:off x="1989138" y="1674813"/>
            <a:ext cx="427037" cy="295275"/>
          </a:xfrm>
          <a:prstGeom prst="downArrow">
            <a:avLst>
              <a:gd name="adj1" fmla="val 50000"/>
              <a:gd name="adj2" fmla="val 25000"/>
            </a:avLst>
          </a:prstGeom>
          <a:solidFill>
            <a:schemeClr val="accent2">
              <a:lumMod val="60000"/>
              <a:lumOff val="40000"/>
            </a:schemeClr>
          </a:solidFill>
          <a:ln w="9525" algn="ctr">
            <a:solidFill>
              <a:schemeClr val="bg1"/>
            </a:solidFill>
            <a:miter lim="800000"/>
          </a:ln>
          <a:effectLst/>
        </p:spPr>
        <p:txBody>
          <a:bodyPr wrap="none" lIns="65300" tIns="32649" rIns="65300" bIns="32649" anchor="ctr"/>
          <a:lstStyle/>
          <a:p>
            <a:pPr algn="ctr">
              <a:defRPr/>
            </a:pPr>
            <a:endParaRPr lang="en-US" sz="3000" dirty="0">
              <a:solidFill>
                <a:schemeClr val="accent2">
                  <a:lumMod val="60000"/>
                  <a:lumOff val="40000"/>
                </a:schemeClr>
              </a:solidFill>
              <a:latin typeface="Gill Sans" charset="0"/>
              <a:sym typeface="Gill Sans" charset="0"/>
            </a:endParaRPr>
          </a:p>
        </p:txBody>
      </p:sp>
      <p:sp>
        <p:nvSpPr>
          <p:cNvPr id="96" name="AutoShape 301"/>
          <p:cNvSpPr>
            <a:spLocks noChangeArrowheads="1"/>
          </p:cNvSpPr>
          <p:nvPr/>
        </p:nvSpPr>
        <p:spPr bwMode="auto">
          <a:xfrm>
            <a:off x="4275138" y="1671638"/>
            <a:ext cx="427037" cy="307975"/>
          </a:xfrm>
          <a:prstGeom prst="downArrow">
            <a:avLst>
              <a:gd name="adj1" fmla="val 50000"/>
              <a:gd name="adj2" fmla="val 25000"/>
            </a:avLst>
          </a:prstGeom>
          <a:solidFill>
            <a:schemeClr val="accent2">
              <a:lumMod val="60000"/>
              <a:lumOff val="40000"/>
            </a:schemeClr>
          </a:solidFill>
          <a:ln w="9525" algn="ctr">
            <a:solidFill>
              <a:schemeClr val="bg1"/>
            </a:solidFill>
            <a:miter lim="800000"/>
          </a:ln>
          <a:effectLst/>
        </p:spPr>
        <p:txBody>
          <a:bodyPr wrap="none" lIns="65300" tIns="32649" rIns="65300" bIns="32649" anchor="ctr"/>
          <a:lstStyle/>
          <a:p>
            <a:pPr algn="ctr">
              <a:defRPr/>
            </a:pPr>
            <a:endParaRPr lang="en-US" sz="3000" dirty="0">
              <a:solidFill>
                <a:srgbClr val="000000"/>
              </a:solidFill>
              <a:latin typeface="Gill Sans" charset="0"/>
              <a:sym typeface="Gill Sans" charset="0"/>
            </a:endParaRPr>
          </a:p>
        </p:txBody>
      </p:sp>
      <p:sp>
        <p:nvSpPr>
          <p:cNvPr id="97" name="AutoShape 302"/>
          <p:cNvSpPr>
            <a:spLocks noChangeArrowheads="1"/>
          </p:cNvSpPr>
          <p:nvPr/>
        </p:nvSpPr>
        <p:spPr bwMode="auto">
          <a:xfrm>
            <a:off x="6594475" y="1660525"/>
            <a:ext cx="427038" cy="309563"/>
          </a:xfrm>
          <a:prstGeom prst="downArrow">
            <a:avLst>
              <a:gd name="adj1" fmla="val 50000"/>
              <a:gd name="adj2" fmla="val 25000"/>
            </a:avLst>
          </a:prstGeom>
          <a:solidFill>
            <a:schemeClr val="accent2">
              <a:lumMod val="60000"/>
              <a:lumOff val="40000"/>
            </a:schemeClr>
          </a:solidFill>
          <a:ln w="9525" algn="ctr">
            <a:solidFill>
              <a:schemeClr val="bg1"/>
            </a:solidFill>
            <a:miter lim="800000"/>
          </a:ln>
          <a:effectLst/>
        </p:spPr>
        <p:txBody>
          <a:bodyPr wrap="none" lIns="65300" tIns="32649" rIns="65300" bIns="32649" anchor="ctr"/>
          <a:lstStyle/>
          <a:p>
            <a:pPr algn="ctr">
              <a:defRPr/>
            </a:pPr>
            <a:endParaRPr lang="en-US" sz="3000" dirty="0">
              <a:solidFill>
                <a:srgbClr val="7030A0"/>
              </a:solidFill>
              <a:latin typeface="Gill Sans" charset="0"/>
              <a:sym typeface="Gill Sans" charset="0"/>
            </a:endParaRPr>
          </a:p>
        </p:txBody>
      </p:sp>
      <p:sp>
        <p:nvSpPr>
          <p:cNvPr id="7193" name="Text Box 271"/>
          <p:cNvSpPr txBox="1">
            <a:spLocks noChangeArrowheads="1"/>
          </p:cNvSpPr>
          <p:nvPr/>
        </p:nvSpPr>
        <p:spPr bwMode="auto">
          <a:xfrm>
            <a:off x="1209675" y="6024880"/>
            <a:ext cx="6543040" cy="264795"/>
          </a:xfrm>
          <a:prstGeom prst="rect">
            <a:avLst/>
          </a:prstGeom>
          <a:solidFill>
            <a:srgbClr val="A27C4A"/>
          </a:solidFill>
          <a:ln w="9525">
            <a:solidFill>
              <a:schemeClr val="bg1"/>
            </a:solidFill>
            <a:miter lim="800000"/>
          </a:ln>
        </p:spPr>
        <p:txBody>
          <a:bodyPr wrap="square" lIns="65300" tIns="32649" rIns="65300" bIns="32649">
            <a:spAutoFit/>
          </a:bodyPr>
          <a:lstStyle>
            <a:lvl1pPr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defTabSz="1279525"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1279525"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gn="ctr" eaLnBrk="1" hangingPunct="1">
              <a:spcBef>
                <a:spcPct val="0"/>
              </a:spcBef>
              <a:buClrTx/>
              <a:buFontTx/>
              <a:buNone/>
            </a:pPr>
            <a:r>
              <a:rPr lang="en-GB" altLang="en-US" sz="1300" b="1" dirty="0">
                <a:solidFill>
                  <a:srgbClr val="FFFFFF"/>
                </a:solidFill>
                <a:latin typeface="Verdana" panose="020B0604030504040204" pitchFamily="34" charset="0"/>
                <a:sym typeface="Gill Sans"/>
              </a:rPr>
              <a:t>First Choice for Transport </a:t>
            </a:r>
            <a:r>
              <a:rPr lang="en-US" altLang="en-GB" sz="1300" b="1" dirty="0">
                <a:solidFill>
                  <a:srgbClr val="FFFFFF"/>
                </a:solidFill>
                <a:latin typeface="Verdana" panose="020B0604030504040204" pitchFamily="34" charset="0"/>
                <a:sym typeface="Gill Sans"/>
              </a:rPr>
              <a:t>and</a:t>
            </a:r>
            <a:r>
              <a:rPr lang="en-GB" altLang="en-US" sz="1300" b="1" dirty="0">
                <a:solidFill>
                  <a:srgbClr val="FFFFFF"/>
                </a:solidFill>
                <a:latin typeface="Verdana" panose="020B0604030504040204" pitchFamily="34" charset="0"/>
                <a:sym typeface="Gill Sans"/>
              </a:rPr>
              <a:t> Supply Chain Professionals</a:t>
            </a:r>
            <a:endParaRPr lang="en-GB" altLang="en-US" sz="1300" b="1" dirty="0">
              <a:solidFill>
                <a:srgbClr val="FFFFFF"/>
              </a:solidFill>
              <a:latin typeface="Verdana" panose="020B0604030504040204" pitchFamily="34" charset="0"/>
              <a:sym typeface="Gill Sans"/>
            </a:endParaRPr>
          </a:p>
        </p:txBody>
      </p:sp>
      <p:sp>
        <p:nvSpPr>
          <p:cNvPr id="7194" name="AutoShape 221"/>
          <p:cNvSpPr>
            <a:spLocks noChangeArrowheads="1"/>
          </p:cNvSpPr>
          <p:nvPr/>
        </p:nvSpPr>
        <p:spPr bwMode="auto">
          <a:xfrm>
            <a:off x="1406211" y="87313"/>
            <a:ext cx="6347139" cy="403225"/>
          </a:xfrm>
          <a:prstGeom prst="flowChartAlternateProcess">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0" tIns="32649" rIns="65300" bIns="32649" anchor="ctr"/>
          <a:lstStyle>
            <a:lvl1pPr defTabSz="913130" eaLnBrk="0" hangingPunct="0">
              <a:defRPr>
                <a:solidFill>
                  <a:schemeClr val="tx1"/>
                </a:solidFill>
                <a:latin typeface="Calibri" panose="020F0502020204030204" pitchFamily="34" charset="0"/>
                <a:ea typeface="MS PGothic" panose="020B0600070205080204" pitchFamily="34" charset="-128"/>
              </a:defRPr>
            </a:lvl1pPr>
            <a:lvl2pPr marL="742950" indent="-285750" defTabSz="913130" eaLnBrk="0" hangingPunct="0">
              <a:defRPr>
                <a:solidFill>
                  <a:schemeClr val="tx1"/>
                </a:solidFill>
                <a:latin typeface="Calibri" panose="020F0502020204030204" pitchFamily="34" charset="0"/>
                <a:ea typeface="MS PGothic" panose="020B0600070205080204" pitchFamily="34" charset="-128"/>
              </a:defRPr>
            </a:lvl2pPr>
            <a:lvl3pPr marL="1143000" indent="-228600" defTabSz="913130" eaLnBrk="0" hangingPunct="0">
              <a:defRPr>
                <a:solidFill>
                  <a:schemeClr val="tx1"/>
                </a:solidFill>
                <a:latin typeface="Calibri" panose="020F0502020204030204" pitchFamily="34" charset="0"/>
                <a:ea typeface="MS PGothic" panose="020B0600070205080204" pitchFamily="34" charset="-128"/>
              </a:defRPr>
            </a:lvl3pPr>
            <a:lvl4pPr marL="1600200" indent="-228600" defTabSz="913130" eaLnBrk="0" hangingPunct="0">
              <a:defRPr>
                <a:solidFill>
                  <a:schemeClr val="tx1"/>
                </a:solidFill>
                <a:latin typeface="Calibri" panose="020F0502020204030204" pitchFamily="34" charset="0"/>
                <a:ea typeface="MS PGothic" panose="020B0600070205080204" pitchFamily="34" charset="-128"/>
              </a:defRPr>
            </a:lvl4pPr>
            <a:lvl5pPr marL="2057400" indent="-228600" defTabSz="91313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1200" b="1" dirty="0">
                <a:solidFill>
                  <a:srgbClr val="FF0000"/>
                </a:solidFill>
                <a:latin typeface="Verdana" panose="020B0604030504040204" pitchFamily="34" charset="0"/>
                <a:sym typeface="Gill Sans"/>
              </a:rPr>
              <a:t>Creating the Pathway to be the leading Professional Organisation for all in</a:t>
            </a:r>
            <a:endParaRPr lang="en-GB" altLang="en-US" sz="1200" b="1" dirty="0">
              <a:solidFill>
                <a:srgbClr val="FF0000"/>
              </a:solidFill>
              <a:latin typeface="Verdana" panose="020B0604030504040204" pitchFamily="34" charset="0"/>
              <a:sym typeface="Gill Sans"/>
            </a:endParaRPr>
          </a:p>
          <a:p>
            <a:pPr algn="ctr" eaLnBrk="1" hangingPunct="1"/>
            <a:r>
              <a:rPr lang="en-GB" altLang="en-US" sz="1200" b="1" dirty="0">
                <a:solidFill>
                  <a:srgbClr val="FF0000"/>
                </a:solidFill>
                <a:latin typeface="Verdana" panose="020B0604030504040204" pitchFamily="34" charset="0"/>
                <a:sym typeface="Gill Sans"/>
              </a:rPr>
              <a:t>Supply Chain, Logistics</a:t>
            </a:r>
            <a:r>
              <a:rPr lang="en-US" altLang="en-GB" sz="1200" b="1" dirty="0">
                <a:solidFill>
                  <a:srgbClr val="FF0000"/>
                </a:solidFill>
                <a:latin typeface="Verdana" panose="020B0604030504040204" pitchFamily="34" charset="0"/>
                <a:sym typeface="Gill Sans"/>
              </a:rPr>
              <a:t>, </a:t>
            </a:r>
            <a:r>
              <a:rPr lang="en-GB" altLang="en-US" sz="1200" b="1" dirty="0">
                <a:solidFill>
                  <a:srgbClr val="FF0000"/>
                </a:solidFill>
                <a:latin typeface="Verdana" panose="020B0604030504040204" pitchFamily="34" charset="0"/>
                <a:sym typeface="Gill Sans"/>
              </a:rPr>
              <a:t>Transport </a:t>
            </a:r>
            <a:r>
              <a:rPr lang="en-US" altLang="en-GB" sz="1200" b="1" dirty="0">
                <a:solidFill>
                  <a:srgbClr val="FF0000"/>
                </a:solidFill>
                <a:latin typeface="Verdana" panose="020B0604030504040204" pitchFamily="34" charset="0"/>
                <a:sym typeface="Gill Sans"/>
              </a:rPr>
              <a:t>and Uganda Economy</a:t>
            </a:r>
            <a:r>
              <a:rPr lang="en-GB" altLang="en-US" sz="1200" b="1" dirty="0">
                <a:solidFill>
                  <a:srgbClr val="604A7B"/>
                </a:solidFill>
                <a:latin typeface="Verdana" panose="020B0604030504040204" pitchFamily="34" charset="0"/>
                <a:sym typeface="Gill Sans"/>
              </a:rPr>
              <a:t> </a:t>
            </a:r>
            <a:endParaRPr lang="en-GB" altLang="en-US" sz="1200" b="1" dirty="0">
              <a:solidFill>
                <a:srgbClr val="604A7B"/>
              </a:solidFill>
              <a:latin typeface="Verdana" panose="020B0604030504040204" pitchFamily="34" charset="0"/>
              <a:sym typeface="Gill Sans"/>
            </a:endParaRPr>
          </a:p>
        </p:txBody>
      </p:sp>
      <p:sp>
        <p:nvSpPr>
          <p:cNvPr id="7195" name="Rectangle 107"/>
          <p:cNvSpPr>
            <a:spLocks noChangeArrowheads="1"/>
          </p:cNvSpPr>
          <p:nvPr/>
        </p:nvSpPr>
        <p:spPr bwMode="auto">
          <a:xfrm>
            <a:off x="3232150" y="433388"/>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GB" altLang="en-US" b="1" dirty="0">
              <a:solidFill>
                <a:srgbClr val="000000"/>
              </a:solidFill>
            </a:endParaRPr>
          </a:p>
        </p:txBody>
      </p:sp>
      <p:sp>
        <p:nvSpPr>
          <p:cNvPr id="7196" name="Rectangle 110"/>
          <p:cNvSpPr>
            <a:spLocks noChangeArrowheads="1"/>
          </p:cNvSpPr>
          <p:nvPr/>
        </p:nvSpPr>
        <p:spPr bwMode="auto">
          <a:xfrm>
            <a:off x="3403600" y="2742565"/>
            <a:ext cx="2202815" cy="3046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l" eaLnBrk="1" hangingPunct="1">
              <a:buClr>
                <a:srgbClr val="E26E8B"/>
              </a:buClr>
              <a:buFont typeface="Wingdings" panose="05000000000000000000" charset="0"/>
              <a:buChar char="q"/>
            </a:pPr>
            <a:r>
              <a:rPr lang="en-US" altLang="en-GB" sz="1200" dirty="0"/>
              <a:t>National </a:t>
            </a:r>
            <a:r>
              <a:rPr lang="en-GB" altLang="en-US" sz="1200" dirty="0"/>
              <a:t>Corporate approach </a:t>
            </a:r>
            <a:r>
              <a:rPr lang="en-US" altLang="en-GB" sz="1200" dirty="0"/>
              <a:t>to be </a:t>
            </a:r>
            <a:r>
              <a:rPr lang="en-GB" altLang="en-US" sz="1200" dirty="0"/>
              <a:t>agreed</a:t>
            </a:r>
            <a:r>
              <a:rPr lang="en-US" altLang="en-GB" sz="1200" dirty="0"/>
              <a:t>;</a:t>
            </a:r>
            <a:endParaRPr lang="en-GB" altLang="en-US" sz="1200" dirty="0"/>
          </a:p>
          <a:p>
            <a:pPr algn="l" eaLnBrk="1" hangingPunct="1">
              <a:buClr>
                <a:srgbClr val="E26E8B"/>
              </a:buClr>
              <a:buFont typeface="Wingdings" panose="05000000000000000000" charset="0"/>
              <a:buChar char="q"/>
            </a:pPr>
            <a:r>
              <a:rPr lang="en-US" altLang="en-GB" sz="1200" dirty="0"/>
              <a:t>National </a:t>
            </a:r>
            <a:r>
              <a:rPr lang="en-GB" altLang="en-US" sz="1200" dirty="0"/>
              <a:t>Membership Database capability </a:t>
            </a:r>
            <a:r>
              <a:rPr lang="en-US" altLang="en-GB" sz="1200" dirty="0"/>
              <a:t>setup;</a:t>
            </a:r>
            <a:endParaRPr lang="en-GB" altLang="en-US" sz="1200" dirty="0"/>
          </a:p>
          <a:p>
            <a:pPr algn="l" eaLnBrk="1" hangingPunct="1">
              <a:buClr>
                <a:srgbClr val="E26E8B"/>
              </a:buClr>
              <a:buFont typeface="Wingdings" panose="05000000000000000000" charset="0"/>
              <a:buChar char="q"/>
            </a:pPr>
            <a:r>
              <a:rPr lang="en-GB" altLang="en-US" sz="1200" dirty="0"/>
              <a:t>Branch in a Box functionality i</a:t>
            </a:r>
            <a:r>
              <a:rPr lang="en-US" altLang="en-GB" sz="1200" dirty="0"/>
              <a:t>s put in </a:t>
            </a:r>
            <a:r>
              <a:rPr lang="en-GB" altLang="en-US" sz="1200" dirty="0"/>
              <a:t>place</a:t>
            </a:r>
            <a:r>
              <a:rPr lang="en-US" altLang="en-GB" sz="1200" dirty="0"/>
              <a:t>;</a:t>
            </a:r>
            <a:endParaRPr lang="en-GB" altLang="en-US" sz="1200" dirty="0"/>
          </a:p>
          <a:p>
            <a:pPr algn="l" eaLnBrk="1" hangingPunct="1">
              <a:buClr>
                <a:srgbClr val="E26E8B"/>
              </a:buClr>
              <a:buFont typeface="Wingdings" panose="05000000000000000000" charset="0"/>
              <a:buChar char="q"/>
            </a:pPr>
            <a:r>
              <a:rPr lang="en-GB" altLang="en-US" sz="1200" dirty="0"/>
              <a:t>International database </a:t>
            </a:r>
            <a:r>
              <a:rPr lang="en-US" altLang="en-GB" sz="1200" dirty="0"/>
              <a:t>and</a:t>
            </a:r>
            <a:r>
              <a:rPr lang="en-GB" altLang="en-US" sz="1200" dirty="0"/>
              <a:t> email systems </a:t>
            </a:r>
            <a:r>
              <a:rPr lang="en-US" altLang="en-GB" sz="1200" dirty="0"/>
              <a:t>is </a:t>
            </a:r>
            <a:r>
              <a:rPr lang="en-GB" altLang="en-US" sz="1200" dirty="0"/>
              <a:t>setup</a:t>
            </a:r>
            <a:r>
              <a:rPr lang="en-US" altLang="en-GB" sz="1200" dirty="0"/>
              <a:t>;</a:t>
            </a:r>
            <a:endParaRPr lang="en-GB" altLang="en-US" sz="1200" dirty="0"/>
          </a:p>
          <a:p>
            <a:pPr algn="l" eaLnBrk="1" hangingPunct="1">
              <a:buClr>
                <a:srgbClr val="E26E8B"/>
              </a:buClr>
              <a:buFont typeface="Wingdings" panose="05000000000000000000" charset="0"/>
              <a:buChar char="q"/>
            </a:pPr>
            <a:r>
              <a:rPr lang="en-GB" altLang="en-US" sz="1200" dirty="0"/>
              <a:t>Web site </a:t>
            </a:r>
            <a:r>
              <a:rPr lang="en-US" sz="1200" dirty="0"/>
              <a:t>re-design being developed;</a:t>
            </a:r>
            <a:endParaRPr lang="en-GB" altLang="en-US" sz="1200" dirty="0"/>
          </a:p>
          <a:p>
            <a:pPr algn="l" eaLnBrk="1" hangingPunct="1">
              <a:buClr>
                <a:srgbClr val="E26E8B"/>
              </a:buClr>
              <a:buFont typeface="Wingdings" panose="05000000000000000000" charset="0"/>
              <a:buChar char="q"/>
            </a:pPr>
            <a:r>
              <a:rPr lang="en-GB" altLang="en-US" sz="1200" dirty="0"/>
              <a:t>Existing </a:t>
            </a:r>
            <a:r>
              <a:rPr lang="en-US" altLang="en-GB" sz="1200" dirty="0"/>
              <a:t>and</a:t>
            </a:r>
            <a:r>
              <a:rPr lang="en-GB" altLang="en-US" sz="1200" dirty="0"/>
              <a:t> New branch </a:t>
            </a:r>
            <a:r>
              <a:rPr lang="en-US" altLang="en-GB" sz="1200" dirty="0"/>
              <a:t>regional </a:t>
            </a:r>
            <a:r>
              <a:rPr lang="en-GB" altLang="en-US" sz="1200" dirty="0"/>
              <a:t>sites </a:t>
            </a:r>
            <a:r>
              <a:rPr lang="en-US" altLang="en-GB" sz="1200" dirty="0"/>
              <a:t>to be </a:t>
            </a:r>
            <a:r>
              <a:rPr lang="en-GB" altLang="en-US" sz="1200" dirty="0"/>
              <a:t>created</a:t>
            </a:r>
            <a:r>
              <a:rPr lang="en-US" altLang="en-GB" sz="1200" dirty="0"/>
              <a:t>;</a:t>
            </a:r>
            <a:endParaRPr lang="en-GB" altLang="en-US" sz="1200" dirty="0"/>
          </a:p>
          <a:p>
            <a:pPr algn="l" eaLnBrk="1" hangingPunct="1">
              <a:buClr>
                <a:srgbClr val="E26E8B"/>
              </a:buClr>
              <a:buFont typeface="Wingdings" panose="05000000000000000000" charset="0"/>
              <a:buChar char="q"/>
            </a:pPr>
            <a:r>
              <a:rPr lang="en-GB" altLang="en-US" sz="1200" dirty="0"/>
              <a:t>Senior Members Network </a:t>
            </a:r>
            <a:r>
              <a:rPr lang="en-US" altLang="en-GB" sz="1200" dirty="0"/>
              <a:t>to be setup</a:t>
            </a:r>
            <a:r>
              <a:rPr lang="en-US" altLang="en-GB" sz="1200" dirty="0"/>
              <a:t>;</a:t>
            </a:r>
            <a:endParaRPr lang="en-GB" altLang="en-US" sz="1200" dirty="0"/>
          </a:p>
          <a:p>
            <a:pPr algn="l" eaLnBrk="1" hangingPunct="1">
              <a:buClr>
                <a:srgbClr val="E26E8B"/>
              </a:buClr>
              <a:buFont typeface="Wingdings" panose="05000000000000000000" charset="0"/>
              <a:buChar char="q"/>
            </a:pPr>
            <a:r>
              <a:rPr lang="en-GB" altLang="en-US" sz="1200" dirty="0"/>
              <a:t>Education Processes embedded </a:t>
            </a:r>
            <a:r>
              <a:rPr lang="en-US" altLang="en-GB" sz="1200" dirty="0"/>
              <a:t>and</a:t>
            </a:r>
            <a:r>
              <a:rPr lang="en-GB" altLang="en-US" sz="1200" dirty="0"/>
              <a:t> enforced</a:t>
            </a:r>
            <a:r>
              <a:rPr lang="en-US" altLang="en-GB" sz="1200" dirty="0"/>
              <a:t>;</a:t>
            </a:r>
            <a:endParaRPr lang="en-US" altLang="en-GB" sz="1200" dirty="0"/>
          </a:p>
        </p:txBody>
      </p:sp>
      <p:sp>
        <p:nvSpPr>
          <p:cNvPr id="117" name="Rounded Rectangle 116"/>
          <p:cNvSpPr/>
          <p:nvPr/>
        </p:nvSpPr>
        <p:spPr>
          <a:xfrm>
            <a:off x="132080" y="912495"/>
            <a:ext cx="838200" cy="261620"/>
          </a:xfrm>
          <a:prstGeom prst="roundRect">
            <a:avLst/>
          </a:prstGeom>
          <a:ln>
            <a:solidFill>
              <a:schemeClr val="accent2">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en-GB" sz="1000" dirty="0">
                <a:solidFill>
                  <a:srgbClr val="A27C4A"/>
                </a:solidFill>
                <a:latin typeface="Arial" panose="020B0604020202020204" pitchFamily="34" charset="0"/>
                <a:cs typeface="Arial" panose="020B0604020202020204" pitchFamily="34" charset="0"/>
              </a:rPr>
              <a:t>Measures</a:t>
            </a:r>
            <a:endParaRPr lang="en-GB" sz="1000" dirty="0">
              <a:solidFill>
                <a:srgbClr val="A27C4A"/>
              </a:solidFill>
              <a:latin typeface="Arial" panose="020B0604020202020204" pitchFamily="34" charset="0"/>
              <a:cs typeface="Arial" panose="020B0604020202020204" pitchFamily="34" charset="0"/>
            </a:endParaRPr>
          </a:p>
        </p:txBody>
      </p:sp>
      <p:sp>
        <p:nvSpPr>
          <p:cNvPr id="119" name="Rounded Rectangle 118"/>
          <p:cNvSpPr/>
          <p:nvPr/>
        </p:nvSpPr>
        <p:spPr>
          <a:xfrm>
            <a:off x="114935" y="1530985"/>
            <a:ext cx="854710" cy="207645"/>
          </a:xfrm>
          <a:prstGeom prst="roundRect">
            <a:avLst/>
          </a:prstGeom>
          <a:ln>
            <a:solidFill>
              <a:schemeClr val="accent2">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en-GB" sz="1200" dirty="0">
                <a:solidFill>
                  <a:srgbClr val="A27C4A"/>
                </a:solidFill>
              </a:rPr>
              <a:t>Priorities</a:t>
            </a:r>
            <a:endParaRPr lang="en-GB" sz="1200" dirty="0">
              <a:solidFill>
                <a:srgbClr val="A27C4A"/>
              </a:solidFill>
            </a:endParaRPr>
          </a:p>
        </p:txBody>
      </p:sp>
      <p:sp>
        <p:nvSpPr>
          <p:cNvPr id="120" name="Rounded Rectangle 119"/>
          <p:cNvSpPr/>
          <p:nvPr/>
        </p:nvSpPr>
        <p:spPr>
          <a:xfrm>
            <a:off x="114935" y="2143125"/>
            <a:ext cx="831850" cy="219075"/>
          </a:xfrm>
          <a:prstGeom prst="roundRect">
            <a:avLst/>
          </a:prstGeom>
          <a:noFill/>
          <a:ln>
            <a:solidFill>
              <a:schemeClr val="accent2">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en-GB" sz="1100" dirty="0">
                <a:solidFill>
                  <a:srgbClr val="A27C4A"/>
                </a:solidFill>
              </a:rPr>
              <a:t>Objective</a:t>
            </a:r>
            <a:r>
              <a:rPr lang="en-GB" sz="1200" dirty="0">
                <a:solidFill>
                  <a:srgbClr val="A27C4A"/>
                </a:solidFill>
              </a:rPr>
              <a:t>s</a:t>
            </a:r>
            <a:endParaRPr lang="en-GB" sz="1200" dirty="0">
              <a:solidFill>
                <a:srgbClr val="A27C4A"/>
              </a:solidFill>
            </a:endParaRPr>
          </a:p>
        </p:txBody>
      </p:sp>
      <p:sp>
        <p:nvSpPr>
          <p:cNvPr id="7200" name="Rectangle 2"/>
          <p:cNvSpPr>
            <a:spLocks noChangeArrowheads="1"/>
          </p:cNvSpPr>
          <p:nvPr/>
        </p:nvSpPr>
        <p:spPr bwMode="auto">
          <a:xfrm>
            <a:off x="1011555" y="2742565"/>
            <a:ext cx="2306320" cy="330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208280" indent="-207010" eaLnBrk="1" hangingPunct="1">
              <a:buClr>
                <a:srgbClr val="E26E8B"/>
              </a:buClr>
              <a:buFont typeface="Wingdings" panose="05000000000000000000" charset="0"/>
              <a:buChar char="q"/>
            </a:pPr>
            <a:r>
              <a:rPr lang="en-US" altLang="en-GB" sz="1100" dirty="0"/>
              <a:t>National r</a:t>
            </a:r>
            <a:r>
              <a:rPr lang="en-GB" altLang="en-US" sz="1100" dirty="0"/>
              <a:t>egional Structures </a:t>
            </a:r>
            <a:r>
              <a:rPr lang="en-US" altLang="en-GB" sz="1100" dirty="0"/>
              <a:t>to be </a:t>
            </a:r>
            <a:r>
              <a:rPr lang="en-GB" altLang="en-US" sz="1100" dirty="0"/>
              <a:t>developed </a:t>
            </a:r>
            <a:r>
              <a:rPr lang="en-US" altLang="en-GB" sz="1100" dirty="0"/>
              <a:t>and</a:t>
            </a:r>
            <a:r>
              <a:rPr lang="en-GB" altLang="en-US" sz="1100" dirty="0"/>
              <a:t> implemented in </a:t>
            </a:r>
            <a:r>
              <a:rPr lang="en-US" altLang="en-GB" sz="1100" dirty="0"/>
              <a:t>Uganda;</a:t>
            </a:r>
            <a:endParaRPr lang="en-GB" altLang="en-US" sz="1100" dirty="0"/>
          </a:p>
          <a:p>
            <a:pPr marL="208280" indent="-207010" eaLnBrk="1" hangingPunct="1">
              <a:buClr>
                <a:srgbClr val="E26E8B"/>
              </a:buClr>
              <a:buFont typeface="Wingdings" panose="05000000000000000000" charset="0"/>
              <a:buChar char="q"/>
            </a:pPr>
            <a:r>
              <a:rPr lang="en-GB" altLang="en-US" sz="1100" dirty="0"/>
              <a:t>Membership growth focus in </a:t>
            </a:r>
            <a:r>
              <a:rPr lang="en-US" altLang="en-GB" sz="1100" dirty="0"/>
              <a:t>Uganda with a</a:t>
            </a:r>
            <a:r>
              <a:rPr lang="en-GB" altLang="en-US" sz="1100" dirty="0"/>
              <a:t> 3</a:t>
            </a:r>
            <a:r>
              <a:rPr lang="en-US" altLang="en-GB" sz="1100" dirty="0"/>
              <a:t>-Y</a:t>
            </a:r>
            <a:r>
              <a:rPr lang="en-GB" altLang="en-US" sz="1100" dirty="0"/>
              <a:t>ear trend </a:t>
            </a:r>
            <a:r>
              <a:rPr lang="en-US" altLang="en-GB" sz="1100" dirty="0"/>
              <a:t>and</a:t>
            </a:r>
            <a:r>
              <a:rPr lang="en-GB" altLang="en-US" sz="1100" dirty="0"/>
              <a:t> targets</a:t>
            </a:r>
            <a:r>
              <a:rPr lang="en-US" altLang="en-GB" sz="1100" dirty="0"/>
              <a:t>;</a:t>
            </a:r>
            <a:endParaRPr lang="en-GB" altLang="en-US" sz="1100" dirty="0"/>
          </a:p>
          <a:p>
            <a:pPr marL="208280" indent="-207010" eaLnBrk="1" hangingPunct="1">
              <a:buClr>
                <a:srgbClr val="E26E8B"/>
              </a:buClr>
              <a:buFont typeface="Wingdings" panose="05000000000000000000" charset="0"/>
              <a:buChar char="q"/>
            </a:pPr>
            <a:r>
              <a:rPr lang="en-US" altLang="en-GB" sz="1100" dirty="0"/>
              <a:t>National</a:t>
            </a:r>
            <a:r>
              <a:rPr lang="en-GB" altLang="en-US" sz="1100" dirty="0"/>
              <a:t> Corporate Membership Programme created</a:t>
            </a:r>
            <a:r>
              <a:rPr lang="en-US" altLang="en-GB" sz="1100" dirty="0"/>
              <a:t>;</a:t>
            </a:r>
            <a:endParaRPr lang="en-GB" altLang="en-US" sz="1100" dirty="0"/>
          </a:p>
          <a:p>
            <a:pPr marL="208280" indent="-207010" eaLnBrk="1" hangingPunct="1">
              <a:buClr>
                <a:srgbClr val="E26E8B"/>
              </a:buClr>
              <a:buFont typeface="Wingdings" panose="05000000000000000000" charset="0"/>
              <a:buChar char="q"/>
            </a:pPr>
            <a:r>
              <a:rPr lang="en-GB" altLang="en-US" sz="1100" dirty="0"/>
              <a:t>Delivery Focus on Education providers </a:t>
            </a:r>
            <a:r>
              <a:rPr lang="en-US" altLang="en-GB" sz="1100" dirty="0"/>
              <a:t>and</a:t>
            </a:r>
            <a:r>
              <a:rPr lang="en-GB" altLang="en-US" sz="1100" dirty="0"/>
              <a:t> growth of business</a:t>
            </a:r>
            <a:r>
              <a:rPr lang="en-US" altLang="en-GB" sz="1100" dirty="0"/>
              <a:t>;</a:t>
            </a:r>
            <a:endParaRPr lang="en-GB" altLang="en-US" sz="1100" dirty="0"/>
          </a:p>
          <a:p>
            <a:pPr marL="208280" indent="-207010" eaLnBrk="1" hangingPunct="1">
              <a:buClr>
                <a:srgbClr val="E26E8B"/>
              </a:buClr>
              <a:buFont typeface="Wingdings" panose="05000000000000000000" charset="0"/>
              <a:buChar char="q"/>
            </a:pPr>
            <a:r>
              <a:rPr lang="en-US" altLang="en-GB" sz="1100" dirty="0"/>
              <a:t>National</a:t>
            </a:r>
            <a:r>
              <a:rPr lang="en-GB" altLang="en-US" sz="1100" dirty="0"/>
              <a:t> Marketing of Education products  - focus on how </a:t>
            </a:r>
            <a:r>
              <a:rPr lang="en-US" altLang="en-GB" sz="1100" dirty="0"/>
              <a:t>and</a:t>
            </a:r>
            <a:r>
              <a:rPr lang="en-GB" altLang="en-US" sz="1100" dirty="0"/>
              <a:t> the delivery of growth</a:t>
            </a:r>
            <a:r>
              <a:rPr lang="en-US" altLang="en-GB" sz="1100" dirty="0"/>
              <a:t>;</a:t>
            </a:r>
            <a:r>
              <a:rPr lang="en-GB" altLang="en-US" sz="1100" dirty="0"/>
              <a:t> </a:t>
            </a:r>
            <a:endParaRPr lang="en-GB" altLang="en-US" sz="1100" dirty="0"/>
          </a:p>
          <a:p>
            <a:pPr marL="208280" indent="-207010" eaLnBrk="1" hangingPunct="1">
              <a:buClr>
                <a:srgbClr val="E26E8B"/>
              </a:buClr>
              <a:buFont typeface="Wingdings" panose="05000000000000000000" charset="0"/>
              <a:buChar char="q"/>
            </a:pPr>
            <a:r>
              <a:rPr lang="en-GB" altLang="en-US" sz="1100" dirty="0"/>
              <a:t>Corporate Growth in </a:t>
            </a:r>
            <a:r>
              <a:rPr lang="en-US" altLang="en-GB" sz="1100" dirty="0"/>
              <a:t>Uganda to be </a:t>
            </a:r>
            <a:r>
              <a:rPr lang="en-GB" altLang="en-US" sz="1100" dirty="0"/>
              <a:t>supported </a:t>
            </a:r>
            <a:r>
              <a:rPr lang="en-US" altLang="en-GB" sz="1100" dirty="0"/>
              <a:t>and</a:t>
            </a:r>
            <a:r>
              <a:rPr lang="en-GB" altLang="en-US" sz="1100" dirty="0"/>
              <a:t> developed</a:t>
            </a:r>
            <a:r>
              <a:rPr lang="en-US" altLang="en-GB" sz="1100" dirty="0"/>
              <a:t>;</a:t>
            </a:r>
            <a:endParaRPr lang="en-GB" altLang="en-US" sz="1100" dirty="0"/>
          </a:p>
          <a:p>
            <a:pPr marL="208280" indent="-207010" eaLnBrk="1" hangingPunct="1">
              <a:buClr>
                <a:srgbClr val="E26E8B"/>
              </a:buClr>
              <a:buFont typeface="Wingdings" panose="05000000000000000000" charset="0"/>
              <a:buChar char="q"/>
            </a:pPr>
            <a:r>
              <a:rPr lang="en-US" altLang="en-GB" sz="1100" dirty="0"/>
              <a:t>Uganda </a:t>
            </a:r>
            <a:r>
              <a:rPr lang="en-GB" altLang="en-US" sz="1100" dirty="0"/>
              <a:t>Growth </a:t>
            </a:r>
            <a:r>
              <a:rPr lang="en-US" altLang="en-GB" sz="1100" dirty="0"/>
              <a:t>P</a:t>
            </a:r>
            <a:r>
              <a:rPr lang="en-GB" altLang="en-US" sz="1100" dirty="0"/>
              <a:t>lan </a:t>
            </a:r>
            <a:r>
              <a:rPr lang="en-US" altLang="en-GB" sz="1100" dirty="0"/>
              <a:t>to be </a:t>
            </a:r>
            <a:r>
              <a:rPr lang="en-GB" altLang="en-US" sz="1100" dirty="0"/>
              <a:t>created </a:t>
            </a:r>
            <a:r>
              <a:rPr lang="en-US" altLang="en-GB" sz="1100" dirty="0"/>
              <a:t>and</a:t>
            </a:r>
            <a:r>
              <a:rPr lang="en-GB" altLang="en-US" sz="1100" dirty="0"/>
              <a:t> agreed with CILT </a:t>
            </a:r>
            <a:r>
              <a:rPr lang="en-US" altLang="en-GB" sz="1100" dirty="0"/>
              <a:t>International.</a:t>
            </a:r>
            <a:endParaRPr lang="en-US" altLang="en-GB" sz="1100" dirty="0"/>
          </a:p>
        </p:txBody>
      </p:sp>
      <p:sp>
        <p:nvSpPr>
          <p:cNvPr id="7201" name="Rectangle 4"/>
          <p:cNvSpPr>
            <a:spLocks noChangeArrowheads="1"/>
          </p:cNvSpPr>
          <p:nvPr/>
        </p:nvSpPr>
        <p:spPr bwMode="auto">
          <a:xfrm>
            <a:off x="5832475" y="2673350"/>
            <a:ext cx="2171065" cy="2122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225425" indent="-225425" algn="l" eaLnBrk="1" hangingPunct="1">
              <a:buClr>
                <a:srgbClr val="E26E8B"/>
              </a:buClr>
              <a:buFont typeface="Wingdings" panose="05000000000000000000" charset="0"/>
              <a:buChar char="q"/>
            </a:pPr>
            <a:r>
              <a:rPr lang="en-US" altLang="en-GB" sz="1200" dirty="0"/>
              <a:t>Uganda's CILT Membership, Governance and some  Committees are  effectively developed with clear roles;</a:t>
            </a:r>
            <a:endParaRPr lang="en-US" altLang="en-GB" sz="1200" dirty="0"/>
          </a:p>
          <a:p>
            <a:pPr marL="225425" indent="-225425" algn="l" eaLnBrk="1" hangingPunct="1">
              <a:buClr>
                <a:srgbClr val="E26E8B"/>
              </a:buClr>
              <a:buFont typeface="Wingdings" panose="05000000000000000000" charset="0"/>
              <a:buChar char="q"/>
            </a:pPr>
            <a:endParaRPr lang="en-GB" altLang="en-US" sz="1200" dirty="0"/>
          </a:p>
          <a:p>
            <a:pPr marL="225425" indent="-225425" algn="l" eaLnBrk="1" hangingPunct="1">
              <a:buClr>
                <a:srgbClr val="E26E8B"/>
              </a:buClr>
              <a:buFont typeface="Wingdings" panose="05000000000000000000" charset="0"/>
              <a:buChar char="q"/>
            </a:pPr>
            <a:r>
              <a:rPr lang="en-GB" altLang="en-US" sz="1200" dirty="0"/>
              <a:t>Supporting the creation of value</a:t>
            </a:r>
            <a:r>
              <a:rPr lang="en-US" altLang="en-GB" sz="1200" dirty="0"/>
              <a:t>s</a:t>
            </a:r>
            <a:r>
              <a:rPr lang="en-GB" altLang="en-US" sz="1200" dirty="0"/>
              <a:t> by reviewing </a:t>
            </a:r>
            <a:r>
              <a:rPr lang="en-US" altLang="en-GB" sz="1200" dirty="0"/>
              <a:t>the </a:t>
            </a:r>
            <a:r>
              <a:rPr lang="en-GB" altLang="en-US" sz="1200" dirty="0"/>
              <a:t>global relationships between </a:t>
            </a:r>
            <a:r>
              <a:rPr lang="en-US" altLang="en-GB" sz="1200" dirty="0"/>
              <a:t>Uganda</a:t>
            </a:r>
            <a:r>
              <a:rPr lang="en-GB" altLang="en-US" sz="1200" dirty="0"/>
              <a:t> </a:t>
            </a:r>
            <a:r>
              <a:rPr lang="en-US" altLang="en-GB" sz="1200" dirty="0"/>
              <a:t>chapter </a:t>
            </a:r>
            <a:r>
              <a:rPr lang="en-GB" altLang="en-US" sz="1200" dirty="0"/>
              <a:t>and </a:t>
            </a:r>
            <a:r>
              <a:rPr lang="en-US" altLang="en-GB" sz="1200" dirty="0"/>
              <a:t>CILT </a:t>
            </a:r>
            <a:r>
              <a:rPr lang="en-GB" altLang="en-US" sz="1200" dirty="0"/>
              <a:t>International</a:t>
            </a:r>
            <a:r>
              <a:rPr lang="en-US" sz="1200" dirty="0"/>
              <a:t>.</a:t>
            </a:r>
            <a:r>
              <a:rPr lang="en-US" altLang="en-GB" sz="1200" dirty="0"/>
              <a:t> </a:t>
            </a:r>
            <a:endParaRPr lang="en-US" altLang="en-GB" sz="1200" dirty="0"/>
          </a:p>
          <a:p>
            <a:pPr marL="0" indent="0" algn="l" eaLnBrk="1" hangingPunct="1">
              <a:buClr>
                <a:srgbClr val="E26E8B"/>
              </a:buClr>
              <a:buFont typeface="Wingdings" panose="05000000000000000000" charset="0"/>
              <a:buNone/>
            </a:pPr>
            <a:endParaRPr lang="en-US" altLang="en-GB" sz="1200" dirty="0"/>
          </a:p>
        </p:txBody>
      </p:sp>
      <p:sp>
        <p:nvSpPr>
          <p:cNvPr id="7202" name="Freeform 118"/>
          <p:cNvSpPr/>
          <p:nvPr/>
        </p:nvSpPr>
        <p:spPr bwMode="auto">
          <a:xfrm>
            <a:off x="5784215" y="2673350"/>
            <a:ext cx="2219325" cy="3352165"/>
          </a:xfrm>
          <a:custGeom>
            <a:avLst/>
            <a:gdLst>
              <a:gd name="T0" fmla="*/ 44646607 w 12475"/>
              <a:gd name="T1" fmla="*/ 0 h 13634"/>
              <a:gd name="T2" fmla="*/ 0 w 12475"/>
              <a:gd name="T3" fmla="*/ 68729270 h 13634"/>
              <a:gd name="T4" fmla="*/ 0 w 12475"/>
              <a:gd name="T5" fmla="*/ 927151225 h 13634"/>
              <a:gd name="T6" fmla="*/ 44646607 w 12475"/>
              <a:gd name="T7" fmla="*/ 995807539 h 13634"/>
              <a:gd name="T8" fmla="*/ 547287868 w 12475"/>
              <a:gd name="T9" fmla="*/ 995807539 h 13634"/>
              <a:gd name="T10" fmla="*/ 591886981 w 12475"/>
              <a:gd name="T11" fmla="*/ 927151225 h 13634"/>
              <a:gd name="T12" fmla="*/ 591886981 w 12475"/>
              <a:gd name="T13" fmla="*/ 68729270 h 13634"/>
              <a:gd name="T14" fmla="*/ 547287868 w 12475"/>
              <a:gd name="T15" fmla="*/ 0 h 13634"/>
              <a:gd name="T16" fmla="*/ 44646607 w 12475"/>
              <a:gd name="T17" fmla="*/ 0 h 136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475" h="13634">
                <a:moveTo>
                  <a:pt x="941" y="0"/>
                </a:moveTo>
                <a:cubicBezTo>
                  <a:pt x="422" y="0"/>
                  <a:pt x="0" y="421"/>
                  <a:pt x="0" y="941"/>
                </a:cubicBezTo>
                <a:lnTo>
                  <a:pt x="0" y="12694"/>
                </a:lnTo>
                <a:cubicBezTo>
                  <a:pt x="0" y="13213"/>
                  <a:pt x="422" y="13634"/>
                  <a:pt x="941" y="13634"/>
                </a:cubicBezTo>
                <a:lnTo>
                  <a:pt x="11535" y="13634"/>
                </a:lnTo>
                <a:cubicBezTo>
                  <a:pt x="12054" y="13634"/>
                  <a:pt x="12475" y="13213"/>
                  <a:pt x="12475" y="12694"/>
                </a:cubicBezTo>
                <a:lnTo>
                  <a:pt x="12475" y="941"/>
                </a:lnTo>
                <a:cubicBezTo>
                  <a:pt x="12475" y="421"/>
                  <a:pt x="12054" y="0"/>
                  <a:pt x="11535" y="0"/>
                </a:cubicBezTo>
                <a:lnTo>
                  <a:pt x="941" y="0"/>
                </a:lnTo>
                <a:close/>
              </a:path>
            </a:pathLst>
          </a:custGeom>
          <a:noFill/>
          <a:ln w="27051" cap="rnd">
            <a:solidFill>
              <a:srgbClr val="666699"/>
            </a:solidFill>
            <a:prstDash val="solid"/>
            <a:round/>
          </a:ln>
          <a:extLst>
            <a:ext uri="{909E8E84-426E-40DD-AFC4-6F175D3DCCD1}">
              <a14:hiddenFill xmlns:a14="http://schemas.microsoft.com/office/drawing/2010/main">
                <a:solidFill>
                  <a:srgbClr val="FFFFFF"/>
                </a:solidFill>
              </a14:hiddenFill>
            </a:ext>
          </a:extLst>
        </p:spPr>
        <p:txBody>
          <a:bodyPr lIns="65300" tIns="32649" rIns="65300" bIns="32649"/>
          <a:lstStyle/>
          <a:p>
            <a:endParaRPr lang="en-GB" dirty="0"/>
          </a:p>
        </p:txBody>
      </p:sp>
      <p:sp>
        <p:nvSpPr>
          <p:cNvPr id="2" name="Rounded Rectangle 1"/>
          <p:cNvSpPr/>
          <p:nvPr/>
        </p:nvSpPr>
        <p:spPr>
          <a:xfrm>
            <a:off x="8016558" y="1510983"/>
            <a:ext cx="877887" cy="207962"/>
          </a:xfrm>
          <a:prstGeom prst="roundRect">
            <a:avLst/>
          </a:prstGeom>
          <a:ln>
            <a:solidFill>
              <a:schemeClr val="accent2">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p>
            <a:pPr algn="ctr">
              <a:defRPr/>
            </a:pPr>
            <a:r>
              <a:rPr lang="en-GB" sz="1200" dirty="0">
                <a:solidFill>
                  <a:srgbClr val="A27C4A"/>
                </a:solidFill>
              </a:rPr>
              <a:t>Priorities</a:t>
            </a:r>
            <a:endParaRPr lang="en-GB" sz="1200" dirty="0">
              <a:solidFill>
                <a:srgbClr val="A27C4A"/>
              </a:solidFill>
            </a:endParaRPr>
          </a:p>
        </p:txBody>
      </p:sp>
      <p:sp>
        <p:nvSpPr>
          <p:cNvPr id="3" name="Rounded Rectangle 2"/>
          <p:cNvSpPr/>
          <p:nvPr/>
        </p:nvSpPr>
        <p:spPr>
          <a:xfrm>
            <a:off x="8003540" y="912178"/>
            <a:ext cx="860425" cy="261937"/>
          </a:xfrm>
          <a:prstGeom prst="roundRect">
            <a:avLst/>
          </a:prstGeom>
          <a:ln>
            <a:solidFill>
              <a:schemeClr val="accent2">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p>
            <a:pPr algn="ctr">
              <a:defRPr/>
            </a:pPr>
            <a:r>
              <a:rPr lang="en-GB" sz="1000" dirty="0">
                <a:solidFill>
                  <a:srgbClr val="A27C4A"/>
                </a:solidFill>
                <a:latin typeface="Arial" panose="020B0604020202020204" pitchFamily="34" charset="0"/>
                <a:cs typeface="Arial" panose="020B0604020202020204" pitchFamily="34" charset="0"/>
              </a:rPr>
              <a:t>Measures</a:t>
            </a:r>
            <a:endParaRPr lang="en-GB" sz="1000" dirty="0">
              <a:solidFill>
                <a:srgbClr val="A27C4A"/>
              </a:solidFill>
              <a:latin typeface="Arial" panose="020B0604020202020204" pitchFamily="34" charset="0"/>
              <a:cs typeface="Arial" panose="020B0604020202020204" pitchFamily="34" charset="0"/>
            </a:endParaRPr>
          </a:p>
        </p:txBody>
      </p:sp>
      <p:sp>
        <p:nvSpPr>
          <p:cNvPr id="4" name="Rounded Rectangle 3"/>
          <p:cNvSpPr/>
          <p:nvPr/>
        </p:nvSpPr>
        <p:spPr>
          <a:xfrm>
            <a:off x="8016558" y="2143125"/>
            <a:ext cx="833437" cy="219075"/>
          </a:xfrm>
          <a:prstGeom prst="roundRect">
            <a:avLst/>
          </a:prstGeom>
          <a:noFill/>
          <a:ln>
            <a:solidFill>
              <a:schemeClr val="accent2">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p>
            <a:pPr algn="ctr">
              <a:defRPr/>
            </a:pPr>
            <a:r>
              <a:rPr lang="en-GB" sz="1100" dirty="0">
                <a:solidFill>
                  <a:srgbClr val="A27C4A"/>
                </a:solidFill>
              </a:rPr>
              <a:t>Objective</a:t>
            </a:r>
            <a:r>
              <a:rPr lang="en-GB" sz="1200" dirty="0">
                <a:solidFill>
                  <a:srgbClr val="A27C4A"/>
                </a:solidFill>
              </a:rPr>
              <a:t>s</a:t>
            </a:r>
            <a:endParaRPr lang="en-GB" sz="1200" dirty="0">
              <a:solidFill>
                <a:srgbClr val="A27C4A"/>
              </a:solidFill>
            </a:endParaRPr>
          </a:p>
        </p:txBody>
      </p:sp>
      <p:sp>
        <p:nvSpPr>
          <p:cNvPr id="8196" name="Footer Placeholder 3"/>
          <p:cNvSpPr>
            <a:spLocks noGrp="1"/>
          </p:cNvSpPr>
          <p:nvPr>
            <p:ph type="ftr" sz="quarter" idx="10"/>
          </p:nvPr>
        </p:nvSpPr>
        <p:spPr bwMode="auto">
          <a:xfrm>
            <a:off x="5913755" y="6356350"/>
            <a:ext cx="285940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6565" y="546735"/>
            <a:ext cx="8251190" cy="602615"/>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National Priorities 2021</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546735" y="1149350"/>
            <a:ext cx="8261985" cy="5207635"/>
          </a:xfrm>
        </p:spPr>
        <p:txBody>
          <a:bodyPr>
            <a:noAutofit/>
          </a:bodyPr>
          <a:lstStyle/>
          <a:p>
            <a:pPr marL="480060" indent="-480060" algn="just" latinLnBrk="0">
              <a:lnSpc>
                <a:spcPct val="90000"/>
              </a:lnSpc>
              <a:spcBef>
                <a:spcPts val="600"/>
              </a:spcBef>
              <a:spcAft>
                <a:spcPts val="0"/>
              </a:spcAft>
              <a:buFont typeface="Wingdings" panose="05000000000000000000" charset="0"/>
              <a:buChar char="q"/>
            </a:pPr>
            <a:r>
              <a:rPr lang="en-GB" altLang="en-US" sz="2500" dirty="0" smtClean="0">
                <a:latin typeface="Californian FB" panose="0207040306080B030204" charset="0"/>
                <a:cs typeface="Californian FB" panose="0207040306080B030204" charset="0"/>
                <a:sym typeface="+mn-ea"/>
              </a:rPr>
              <a:t>Membership growth</a:t>
            </a:r>
            <a:r>
              <a:rPr lang="en-US" altLang="en-GB" sz="2500" dirty="0" smtClean="0">
                <a:latin typeface="Californian FB" panose="0207040306080B030204" charset="0"/>
                <a:cs typeface="Californian FB" panose="0207040306080B030204" charset="0"/>
                <a:sym typeface="+mn-ea"/>
              </a:rPr>
              <a:t> [individual and corporates];</a:t>
            </a:r>
            <a:endParaRPr lang="en-US" altLang="en-GB" sz="2500" dirty="0" smtClean="0">
              <a:latin typeface="Californian FB" panose="0207040306080B030204" charset="0"/>
              <a:cs typeface="Californian FB" panose="0207040306080B030204" charset="0"/>
            </a:endParaRPr>
          </a:p>
          <a:p>
            <a:pPr marL="480060" indent="-480060" algn="just" latinLnBrk="0">
              <a:lnSpc>
                <a:spcPct val="90000"/>
              </a:lnSpc>
              <a:spcBef>
                <a:spcPts val="600"/>
              </a:spcBef>
              <a:spcAft>
                <a:spcPts val="0"/>
              </a:spcAft>
              <a:buFont typeface="Wingdings" panose="05000000000000000000" charset="0"/>
              <a:buChar char="q"/>
            </a:pPr>
            <a:r>
              <a:rPr lang="en-US" altLang="en-GB" sz="2500" dirty="0" smtClean="0">
                <a:latin typeface="Californian FB" panose="0207040306080B030204" charset="0"/>
                <a:cs typeface="Californian FB" panose="0207040306080B030204" charset="0"/>
                <a:sym typeface="+mn-ea"/>
              </a:rPr>
              <a:t>Apply for accreditation of CILT programmes by the National Council for Higher Education [NCHE] in Uganda;</a:t>
            </a:r>
            <a:endParaRPr lang="en-GB" altLang="en-US" sz="2500" dirty="0" smtClean="0">
              <a:latin typeface="Californian FB" panose="0207040306080B030204" charset="0"/>
              <a:cs typeface="Californian FB" panose="0207040306080B030204" charset="0"/>
            </a:endParaRPr>
          </a:p>
          <a:p>
            <a:pPr marL="480060" indent="-480060" algn="just" latinLnBrk="0">
              <a:lnSpc>
                <a:spcPct val="90000"/>
              </a:lnSpc>
              <a:spcBef>
                <a:spcPts val="600"/>
              </a:spcBef>
              <a:spcAft>
                <a:spcPts val="0"/>
              </a:spcAft>
              <a:buFont typeface="Wingdings" panose="05000000000000000000" charset="0"/>
              <a:buChar char="q"/>
            </a:pPr>
            <a:r>
              <a:rPr lang="en-US" altLang="en-GB" sz="2500" dirty="0" smtClean="0">
                <a:latin typeface="Californian FB" panose="0207040306080B030204" charset="0"/>
                <a:cs typeface="Californian FB" panose="0207040306080B030204" charset="0"/>
              </a:rPr>
              <a:t>Design and develop programmes with local content on issues related to logistics and transport [with a training calender targeting humantarian organisations, schools, corporate bodies etc];</a:t>
            </a:r>
            <a:endParaRPr lang="en-US" altLang="en-GB" sz="2500" dirty="0" smtClean="0">
              <a:latin typeface="Californian FB" panose="0207040306080B030204" charset="0"/>
              <a:cs typeface="Californian FB" panose="0207040306080B030204" charset="0"/>
            </a:endParaRPr>
          </a:p>
          <a:p>
            <a:pPr marL="480060" indent="-480060" algn="just" latinLnBrk="0">
              <a:lnSpc>
                <a:spcPct val="90000"/>
              </a:lnSpc>
              <a:spcBef>
                <a:spcPts val="600"/>
              </a:spcBef>
              <a:spcAft>
                <a:spcPts val="0"/>
              </a:spcAft>
              <a:buFont typeface="Wingdings" panose="05000000000000000000" charset="0"/>
              <a:buChar char="q"/>
            </a:pPr>
            <a:r>
              <a:rPr lang="en-US" sz="2500" dirty="0" smtClean="0">
                <a:latin typeface="Californian FB" panose="0207040306080B030204" charset="0"/>
                <a:cs typeface="Californian FB" panose="0207040306080B030204" charset="0"/>
              </a:rPr>
              <a:t>Promote programmes related to WILAT, Next Generation Professionals and Industry advocacy;</a:t>
            </a:r>
            <a:endParaRPr lang="en-US" sz="2500" dirty="0" smtClean="0">
              <a:latin typeface="Californian FB" panose="0207040306080B030204" charset="0"/>
              <a:cs typeface="Californian FB" panose="0207040306080B030204" charset="0"/>
            </a:endParaRPr>
          </a:p>
          <a:p>
            <a:pPr marL="480060" indent="-480060" algn="just" latinLnBrk="0">
              <a:lnSpc>
                <a:spcPct val="90000"/>
              </a:lnSpc>
              <a:spcBef>
                <a:spcPts val="600"/>
              </a:spcBef>
              <a:spcAft>
                <a:spcPts val="0"/>
              </a:spcAft>
              <a:buFont typeface="Wingdings" panose="05000000000000000000" charset="0"/>
              <a:buChar char="q"/>
            </a:pPr>
            <a:r>
              <a:rPr lang="en-US" altLang="en-GB" sz="2500" dirty="0" smtClean="0">
                <a:latin typeface="Californian FB" panose="0207040306080B030204" charset="0"/>
                <a:cs typeface="Californian FB" panose="0207040306080B030204" charset="0"/>
                <a:sym typeface="+mn-ea"/>
              </a:rPr>
              <a:t>National</a:t>
            </a:r>
            <a:r>
              <a:rPr lang="en-GB" altLang="en-US" sz="2500" dirty="0" smtClean="0">
                <a:latin typeface="Californian FB" panose="0207040306080B030204" charset="0"/>
                <a:cs typeface="Californian FB" panose="0207040306080B030204" charset="0"/>
                <a:sym typeface="+mn-ea"/>
              </a:rPr>
              <a:t> </a:t>
            </a:r>
            <a:r>
              <a:rPr lang="en-US" altLang="en-GB" sz="2500" dirty="0" smtClean="0">
                <a:latin typeface="Californian FB" panose="0207040306080B030204" charset="0"/>
                <a:cs typeface="Californian FB" panose="0207040306080B030204" charset="0"/>
                <a:sym typeface="+mn-ea"/>
              </a:rPr>
              <a:t>CILT Branch </a:t>
            </a:r>
            <a:r>
              <a:rPr lang="en-GB" altLang="en-US" sz="2500" dirty="0" smtClean="0">
                <a:latin typeface="Californian FB" panose="0207040306080B030204" charset="0"/>
                <a:cs typeface="Californian FB" panose="0207040306080B030204" charset="0"/>
                <a:sym typeface="+mn-ea"/>
              </a:rPr>
              <a:t>Structures </a:t>
            </a:r>
            <a:r>
              <a:rPr lang="en-US" altLang="en-GB" sz="2500" dirty="0" smtClean="0">
                <a:latin typeface="Californian FB" panose="0207040306080B030204" charset="0"/>
                <a:cs typeface="Californian FB" panose="0207040306080B030204" charset="0"/>
                <a:sym typeface="+mn-ea"/>
              </a:rPr>
              <a:t>to be </a:t>
            </a:r>
            <a:r>
              <a:rPr lang="en-GB" altLang="en-US" sz="2500" dirty="0" smtClean="0">
                <a:latin typeface="Californian FB" panose="0207040306080B030204" charset="0"/>
                <a:cs typeface="Californian FB" panose="0207040306080B030204" charset="0"/>
                <a:sym typeface="+mn-ea"/>
              </a:rPr>
              <a:t>developed </a:t>
            </a:r>
            <a:r>
              <a:rPr lang="en-US" altLang="en-GB" sz="2500" dirty="0" smtClean="0">
                <a:latin typeface="Californian FB" panose="0207040306080B030204" charset="0"/>
                <a:cs typeface="Californian FB" panose="0207040306080B030204" charset="0"/>
                <a:sym typeface="+mn-ea"/>
              </a:rPr>
              <a:t>and</a:t>
            </a:r>
            <a:r>
              <a:rPr lang="en-GB" altLang="en-US" sz="2500" dirty="0" smtClean="0">
                <a:latin typeface="Californian FB" panose="0207040306080B030204" charset="0"/>
                <a:cs typeface="Californian FB" panose="0207040306080B030204" charset="0"/>
                <a:sym typeface="+mn-ea"/>
              </a:rPr>
              <a:t> implemented in </a:t>
            </a:r>
            <a:r>
              <a:rPr lang="en-US" altLang="en-GB" sz="2500" dirty="0" smtClean="0">
                <a:latin typeface="Californian FB" panose="0207040306080B030204" charset="0"/>
                <a:cs typeface="Californian FB" panose="0207040306080B030204" charset="0"/>
                <a:sym typeface="+mn-ea"/>
              </a:rPr>
              <a:t>two</a:t>
            </a:r>
            <a:r>
              <a:rPr lang="en-GB" altLang="en-US" sz="2500" dirty="0" smtClean="0">
                <a:latin typeface="Californian FB" panose="0207040306080B030204" charset="0"/>
                <a:cs typeface="Californian FB" panose="0207040306080B030204" charset="0"/>
                <a:sym typeface="+mn-ea"/>
              </a:rPr>
              <a:t> regions </a:t>
            </a:r>
            <a:r>
              <a:rPr lang="en-US" altLang="en-GB" sz="2500" dirty="0" smtClean="0">
                <a:latin typeface="Californian FB" panose="0207040306080B030204" charset="0"/>
                <a:cs typeface="Californian FB" panose="0207040306080B030204" charset="0"/>
                <a:sym typeface="+mn-ea"/>
              </a:rPr>
              <a:t>of Uganda [Northern and Western];</a:t>
            </a:r>
            <a:endParaRPr lang="en-GB" altLang="en-US" sz="2500" dirty="0" smtClean="0">
              <a:latin typeface="Californian FB" panose="0207040306080B030204" charset="0"/>
              <a:cs typeface="Californian FB" panose="0207040306080B030204" charset="0"/>
            </a:endParaRPr>
          </a:p>
          <a:p>
            <a:pPr marL="480060" indent="-480060" algn="just" latinLnBrk="0">
              <a:lnSpc>
                <a:spcPct val="90000"/>
              </a:lnSpc>
              <a:spcBef>
                <a:spcPts val="600"/>
              </a:spcBef>
              <a:spcAft>
                <a:spcPts val="0"/>
              </a:spcAft>
              <a:buFont typeface="Wingdings" panose="05000000000000000000" charset="0"/>
              <a:buChar char="q"/>
            </a:pPr>
            <a:r>
              <a:rPr lang="en-US" sz="2500" dirty="0" smtClean="0">
                <a:latin typeface="Californian FB" panose="0207040306080B030204" charset="0"/>
                <a:cs typeface="Californian FB" panose="0207040306080B030204" charset="0"/>
              </a:rPr>
              <a:t>Hold CILT Uganda Chapter Annual General Meeting.</a:t>
            </a:r>
            <a:endParaRPr lang="en-US" sz="2500" dirty="0" smtClean="0">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835" y="528955"/>
            <a:ext cx="8249920" cy="591820"/>
          </a:xfrm>
        </p:spPr>
        <p:txBody>
          <a:bodyPr/>
          <a:lstStyle/>
          <a:p>
            <a:pPr eaLnBrk="1" hangingPunct="1"/>
            <a:r>
              <a:rPr lang="en-US" altLang="en-US" b="1" dirty="0" smtClean="0">
                <a:solidFill>
                  <a:schemeClr val="accent1">
                    <a:lumMod val="50000"/>
                    <a:lumOff val="50000"/>
                  </a:schemeClr>
                </a:solidFill>
                <a:latin typeface="Californian FB" panose="0207040306080B030204" charset="0"/>
                <a:cs typeface="Californian FB" panose="0207040306080B030204" charset="0"/>
              </a:rPr>
              <a:t>CILT Uganda Chapter</a:t>
            </a:r>
            <a:r>
              <a:rPr lang="en-US" altLang="en-US" b="1" i="1" dirty="0" smtClean="0">
                <a:solidFill>
                  <a:schemeClr val="accent1">
                    <a:lumMod val="50000"/>
                    <a:lumOff val="50000"/>
                  </a:schemeClr>
                </a:solidFill>
                <a:latin typeface="Californian FB" panose="0207040306080B030204" charset="0"/>
                <a:cs typeface="Californian FB" panose="0207040306080B030204" charset="0"/>
              </a:rPr>
              <a:t> </a:t>
            </a:r>
            <a:r>
              <a:rPr lang="en-US" altLang="en-US" b="1" dirty="0" smtClean="0">
                <a:solidFill>
                  <a:schemeClr val="accent1">
                    <a:lumMod val="50000"/>
                    <a:lumOff val="50000"/>
                  </a:schemeClr>
                </a:solidFill>
                <a:latin typeface="Californian FB" panose="0207040306080B030204" charset="0"/>
                <a:cs typeface="Californian FB" panose="0207040306080B030204" charset="0"/>
              </a:rPr>
              <a:t>Business Plan</a:t>
            </a:r>
            <a:endParaRPr lang="en-US"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8195" name="Content Placeholder 2"/>
          <p:cNvSpPr>
            <a:spLocks noGrp="1"/>
          </p:cNvSpPr>
          <p:nvPr>
            <p:ph sz="half" idx="1"/>
          </p:nvPr>
        </p:nvSpPr>
        <p:spPr>
          <a:xfrm>
            <a:off x="456565" y="1121410"/>
            <a:ext cx="8352155" cy="5234305"/>
          </a:xfrm>
        </p:spPr>
        <p:txBody>
          <a:bodyPr/>
          <a:lstStyle/>
          <a:p>
            <a:pPr marL="534035" indent="-534035">
              <a:buFont typeface="Wingdings" panose="05000000000000000000" charset="0"/>
              <a:buChar char="q"/>
            </a:pPr>
            <a:r>
              <a:rPr lang="en-US" altLang="en-GB" sz="2500" dirty="0" smtClean="0">
                <a:solidFill>
                  <a:srgbClr val="C00000"/>
                </a:solidFill>
                <a:latin typeface="Californian FB" panose="0207040306080B030204" charset="0"/>
                <a:cs typeface="Californian FB" panose="0207040306080B030204" charset="0"/>
              </a:rPr>
              <a:t>Projected Business Activities </a:t>
            </a:r>
            <a:endParaRPr lang="en-US" altLang="en-GB" sz="2500" dirty="0" smtClean="0">
              <a:solidFill>
                <a:srgbClr val="C00000"/>
              </a:solidFill>
              <a:latin typeface="Californian FB" panose="0207040306080B030204" charset="0"/>
              <a:cs typeface="Californian FB" panose="0207040306080B030204" charset="0"/>
            </a:endParaRPr>
          </a:p>
        </p:txBody>
      </p:sp>
      <p:sp>
        <p:nvSpPr>
          <p:cNvPr id="81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fontAlgn="base" hangingPunct="1">
              <a:spcBef>
                <a:spcPct val="0"/>
              </a:spcBef>
              <a:spcAft>
                <a:spcPct val="0"/>
              </a:spcAft>
              <a:buClrTx/>
              <a:buFontTx/>
              <a:buNone/>
            </a:pPr>
            <a:r>
              <a:rPr lang="en-US" altLang="en-US" sz="1100" dirty="0" smtClean="0">
                <a:solidFill>
                  <a:srgbClr val="2B0B4B"/>
                </a:solidFill>
              </a:rPr>
              <a:t>www.ciltuganda.org</a:t>
            </a:r>
            <a:endParaRPr lang="en-US" altLang="en-US" sz="1100" dirty="0" smtClean="0">
              <a:solidFill>
                <a:srgbClr val="2B0B4B"/>
              </a:solidFill>
            </a:endParaRP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eaLnBrk="0" hangingPunct="0">
              <a:spcBef>
                <a:spcPts val="1200"/>
              </a:spcBef>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457200" eaLnBrk="0" fontAlgn="base" hangingPunct="0">
              <a:spcBef>
                <a:spcPts val="1200"/>
              </a:spcBef>
              <a:spcAft>
                <a:spcPct val="0"/>
              </a:spcAft>
              <a:buClr>
                <a:schemeClr val="accent2"/>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ct val="0"/>
              </a:spcBef>
              <a:buClrTx/>
              <a:buFontTx/>
              <a:buNone/>
            </a:pPr>
            <a:fld id="{0092EF2E-AA6B-40F7-9B3F-104B0C3E740E}" type="slidenum">
              <a:rPr lang="en-US" altLang="en-US" sz="1100">
                <a:solidFill>
                  <a:srgbClr val="2B0B4B"/>
                </a:solidFill>
              </a:rPr>
            </a:fld>
            <a:endParaRPr lang="en-US" altLang="en-US" sz="1100" dirty="0">
              <a:solidFill>
                <a:srgbClr val="2B0B4B"/>
              </a:solidFill>
            </a:endParaRPr>
          </a:p>
        </p:txBody>
      </p:sp>
      <p:graphicFrame>
        <p:nvGraphicFramePr>
          <p:cNvPr id="5" name="Content Placeholder 4"/>
          <p:cNvGraphicFramePr/>
          <p:nvPr>
            <p:ph sz="half" idx="2"/>
          </p:nvPr>
        </p:nvGraphicFramePr>
        <p:xfrm>
          <a:off x="701675" y="1593215"/>
          <a:ext cx="8107680" cy="4754880"/>
        </p:xfrm>
        <a:graphic>
          <a:graphicData uri="http://schemas.openxmlformats.org/drawingml/2006/table">
            <a:tbl>
              <a:tblPr firstRow="1" bandRow="1">
                <a:tableStyleId>{5C22544A-7EE6-4342-B048-85BDC9FD1C3A}</a:tableStyleId>
              </a:tblPr>
              <a:tblGrid>
                <a:gridCol w="255270"/>
                <a:gridCol w="1943735"/>
                <a:gridCol w="5908675"/>
              </a:tblGrid>
              <a:tr h="320040">
                <a:tc gridSpan="2">
                  <a:txBody>
                    <a:bodyPr/>
                    <a:p>
                      <a:pPr>
                        <a:buNone/>
                      </a:pPr>
                      <a:r>
                        <a:rPr lang="en-US" sz="1500" b="1">
                          <a:latin typeface="Californian FB" panose="0207040306080B030204" charset="0"/>
                          <a:cs typeface="Californian FB" panose="0207040306080B030204" charset="0"/>
                        </a:rPr>
                        <a:t>CILT UGD Strategy</a:t>
                      </a:r>
                      <a:endParaRPr lang="en-US" sz="1500" b="1">
                        <a:latin typeface="Californian FB" panose="0207040306080B030204" charset="0"/>
                        <a:cs typeface="Californian FB" panose="0207040306080B030204" charset="0"/>
                      </a:endParaRPr>
                    </a:p>
                  </a:txBody>
                  <a:tcPr/>
                </a:tc>
                <a:tc hMerge="1">
                  <a:tcPr/>
                </a:tc>
                <a:tc>
                  <a:txBody>
                    <a:bodyPr/>
                    <a:p>
                      <a:pPr>
                        <a:buNone/>
                      </a:pPr>
                      <a:r>
                        <a:rPr lang="en-US" sz="1500" b="1">
                          <a:latin typeface="Californian FB" panose="0207040306080B030204" charset="0"/>
                          <a:cs typeface="Californian FB" panose="0207040306080B030204" charset="0"/>
                        </a:rPr>
                        <a:t>Targeted and Planned Activities</a:t>
                      </a:r>
                      <a:endParaRPr lang="en-US" sz="1500" b="1">
                        <a:latin typeface="Californian FB" panose="0207040306080B030204" charset="0"/>
                        <a:cs typeface="Californian FB" panose="0207040306080B030204" charset="0"/>
                      </a:endParaRPr>
                    </a:p>
                  </a:txBody>
                  <a:tcPr/>
                </a:tc>
              </a:tr>
              <a:tr h="548640">
                <a:tc>
                  <a:txBody>
                    <a:bodyPr/>
                    <a:p>
                      <a:pPr fontAlgn="auto">
                        <a:buNone/>
                      </a:pPr>
                      <a:r>
                        <a:rPr lang="en-US" sz="1500" b="1">
                          <a:solidFill>
                            <a:schemeClr val="accent5">
                              <a:lumMod val="50000"/>
                            </a:schemeClr>
                          </a:solidFill>
                          <a:latin typeface="Californian FB" panose="0207040306080B030204" charset="0"/>
                          <a:cs typeface="Californian FB" panose="0207040306080B030204" charset="0"/>
                        </a:rPr>
                        <a:t>1</a:t>
                      </a:r>
                      <a:endParaRPr lang="en-US" sz="1500" b="1">
                        <a:solidFill>
                          <a:schemeClr val="accent5">
                            <a:lumMod val="50000"/>
                          </a:schemeClr>
                        </a:solidFill>
                        <a:latin typeface="Californian FB" panose="0207040306080B030204" charset="0"/>
                        <a:cs typeface="Californian FB" panose="0207040306080B030204" charset="0"/>
                      </a:endParaRPr>
                    </a:p>
                  </a:txBody>
                  <a:tcPr/>
                </a:tc>
                <a:tc>
                  <a:txBody>
                    <a:bodyPr/>
                    <a:p>
                      <a:pPr fontAlgn="auto">
                        <a:buNone/>
                      </a:pPr>
                      <a:r>
                        <a:rPr lang="en-US" sz="1500">
                          <a:solidFill>
                            <a:schemeClr val="accent5">
                              <a:lumMod val="50000"/>
                            </a:schemeClr>
                          </a:solidFill>
                          <a:latin typeface="Californian FB" panose="0207040306080B030204" charset="0"/>
                          <a:cs typeface="Californian FB" panose="0207040306080B030204" charset="0"/>
                        </a:rPr>
                        <a:t>Membership Growth</a:t>
                      </a:r>
                      <a:endParaRPr lang="en-US" sz="1500">
                        <a:solidFill>
                          <a:schemeClr val="accent5">
                            <a:lumMod val="50000"/>
                          </a:schemeClr>
                        </a:solidFill>
                        <a:latin typeface="Californian FB" panose="0207040306080B030204" charset="0"/>
                        <a:cs typeface="Californian FB" panose="0207040306080B030204" charset="0"/>
                      </a:endParaRPr>
                    </a:p>
                  </a:txBody>
                  <a:tcPr/>
                </a:tc>
                <a:tc>
                  <a:txBody>
                    <a:bodyPr/>
                    <a:p>
                      <a:pPr>
                        <a:buNone/>
                      </a:pPr>
                      <a:r>
                        <a:rPr lang="en-US" sz="1500">
                          <a:latin typeface="Californian FB" panose="0207040306080B030204" charset="0"/>
                          <a:cs typeface="Californian FB" panose="0207040306080B030204" charset="0"/>
                        </a:rPr>
                        <a:t>Enhance nationwide recuitement of Individual and </a:t>
                      </a:r>
                      <a:r>
                        <a:rPr lang="en-US" altLang="zh-CN" sz="1500">
                          <a:latin typeface="Californian FB" panose="0207040306080B030204" charset="0"/>
                        </a:rPr>
                        <a:t>Corportate Memdership Recruitment drives</a:t>
                      </a:r>
                      <a:endParaRPr lang="en-US" sz="1500">
                        <a:latin typeface="Californian FB" panose="0207040306080B030204" charset="0"/>
                        <a:cs typeface="Californian FB" panose="0207040306080B030204" charset="0"/>
                      </a:endParaRPr>
                    </a:p>
                  </a:txBody>
                  <a:tcPr/>
                </a:tc>
              </a:tr>
              <a:tr h="777240">
                <a:tc rowSpan="2">
                  <a:txBody>
                    <a:bodyPr/>
                    <a:p>
                      <a:pPr fontAlgn="auto">
                        <a:buNone/>
                      </a:pPr>
                      <a:r>
                        <a:rPr lang="en-US" sz="1500" b="1">
                          <a:solidFill>
                            <a:schemeClr val="accent5">
                              <a:lumMod val="50000"/>
                            </a:schemeClr>
                          </a:solidFill>
                          <a:latin typeface="Californian FB" panose="0207040306080B030204" charset="0"/>
                          <a:cs typeface="Californian FB" panose="0207040306080B030204" charset="0"/>
                        </a:rPr>
                        <a:t>2</a:t>
                      </a:r>
                      <a:endParaRPr lang="en-US" sz="1500" b="1">
                        <a:solidFill>
                          <a:schemeClr val="accent5">
                            <a:lumMod val="50000"/>
                          </a:schemeClr>
                        </a:solidFill>
                        <a:latin typeface="Californian FB" panose="0207040306080B030204" charset="0"/>
                        <a:cs typeface="Californian FB" panose="0207040306080B030204" charset="0"/>
                      </a:endParaRPr>
                    </a:p>
                  </a:txBody>
                  <a:tcPr/>
                </a:tc>
                <a:tc rowSpan="2">
                  <a:txBody>
                    <a:bodyPr/>
                    <a:p>
                      <a:pPr fontAlgn="auto">
                        <a:buNone/>
                      </a:pPr>
                      <a:r>
                        <a:rPr lang="en-US" sz="1500">
                          <a:solidFill>
                            <a:schemeClr val="accent5">
                              <a:lumMod val="50000"/>
                            </a:schemeClr>
                          </a:solidFill>
                          <a:latin typeface="Californian FB" panose="0207040306080B030204" charset="0"/>
                          <a:cs typeface="Californian FB" panose="0207040306080B030204" charset="0"/>
                        </a:rPr>
                        <a:t>Publicity [PR] Avertisements, and Communication</a:t>
                      </a:r>
                      <a:endParaRPr lang="en-US" sz="1500">
                        <a:solidFill>
                          <a:schemeClr val="accent5">
                            <a:lumMod val="50000"/>
                          </a:schemeClr>
                        </a:solidFill>
                        <a:latin typeface="Californian FB" panose="0207040306080B030204" charset="0"/>
                        <a:cs typeface="Californian FB" panose="0207040306080B030204" charset="0"/>
                      </a:endParaRPr>
                    </a:p>
                  </a:txBody>
                  <a:tcPr/>
                </a:tc>
                <a:tc>
                  <a:txBody>
                    <a:bodyPr/>
                    <a:p>
                      <a:pPr fontAlgn="auto">
                        <a:buNone/>
                      </a:pPr>
                      <a:r>
                        <a:rPr lang="en-US" sz="1500">
                          <a:latin typeface="Californian FB" panose="0207040306080B030204" charset="0"/>
                          <a:cs typeface="Californian FB" panose="0207040306080B030204" charset="0"/>
                        </a:rPr>
                        <a:t>Intensify CILT Presence in Traditional and Social Media platforms for visibility, Communication, awarness creation and run advertisements including direct -one -on-one-approaches</a:t>
                      </a:r>
                      <a:endParaRPr lang="en-US" sz="1500">
                        <a:latin typeface="Californian FB" panose="0207040306080B030204" charset="0"/>
                        <a:cs typeface="Californian FB" panose="0207040306080B030204" charset="0"/>
                      </a:endParaRPr>
                    </a:p>
                  </a:txBody>
                  <a:tcPr/>
                </a:tc>
              </a:tr>
              <a:tr h="548640">
                <a:tc vMerge="1">
                  <a:tcPr/>
                </a:tc>
                <a:tc vMerge="1">
                  <a:tcPr/>
                </a:tc>
                <a:tc>
                  <a:txBody>
                    <a:bodyPr/>
                    <a:p>
                      <a:pPr fontAlgn="auto">
                        <a:buNone/>
                      </a:pPr>
                      <a:r>
                        <a:rPr lang="en-US" sz="1500">
                          <a:latin typeface="Californian FB" panose="0207040306080B030204" charset="0"/>
                          <a:cs typeface="Californian FB" panose="0207040306080B030204" charset="0"/>
                        </a:rPr>
                        <a:t>Participate in review and formulation of National Industry [Supply Chain Management] Policy</a:t>
                      </a:r>
                      <a:endParaRPr lang="en-US" sz="1500">
                        <a:latin typeface="Californian FB" panose="0207040306080B030204" charset="0"/>
                        <a:cs typeface="Californian FB" panose="0207040306080B030204" charset="0"/>
                      </a:endParaRPr>
                    </a:p>
                  </a:txBody>
                  <a:tcPr/>
                </a:tc>
              </a:tr>
              <a:tr h="320040">
                <a:tc rowSpan="3">
                  <a:txBody>
                    <a:bodyPr/>
                    <a:p>
                      <a:pPr fontAlgn="auto">
                        <a:buNone/>
                      </a:pPr>
                      <a:r>
                        <a:rPr lang="en-US" sz="1500" b="1">
                          <a:solidFill>
                            <a:schemeClr val="accent5">
                              <a:lumMod val="50000"/>
                            </a:schemeClr>
                          </a:solidFill>
                          <a:latin typeface="Californian FB" panose="0207040306080B030204" charset="0"/>
                          <a:cs typeface="Californian FB" panose="0207040306080B030204" charset="0"/>
                        </a:rPr>
                        <a:t>3</a:t>
                      </a:r>
                      <a:endParaRPr lang="en-US" sz="1500" b="1">
                        <a:solidFill>
                          <a:schemeClr val="accent5">
                            <a:lumMod val="50000"/>
                          </a:schemeClr>
                        </a:solidFill>
                        <a:latin typeface="Californian FB" panose="0207040306080B030204" charset="0"/>
                        <a:cs typeface="Californian FB" panose="0207040306080B030204" charset="0"/>
                      </a:endParaRPr>
                    </a:p>
                  </a:txBody>
                  <a:tcPr/>
                </a:tc>
                <a:tc rowSpan="3">
                  <a:txBody>
                    <a:bodyPr/>
                    <a:p>
                      <a:pPr fontAlgn="auto">
                        <a:buNone/>
                      </a:pPr>
                      <a:r>
                        <a:rPr lang="en-US" sz="1500">
                          <a:solidFill>
                            <a:schemeClr val="accent5">
                              <a:lumMod val="50000"/>
                            </a:schemeClr>
                          </a:solidFill>
                          <a:latin typeface="Californian FB" panose="0207040306080B030204" charset="0"/>
                          <a:cs typeface="Californian FB" panose="0207040306080B030204" charset="0"/>
                        </a:rPr>
                        <a:t>Education Growth</a:t>
                      </a:r>
                      <a:endParaRPr lang="en-US" sz="1500">
                        <a:solidFill>
                          <a:schemeClr val="accent5">
                            <a:lumMod val="50000"/>
                          </a:schemeClr>
                        </a:solidFill>
                        <a:latin typeface="Californian FB" panose="0207040306080B030204" charset="0"/>
                        <a:cs typeface="Californian FB" panose="0207040306080B030204" charset="0"/>
                      </a:endParaRPr>
                    </a:p>
                  </a:txBody>
                  <a:tcPr/>
                </a:tc>
                <a:tc>
                  <a:txBody>
                    <a:bodyPr/>
                    <a:p>
                      <a:pPr fontAlgn="auto">
                        <a:buNone/>
                      </a:pPr>
                      <a:r>
                        <a:rPr lang="en-US" sz="1500">
                          <a:latin typeface="Californian FB" panose="0207040306080B030204" charset="0"/>
                          <a:cs typeface="Californian FB" panose="0207040306080B030204" charset="0"/>
                        </a:rPr>
                        <a:t>Ensure all the CILT Programmes Accredited in Uganda</a:t>
                      </a:r>
                      <a:endParaRPr lang="en-US" sz="1500">
                        <a:latin typeface="Californian FB" panose="0207040306080B030204" charset="0"/>
                        <a:cs typeface="Californian FB" panose="0207040306080B030204" charset="0"/>
                      </a:endParaRPr>
                    </a:p>
                  </a:txBody>
                  <a:tcPr/>
                </a:tc>
              </a:tr>
              <a:tr h="320040">
                <a:tc vMerge="1">
                  <a:tcPr/>
                </a:tc>
                <a:tc vMerge="1">
                  <a:tcPr/>
                </a:tc>
                <a:tc>
                  <a:txBody>
                    <a:bodyPr/>
                    <a:p>
                      <a:pPr fontAlgn="auto">
                        <a:buNone/>
                      </a:pPr>
                      <a:r>
                        <a:rPr lang="en-US" sz="1500">
                          <a:latin typeface="Californian FB" panose="0207040306080B030204" charset="0"/>
                          <a:cs typeface="Californian FB" panose="0207040306080B030204" charset="0"/>
                        </a:rPr>
                        <a:t>Design, structure and develop short courses for the Industry</a:t>
                      </a:r>
                      <a:endParaRPr lang="en-US" sz="1500">
                        <a:latin typeface="Californian FB" panose="0207040306080B030204" charset="0"/>
                        <a:cs typeface="Californian FB" panose="0207040306080B030204" charset="0"/>
                      </a:endParaRPr>
                    </a:p>
                  </a:txBody>
                  <a:tcPr/>
                </a:tc>
              </a:tr>
              <a:tr h="320040">
                <a:tc vMerge="1">
                  <a:tcPr/>
                </a:tc>
                <a:tc vMerge="1">
                  <a:tcPr/>
                </a:tc>
                <a:tc>
                  <a:txBody>
                    <a:bodyPr/>
                    <a:p>
                      <a:pPr fontAlgn="auto">
                        <a:buNone/>
                      </a:pPr>
                      <a:r>
                        <a:rPr lang="en-US" sz="1500">
                          <a:latin typeface="Californian FB" panose="0207040306080B030204" charset="0"/>
                          <a:cs typeface="Californian FB" panose="0207040306080B030204" charset="0"/>
                        </a:rPr>
                        <a:t>Mainstream Courses revamped /popularised</a:t>
                      </a:r>
                      <a:endParaRPr lang="en-US" sz="1500">
                        <a:latin typeface="Californian FB" panose="0207040306080B030204" charset="0"/>
                        <a:cs typeface="Californian FB" panose="0207040306080B030204" charset="0"/>
                      </a:endParaRPr>
                    </a:p>
                  </a:txBody>
                  <a:tcPr/>
                </a:tc>
              </a:tr>
              <a:tr h="320040">
                <a:tc rowSpan="5">
                  <a:txBody>
                    <a:bodyPr/>
                    <a:p>
                      <a:pPr fontAlgn="auto">
                        <a:buNone/>
                      </a:pPr>
                      <a:r>
                        <a:rPr lang="en-US" sz="1500" b="1">
                          <a:solidFill>
                            <a:schemeClr val="accent5">
                              <a:lumMod val="50000"/>
                            </a:schemeClr>
                          </a:solidFill>
                          <a:latin typeface="Californian FB" panose="0207040306080B030204" charset="0"/>
                          <a:cs typeface="Californian FB" panose="0207040306080B030204" charset="0"/>
                        </a:rPr>
                        <a:t>4</a:t>
                      </a:r>
                      <a:endParaRPr lang="en-US" sz="1500" b="1">
                        <a:solidFill>
                          <a:schemeClr val="accent5">
                            <a:lumMod val="50000"/>
                          </a:schemeClr>
                        </a:solidFill>
                        <a:latin typeface="Californian FB" panose="0207040306080B030204" charset="0"/>
                        <a:cs typeface="Californian FB" panose="0207040306080B030204" charset="0"/>
                      </a:endParaRPr>
                    </a:p>
                  </a:txBody>
                  <a:tcPr/>
                </a:tc>
                <a:tc rowSpan="5">
                  <a:txBody>
                    <a:bodyPr/>
                    <a:p>
                      <a:pPr fontAlgn="auto">
                        <a:buNone/>
                      </a:pPr>
                      <a:r>
                        <a:rPr lang="en-US" sz="1500">
                          <a:solidFill>
                            <a:schemeClr val="accent5">
                              <a:lumMod val="50000"/>
                            </a:schemeClr>
                          </a:solidFill>
                          <a:latin typeface="Californian FB" panose="0207040306080B030204" charset="0"/>
                          <a:cs typeface="Californian FB" panose="0207040306080B030204" charset="0"/>
                        </a:rPr>
                        <a:t>Resource Mobilisation</a:t>
                      </a:r>
                      <a:endParaRPr lang="en-US" sz="1500">
                        <a:solidFill>
                          <a:schemeClr val="accent5">
                            <a:lumMod val="50000"/>
                          </a:schemeClr>
                        </a:solidFill>
                        <a:latin typeface="Californian FB" panose="0207040306080B030204" charset="0"/>
                        <a:cs typeface="Californian FB" panose="0207040306080B030204" charset="0"/>
                      </a:endParaRPr>
                    </a:p>
                  </a:txBody>
                  <a:tcPr/>
                </a:tc>
                <a:tc>
                  <a:txBody>
                    <a:bodyPr/>
                    <a:p>
                      <a:pPr fontAlgn="auto">
                        <a:buNone/>
                      </a:pPr>
                      <a:r>
                        <a:rPr lang="en-US" sz="1500">
                          <a:latin typeface="Californian FB" panose="0207040306080B030204" charset="0"/>
                          <a:cs typeface="Californian FB" panose="0207040306080B030204" charset="0"/>
                        </a:rPr>
                        <a:t>Through enhanced Membership growth</a:t>
                      </a:r>
                      <a:endParaRPr lang="en-US" sz="1500">
                        <a:latin typeface="Californian FB" panose="0207040306080B030204" charset="0"/>
                        <a:cs typeface="Californian FB" panose="0207040306080B030204" charset="0"/>
                      </a:endParaRPr>
                    </a:p>
                  </a:txBody>
                  <a:tcPr/>
                </a:tc>
              </a:tr>
              <a:tr h="320040">
                <a:tc vMerge="1">
                  <a:tcPr/>
                </a:tc>
                <a:tc vMerge="1">
                  <a:tcPr/>
                </a:tc>
                <a:tc>
                  <a:txBody>
                    <a:bodyPr/>
                    <a:p>
                      <a:pPr fontAlgn="auto">
                        <a:buNone/>
                      </a:pPr>
                      <a:r>
                        <a:rPr lang="en-US" sz="1500">
                          <a:latin typeface="Californian FB" panose="0207040306080B030204" charset="0"/>
                          <a:cs typeface="Californian FB" panose="0207040306080B030204" charset="0"/>
                        </a:rPr>
                        <a:t>Participate and seek for Events Sponsorships</a:t>
                      </a:r>
                      <a:endParaRPr lang="en-US" sz="1500">
                        <a:latin typeface="Californian FB" panose="0207040306080B030204" charset="0"/>
                        <a:cs typeface="Californian FB" panose="0207040306080B030204" charset="0"/>
                      </a:endParaRPr>
                    </a:p>
                  </a:txBody>
                  <a:tcPr/>
                </a:tc>
              </a:tr>
              <a:tr h="320040">
                <a:tc vMerge="1">
                  <a:tcPr/>
                </a:tc>
                <a:tc vMerge="1">
                  <a:tcPr/>
                </a:tc>
                <a:tc>
                  <a:txBody>
                    <a:bodyPr/>
                    <a:p>
                      <a:pPr fontAlgn="auto">
                        <a:buNone/>
                      </a:pPr>
                      <a:r>
                        <a:rPr lang="en-US" sz="1500">
                          <a:latin typeface="Californian FB" panose="0207040306080B030204" charset="0"/>
                          <a:cs typeface="Californian FB" panose="0207040306080B030204" charset="0"/>
                        </a:rPr>
                        <a:t>Develop proposals for Grants </a:t>
                      </a:r>
                      <a:endParaRPr lang="en-US" sz="1500">
                        <a:latin typeface="Californian FB" panose="0207040306080B030204" charset="0"/>
                        <a:cs typeface="Californian FB" panose="0207040306080B030204" charset="0"/>
                      </a:endParaRPr>
                    </a:p>
                  </a:txBody>
                  <a:tcPr/>
                </a:tc>
              </a:tr>
              <a:tr h="320040">
                <a:tc vMerge="1">
                  <a:tcPr/>
                </a:tc>
                <a:tc vMerge="1">
                  <a:tcPr/>
                </a:tc>
                <a:tc>
                  <a:txBody>
                    <a:bodyPr/>
                    <a:p>
                      <a:pPr fontAlgn="auto">
                        <a:buNone/>
                      </a:pPr>
                      <a:r>
                        <a:rPr lang="en-US" sz="1500">
                          <a:latin typeface="Californian FB" panose="0207040306080B030204" charset="0"/>
                          <a:cs typeface="Californian FB" panose="0207040306080B030204" charset="0"/>
                        </a:rPr>
                        <a:t>Participate in Research/ Studies witin the Industry</a:t>
                      </a:r>
                      <a:endParaRPr lang="en-US" sz="1500">
                        <a:latin typeface="Californian FB" panose="0207040306080B030204" charset="0"/>
                        <a:cs typeface="Californian FB" panose="0207040306080B030204" charset="0"/>
                      </a:endParaRPr>
                    </a:p>
                  </a:txBody>
                  <a:tcPr/>
                </a:tc>
              </a:tr>
              <a:tr h="320040">
                <a:tc vMerge="1">
                  <a:tcPr/>
                </a:tc>
                <a:tc vMerge="1">
                  <a:tcPr/>
                </a:tc>
                <a:tc>
                  <a:txBody>
                    <a:bodyPr/>
                    <a:p>
                      <a:pPr fontAlgn="auto">
                        <a:buNone/>
                      </a:pPr>
                      <a:r>
                        <a:rPr lang="en-US" sz="1500">
                          <a:latin typeface="Californian FB" panose="0207040306080B030204" charset="0"/>
                          <a:cs typeface="Californian FB" panose="0207040306080B030204" charset="0"/>
                        </a:rPr>
                        <a:t>Partcipate in Consultancies within the Industry</a:t>
                      </a:r>
                      <a:endParaRPr lang="en-US" sz="1500">
                        <a:latin typeface="Californian FB" panose="0207040306080B030204" charset="0"/>
                        <a:cs typeface="Californian FB" panose="0207040306080B030204"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076960"/>
            <a:ext cx="8249920" cy="547370"/>
          </a:xfrm>
        </p:spPr>
        <p:txBody>
          <a:bodyPr/>
          <a:lstStyle/>
          <a:p>
            <a:r>
              <a:rPr lang="en-GB" altLang="en-US" b="1" dirty="0" smtClean="0">
                <a:solidFill>
                  <a:schemeClr val="accent1">
                    <a:lumMod val="50000"/>
                    <a:lumOff val="50000"/>
                  </a:schemeClr>
                </a:solidFill>
                <a:latin typeface="Californian FB" panose="0207040306080B030204" charset="0"/>
                <a:cs typeface="Californian FB" panose="0207040306080B030204" charset="0"/>
              </a:rPr>
              <a:t>CILT </a:t>
            </a:r>
            <a:r>
              <a:rPr lang="en-US" altLang="en-GB" b="1" dirty="0" smtClean="0">
                <a:solidFill>
                  <a:schemeClr val="accent1">
                    <a:lumMod val="50000"/>
                    <a:lumOff val="50000"/>
                  </a:schemeClr>
                </a:solidFill>
                <a:latin typeface="Californian FB" panose="0207040306080B030204" charset="0"/>
                <a:cs typeface="Californian FB" panose="0207040306080B030204" charset="0"/>
              </a:rPr>
              <a:t>Uganda Chapter</a:t>
            </a:r>
            <a:r>
              <a:rPr lang="en-GB" altLang="en-US" b="1" dirty="0" smtClean="0">
                <a:solidFill>
                  <a:schemeClr val="accent1">
                    <a:lumMod val="50000"/>
                    <a:lumOff val="50000"/>
                  </a:schemeClr>
                </a:solidFill>
                <a:latin typeface="Californian FB" panose="0207040306080B030204" charset="0"/>
                <a:cs typeface="Californian FB" panose="0207040306080B030204" charset="0"/>
              </a:rPr>
              <a:t> Vision</a:t>
            </a:r>
            <a:endParaRPr lang="en-GB"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9219" name="Content Placeholder 2"/>
          <p:cNvSpPr>
            <a:spLocks noGrp="1"/>
          </p:cNvSpPr>
          <p:nvPr>
            <p:ph sz="half" idx="1"/>
          </p:nvPr>
        </p:nvSpPr>
        <p:spPr>
          <a:xfrm>
            <a:off x="975995" y="2059940"/>
            <a:ext cx="7559675" cy="4296410"/>
          </a:xfrm>
        </p:spPr>
        <p:txBody>
          <a:bodyPr/>
          <a:lstStyle/>
          <a:p>
            <a:pPr marL="0" indent="0">
              <a:buFont typeface="Wingdings" panose="05000000000000000000" charset="0"/>
              <a:buNone/>
            </a:pPr>
            <a:endParaRPr lang="en-US" altLang="en-GB" sz="2800" i="1" dirty="0" smtClean="0">
              <a:solidFill>
                <a:srgbClr val="002060"/>
              </a:solidFill>
              <a:latin typeface="Californian FB" panose="0207040306080B030204" charset="0"/>
              <a:cs typeface="Californian FB" panose="0207040306080B030204" charset="0"/>
            </a:endParaRPr>
          </a:p>
          <a:p>
            <a:pPr marL="0" indent="0" algn="just">
              <a:buFont typeface="Wingdings" panose="05000000000000000000" charset="0"/>
              <a:buNone/>
            </a:pPr>
            <a:r>
              <a:rPr lang="en-US" altLang="en-GB" sz="3600" i="1" dirty="0" smtClean="0">
                <a:solidFill>
                  <a:srgbClr val="002060"/>
                </a:solidFill>
                <a:latin typeface="Californian FB" panose="0207040306080B030204" charset="0"/>
                <a:cs typeface="Californian FB" panose="0207040306080B030204" charset="0"/>
              </a:rPr>
              <a:t>Pr</a:t>
            </a:r>
            <a:r>
              <a:rPr lang="en-GB" altLang="en-US" sz="3600" i="1" dirty="0" smtClean="0">
                <a:solidFill>
                  <a:srgbClr val="002060"/>
                </a:solidFill>
                <a:latin typeface="Californian FB" panose="0207040306080B030204" charset="0"/>
                <a:cs typeface="Californian FB" panose="0207040306080B030204" charset="0"/>
              </a:rPr>
              <a:t>omote, encourage and co-ordinate the study and advancement of the science and art of </a:t>
            </a:r>
            <a:r>
              <a:rPr lang="en-US" altLang="en-GB" sz="3600" i="1" dirty="0" smtClean="0">
                <a:solidFill>
                  <a:srgbClr val="002060"/>
                </a:solidFill>
                <a:latin typeface="Californian FB" panose="0207040306080B030204" charset="0"/>
                <a:cs typeface="Californian FB" panose="0207040306080B030204" charset="0"/>
              </a:rPr>
              <a:t>T</a:t>
            </a:r>
            <a:r>
              <a:rPr lang="en-GB" altLang="en-US" sz="3600" i="1" dirty="0" smtClean="0">
                <a:solidFill>
                  <a:srgbClr val="002060"/>
                </a:solidFill>
                <a:latin typeface="Californian FB" panose="0207040306080B030204" charset="0"/>
                <a:cs typeface="Californian FB" panose="0207040306080B030204" charset="0"/>
              </a:rPr>
              <a:t>ransport</a:t>
            </a:r>
            <a:r>
              <a:rPr lang="en-US" altLang="en-GB" sz="3600" i="1" dirty="0" smtClean="0">
                <a:solidFill>
                  <a:srgbClr val="002060"/>
                </a:solidFill>
                <a:latin typeface="Californian FB" panose="0207040306080B030204" charset="0"/>
                <a:cs typeface="Californian FB" panose="0207040306080B030204" charset="0"/>
              </a:rPr>
              <a:t>,</a:t>
            </a:r>
            <a:r>
              <a:rPr lang="en-GB" altLang="en-US" sz="3600" i="1" dirty="0" smtClean="0">
                <a:solidFill>
                  <a:srgbClr val="002060"/>
                </a:solidFill>
                <a:latin typeface="Californian FB" panose="0207040306080B030204" charset="0"/>
                <a:cs typeface="Californian FB" panose="0207040306080B030204" charset="0"/>
              </a:rPr>
              <a:t> </a:t>
            </a:r>
            <a:r>
              <a:rPr lang="en-US" altLang="en-GB" sz="3600" i="1" dirty="0" smtClean="0">
                <a:solidFill>
                  <a:srgbClr val="002060"/>
                </a:solidFill>
                <a:latin typeface="Californian FB" panose="0207040306080B030204" charset="0"/>
                <a:cs typeface="Californian FB" panose="0207040306080B030204" charset="0"/>
              </a:rPr>
              <a:t>L</a:t>
            </a:r>
            <a:r>
              <a:rPr lang="en-GB" altLang="en-US" sz="3600" i="1" dirty="0" smtClean="0">
                <a:solidFill>
                  <a:srgbClr val="002060"/>
                </a:solidFill>
                <a:latin typeface="Californian FB" panose="0207040306080B030204" charset="0"/>
                <a:cs typeface="Californian FB" panose="0207040306080B030204" charset="0"/>
              </a:rPr>
              <a:t>ogistics </a:t>
            </a:r>
            <a:r>
              <a:rPr lang="en-US" altLang="en-GB" sz="3600" i="1" dirty="0" smtClean="0">
                <a:solidFill>
                  <a:srgbClr val="002060"/>
                </a:solidFill>
                <a:latin typeface="Californian FB" panose="0207040306080B030204" charset="0"/>
                <a:cs typeface="Californian FB" panose="0207040306080B030204" charset="0"/>
              </a:rPr>
              <a:t>in the Supply Chain and the Economy </a:t>
            </a:r>
            <a:r>
              <a:rPr lang="en-GB" altLang="en-US" sz="3600" i="1" dirty="0" smtClean="0">
                <a:solidFill>
                  <a:srgbClr val="002060"/>
                </a:solidFill>
                <a:latin typeface="Californian FB" panose="0207040306080B030204" charset="0"/>
                <a:cs typeface="Californian FB" panose="0207040306080B030204" charset="0"/>
              </a:rPr>
              <a:t>in all its forms</a:t>
            </a:r>
            <a:r>
              <a:rPr lang="en-US" altLang="en-GB" sz="3600" i="1" dirty="0" smtClean="0">
                <a:solidFill>
                  <a:srgbClr val="002060"/>
                </a:solidFill>
                <a:latin typeface="Californian FB" panose="0207040306080B030204" charset="0"/>
                <a:cs typeface="Californian FB" panose="0207040306080B030204" charset="0"/>
              </a:rPr>
              <a:t> in Uganda</a:t>
            </a:r>
            <a:r>
              <a:rPr lang="en-GB" altLang="en-US" sz="3600" i="1" dirty="0" smtClean="0">
                <a:solidFill>
                  <a:srgbClr val="FF0000"/>
                </a:solidFill>
                <a:latin typeface="Californian FB" panose="0207040306080B030204" charset="0"/>
                <a:cs typeface="Californian FB" panose="0207040306080B030204" charset="0"/>
              </a:rPr>
              <a:t>”</a:t>
            </a:r>
            <a:r>
              <a:rPr lang="en-GB" altLang="en-US" sz="3600" dirty="0" smtClean="0">
                <a:latin typeface="Californian FB" panose="0207040306080B030204" charset="0"/>
                <a:cs typeface="Californian FB" panose="0207040306080B030204" charset="0"/>
              </a:rPr>
              <a:t>.</a:t>
            </a:r>
            <a:endParaRPr lang="en-GB" altLang="en-US" sz="3600" dirty="0" smtClean="0">
              <a:latin typeface="Californian FB" panose="0207040306080B030204" charset="0"/>
              <a:cs typeface="Californian FB" panose="0207040306080B030204" charset="0"/>
            </a:endParaRPr>
          </a:p>
          <a:p>
            <a:pPr marL="0" indent="0">
              <a:buFont typeface="Wingdings" panose="05000000000000000000" charset="0"/>
              <a:buNone/>
            </a:pPr>
            <a:endParaRPr lang="en-US" altLang="en-GB" sz="3600" dirty="0" smtClean="0">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lstStyle/>
          <a:p>
            <a:pPr>
              <a:defRPr/>
            </a:pPr>
            <a:r>
              <a:rPr lang="en-US" dirty="0" smtClean="0"/>
              <a:t>www.ciltuganda.org</a:t>
            </a:r>
            <a:endParaRPr lang="en-US" dirty="0"/>
          </a:p>
        </p:txBody>
      </p:sp>
      <p:sp>
        <p:nvSpPr>
          <p:cNvPr id="922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AFCBB2FE-9C91-43D4-8199-8E2504B35F69}" type="slidenum">
              <a:rPr lang="en-US" altLang="en-US">
                <a:solidFill>
                  <a:srgbClr val="2B0B4B"/>
                </a:solidFill>
                <a:latin typeface="Arial" panose="020B0604020202020204" pitchFamily="34" charset="0"/>
              </a:rPr>
            </a:fld>
            <a:endParaRPr lang="en-US" altLang="en-US" dirty="0">
              <a:solidFill>
                <a:srgbClr val="2B0B4B"/>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01650"/>
            <a:ext cx="8291195" cy="575310"/>
          </a:xfrm>
        </p:spPr>
        <p:txBody>
          <a:bodyPr/>
          <a:lstStyle/>
          <a:p>
            <a:r>
              <a:rPr lang="en-GB" altLang="en-US" b="1" dirty="0" smtClean="0">
                <a:solidFill>
                  <a:schemeClr val="accent1">
                    <a:lumMod val="50000"/>
                    <a:lumOff val="50000"/>
                  </a:schemeClr>
                </a:solidFill>
                <a:latin typeface="Californian FB" panose="0207040306080B030204" charset="0"/>
                <a:cs typeface="Californian FB" panose="0207040306080B030204" charset="0"/>
              </a:rPr>
              <a:t>CILT </a:t>
            </a:r>
            <a:r>
              <a:rPr lang="en-US" altLang="en-GB" b="1" dirty="0" smtClean="0">
                <a:solidFill>
                  <a:schemeClr val="accent1">
                    <a:lumMod val="50000"/>
                    <a:lumOff val="50000"/>
                  </a:schemeClr>
                </a:solidFill>
                <a:latin typeface="Californian FB" panose="0207040306080B030204" charset="0"/>
                <a:cs typeface="Californian FB" panose="0207040306080B030204" charset="0"/>
              </a:rPr>
              <a:t>Uganda Chapter</a:t>
            </a:r>
            <a:r>
              <a:rPr lang="en-GB" altLang="en-US" b="1" dirty="0" smtClean="0">
                <a:solidFill>
                  <a:schemeClr val="accent1">
                    <a:lumMod val="50000"/>
                    <a:lumOff val="50000"/>
                  </a:schemeClr>
                </a:solidFill>
                <a:latin typeface="Californian FB" panose="0207040306080B030204" charset="0"/>
                <a:cs typeface="Californian FB" panose="0207040306080B030204" charset="0"/>
              </a:rPr>
              <a:t> Objectives</a:t>
            </a:r>
            <a:endParaRPr lang="en-GB" altLang="en-US" b="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10243" name="Content Placeholder 2"/>
          <p:cNvSpPr>
            <a:spLocks noGrp="1"/>
          </p:cNvSpPr>
          <p:nvPr>
            <p:ph sz="half" idx="1"/>
          </p:nvPr>
        </p:nvSpPr>
        <p:spPr>
          <a:xfrm>
            <a:off x="456565" y="1295400"/>
            <a:ext cx="8352155" cy="5060315"/>
          </a:xfrm>
        </p:spPr>
        <p:txBody>
          <a:bodyPr>
            <a:noAutofit/>
          </a:bodyPr>
          <a:lstStyle/>
          <a:p>
            <a:pPr marL="542925" indent="-542925">
              <a:lnSpc>
                <a:spcPct val="80000"/>
              </a:lnSpc>
              <a:buFont typeface="Wingdings" panose="05000000000000000000" charset="0"/>
              <a:buChar char="q"/>
            </a:pPr>
            <a:r>
              <a:rPr lang="en-US" altLang="en-GB" sz="2900" dirty="0" smtClean="0">
                <a:solidFill>
                  <a:schemeClr val="bg2">
                    <a:lumMod val="10000"/>
                  </a:schemeClr>
                </a:solidFill>
                <a:latin typeface="Californian FB" panose="0207040306080B030204" charset="0"/>
                <a:cs typeface="Californian FB" panose="0207040306080B030204" charset="0"/>
              </a:rPr>
              <a:t>Chan out excellent professionals out of their other careers to transport and logistics; </a:t>
            </a:r>
            <a:endParaRPr lang="en-US" altLang="en-GB" sz="2900" dirty="0" smtClean="0">
              <a:solidFill>
                <a:schemeClr val="bg2">
                  <a:lumMod val="10000"/>
                </a:schemeClr>
              </a:solidFill>
              <a:latin typeface="Californian FB" panose="0207040306080B030204" charset="0"/>
              <a:cs typeface="Californian FB" panose="0207040306080B030204" charset="0"/>
            </a:endParaRPr>
          </a:p>
          <a:p>
            <a:pPr marL="542925" indent="-542925">
              <a:lnSpc>
                <a:spcPct val="80000"/>
              </a:lnSpc>
              <a:buFont typeface="Wingdings" panose="05000000000000000000" charset="0"/>
              <a:buChar char="q"/>
            </a:pPr>
            <a:r>
              <a:rPr lang="en-US" altLang="en-GB" sz="2900" dirty="0" smtClean="0">
                <a:solidFill>
                  <a:schemeClr val="bg2">
                    <a:lumMod val="10000"/>
                  </a:schemeClr>
                </a:solidFill>
                <a:latin typeface="Californian FB" panose="0207040306080B030204" charset="0"/>
                <a:cs typeface="Californian FB" panose="0207040306080B030204" charset="0"/>
              </a:rPr>
              <a:t>Inculculate and share best practice for professionals;</a:t>
            </a:r>
            <a:endParaRPr lang="en-US" altLang="en-GB" sz="2900" dirty="0" smtClean="0">
              <a:solidFill>
                <a:schemeClr val="bg2">
                  <a:lumMod val="10000"/>
                </a:schemeClr>
              </a:solidFill>
              <a:latin typeface="Californian FB" panose="0207040306080B030204" charset="0"/>
              <a:cs typeface="Californian FB" panose="0207040306080B030204" charset="0"/>
            </a:endParaRPr>
          </a:p>
          <a:p>
            <a:pPr marL="542925" indent="-542925">
              <a:lnSpc>
                <a:spcPct val="80000"/>
              </a:lnSpc>
              <a:buFont typeface="Wingdings" panose="05000000000000000000" charset="0"/>
              <a:buChar char="q"/>
            </a:pPr>
            <a:r>
              <a:rPr lang="en-US" altLang="en-GB" sz="2900" dirty="0" smtClean="0">
                <a:solidFill>
                  <a:schemeClr val="bg2">
                    <a:lumMod val="10000"/>
                  </a:schemeClr>
                </a:solidFill>
                <a:latin typeface="Californian FB" panose="0207040306080B030204" charset="0"/>
                <a:cs typeface="Californian FB" panose="0207040306080B030204" charset="0"/>
              </a:rPr>
              <a:t>Identify and work with accredited educators and trainers to provide practical learning and research;</a:t>
            </a:r>
            <a:endParaRPr lang="en-US" altLang="en-GB" sz="2900" dirty="0" smtClean="0">
              <a:solidFill>
                <a:schemeClr val="bg2">
                  <a:lumMod val="10000"/>
                </a:schemeClr>
              </a:solidFill>
              <a:latin typeface="Californian FB" panose="0207040306080B030204" charset="0"/>
              <a:cs typeface="Californian FB" panose="0207040306080B030204" charset="0"/>
            </a:endParaRPr>
          </a:p>
          <a:p>
            <a:pPr marL="542925" indent="-542925">
              <a:lnSpc>
                <a:spcPct val="80000"/>
              </a:lnSpc>
              <a:buFont typeface="Wingdings" panose="05000000000000000000" charset="0"/>
              <a:buChar char="q"/>
            </a:pPr>
            <a:r>
              <a:rPr lang="en-US" altLang="en-GB" sz="2900" dirty="0" smtClean="0">
                <a:solidFill>
                  <a:schemeClr val="bg2">
                    <a:lumMod val="10000"/>
                  </a:schemeClr>
                </a:solidFill>
                <a:latin typeface="Californian FB" panose="0207040306080B030204" charset="0"/>
                <a:cs typeface="Californian FB" panose="0207040306080B030204" charset="0"/>
                <a:sym typeface="+mn-ea"/>
              </a:rPr>
              <a:t>Support life-long learning through Continuing Professional Development;</a:t>
            </a:r>
            <a:endParaRPr lang="en-US" altLang="en-GB" sz="2900" dirty="0" smtClean="0">
              <a:solidFill>
                <a:schemeClr val="bg2">
                  <a:lumMod val="10000"/>
                </a:schemeClr>
              </a:solidFill>
              <a:latin typeface="Californian FB" panose="0207040306080B030204" charset="0"/>
              <a:cs typeface="Californian FB" panose="0207040306080B030204" charset="0"/>
            </a:endParaRPr>
          </a:p>
          <a:p>
            <a:pPr marL="542925" indent="-542925">
              <a:lnSpc>
                <a:spcPct val="80000"/>
              </a:lnSpc>
              <a:buFont typeface="Wingdings" panose="05000000000000000000" charset="0"/>
              <a:buChar char="q"/>
            </a:pPr>
            <a:r>
              <a:rPr lang="en-US" altLang="en-GB" sz="2900" dirty="0" smtClean="0">
                <a:solidFill>
                  <a:schemeClr val="bg2">
                    <a:lumMod val="10000"/>
                  </a:schemeClr>
                </a:solidFill>
                <a:latin typeface="Californian FB" panose="0207040306080B030204" charset="0"/>
                <a:cs typeface="Californian FB" panose="0207040306080B030204" charset="0"/>
              </a:rPr>
              <a:t>Promote holistic Logistics and Transport for </a:t>
            </a:r>
            <a:r>
              <a:rPr lang="en-US" altLang="en-GB" sz="2900" dirty="0" smtClean="0">
                <a:solidFill>
                  <a:schemeClr val="bg2">
                    <a:lumMod val="10000"/>
                  </a:schemeClr>
                </a:solidFill>
                <a:latin typeface="Californian FB" panose="0207040306080B030204" charset="0"/>
                <a:cs typeface="Californian FB" panose="0207040306080B030204" charset="0"/>
                <a:sym typeface="+mn-ea"/>
              </a:rPr>
              <a:t> our communities and Economy.</a:t>
            </a:r>
            <a:endParaRPr lang="en-US" altLang="en-GB" sz="2900" dirty="0" smtClean="0">
              <a:solidFill>
                <a:schemeClr val="bg2">
                  <a:lumMod val="10000"/>
                </a:schemeClr>
              </a:solidFill>
              <a:latin typeface="Californian FB" panose="0207040306080B030204" charset="0"/>
              <a:cs typeface="Californian FB" panose="0207040306080B030204" charset="0"/>
            </a:endParaRPr>
          </a:p>
          <a:p>
            <a:pPr marL="542925" indent="-542925">
              <a:lnSpc>
                <a:spcPct val="80000"/>
              </a:lnSpc>
              <a:buFont typeface="Wingdings" panose="05000000000000000000" charset="0"/>
              <a:buChar char="q"/>
            </a:pPr>
            <a:r>
              <a:rPr lang="en-US" altLang="en-GB" sz="2900" dirty="0" smtClean="0">
                <a:solidFill>
                  <a:schemeClr val="bg2">
                    <a:lumMod val="10000"/>
                  </a:schemeClr>
                </a:solidFill>
                <a:latin typeface="Californian FB" panose="0207040306080B030204" charset="0"/>
                <a:cs typeface="Californian FB" panose="0207040306080B030204" charset="0"/>
              </a:rPr>
              <a:t>Advocate for a Industry National Policy that should shape our Country systems.</a:t>
            </a:r>
            <a:endParaRPr lang="en-US" altLang="en-GB" sz="2900" dirty="0" smtClean="0">
              <a:solidFill>
                <a:schemeClr val="bg2">
                  <a:lumMod val="10000"/>
                </a:schemeClr>
              </a:solidFill>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lstStyle/>
          <a:p>
            <a:pPr>
              <a:defRPr/>
            </a:pPr>
            <a:r>
              <a:rPr lang="en-US" dirty="0" smtClean="0"/>
              <a:t>www.ciltuganda.org</a:t>
            </a:r>
            <a:endParaRPr lang="en-US" dirty="0"/>
          </a:p>
        </p:txBody>
      </p:sp>
      <p:sp>
        <p:nvSpPr>
          <p:cNvPr id="10245"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25DF86A3-1899-44BD-813A-2F2CB2EBA2AB}" type="slidenum">
              <a:rPr lang="en-US" altLang="en-US">
                <a:solidFill>
                  <a:srgbClr val="2B0B4B"/>
                </a:solidFill>
                <a:latin typeface="Arial" panose="020B0604020202020204" pitchFamily="34" charset="0"/>
              </a:rPr>
            </a:fld>
            <a:endParaRPr lang="en-US" altLang="en-US" dirty="0">
              <a:solidFill>
                <a:srgbClr val="2B0B4B"/>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6565" y="518795"/>
            <a:ext cx="8353425" cy="584200"/>
          </a:xfrm>
        </p:spPr>
        <p:txBody>
          <a:bodyPr/>
          <a:p>
            <a:r>
              <a:rPr lang="en-US" b="1">
                <a:solidFill>
                  <a:schemeClr val="accent1">
                    <a:lumMod val="50000"/>
                    <a:lumOff val="50000"/>
                  </a:schemeClr>
                </a:solidFill>
                <a:latin typeface="Californian FB" panose="0207040306080B030204" charset="0"/>
                <a:cs typeface="Californian FB" panose="0207040306080B030204" charset="0"/>
              </a:rPr>
              <a:t>CILT Uganda Chapter Approaches:</a:t>
            </a:r>
            <a:endParaRPr lang="en-US" b="1">
              <a:solidFill>
                <a:schemeClr val="accent1">
                  <a:lumMod val="50000"/>
                  <a:lumOff val="50000"/>
                </a:schemeClr>
              </a:solidFill>
              <a:latin typeface="Californian FB" panose="0207040306080B030204" charset="0"/>
              <a:cs typeface="Californian FB" panose="0207040306080B030204" charset="0"/>
            </a:endParaRPr>
          </a:p>
        </p:txBody>
      </p:sp>
      <p:sp>
        <p:nvSpPr>
          <p:cNvPr id="3" name="Content Placeholder 2"/>
          <p:cNvSpPr>
            <a:spLocks noGrp="1"/>
          </p:cNvSpPr>
          <p:nvPr>
            <p:ph sz="half" idx="1"/>
          </p:nvPr>
        </p:nvSpPr>
        <p:spPr>
          <a:xfrm>
            <a:off x="457835" y="1608455"/>
            <a:ext cx="8351520" cy="4747895"/>
          </a:xfrm>
        </p:spPr>
        <p:txBody>
          <a:bodyPr>
            <a:normAutofit/>
          </a:bodyPr>
          <a:p>
            <a:pPr marL="532765" indent="-532765">
              <a:lnSpc>
                <a:spcPct val="90000"/>
              </a:lnSpc>
              <a:buFont typeface="Wingdings" panose="05000000000000000000" charset="0"/>
              <a:buChar char="q"/>
            </a:pPr>
            <a:r>
              <a:rPr lang="en-US" sz="2800">
                <a:latin typeface="Californian FB" panose="0207040306080B030204" charset="0"/>
                <a:cs typeface="Californian FB" panose="0207040306080B030204" charset="0"/>
              </a:rPr>
              <a:t>Hold stimulating meetings, lectures, exhibitions / industry trade shows and visits;</a:t>
            </a:r>
            <a:endParaRPr lang="en-US" sz="2800">
              <a:latin typeface="Californian FB" panose="0207040306080B030204" charset="0"/>
              <a:cs typeface="Californian FB" panose="0207040306080B030204" charset="0"/>
            </a:endParaRPr>
          </a:p>
          <a:p>
            <a:pPr marL="532765" indent="-532765">
              <a:lnSpc>
                <a:spcPct val="90000"/>
              </a:lnSpc>
              <a:buFont typeface="Wingdings" panose="05000000000000000000" charset="0"/>
              <a:buChar char="q"/>
            </a:pPr>
            <a:r>
              <a:rPr lang="en-US" sz="2800">
                <a:latin typeface="Californian FB" panose="0207040306080B030204" charset="0"/>
                <a:cs typeface="Californian FB" panose="0207040306080B030204" charset="0"/>
              </a:rPr>
              <a:t>Distributing/ disseminating useful information promptly in a variety of formats with members;</a:t>
            </a:r>
            <a:endParaRPr lang="en-US" sz="2800">
              <a:latin typeface="Californian FB" panose="0207040306080B030204" charset="0"/>
              <a:cs typeface="Californian FB" panose="0207040306080B030204" charset="0"/>
            </a:endParaRPr>
          </a:p>
          <a:p>
            <a:pPr marL="532765" indent="-532765">
              <a:lnSpc>
                <a:spcPct val="90000"/>
              </a:lnSpc>
              <a:buFont typeface="Wingdings" panose="05000000000000000000" charset="0"/>
              <a:buChar char="q"/>
            </a:pPr>
            <a:r>
              <a:rPr lang="en-US" sz="2800">
                <a:latin typeface="Californian FB" panose="0207040306080B030204" charset="0"/>
                <a:cs typeface="Californian FB" panose="0207040306080B030204" charset="0"/>
              </a:rPr>
              <a:t>Building an International network and facilitating beneficial links between countries and members;</a:t>
            </a:r>
            <a:endParaRPr lang="en-US" sz="2800">
              <a:latin typeface="Californian FB" panose="0207040306080B030204" charset="0"/>
              <a:cs typeface="Californian FB" panose="0207040306080B030204" charset="0"/>
            </a:endParaRPr>
          </a:p>
          <a:p>
            <a:pPr marL="532765" indent="-532765">
              <a:lnSpc>
                <a:spcPct val="90000"/>
              </a:lnSpc>
              <a:buFont typeface="Wingdings" panose="05000000000000000000" charset="0"/>
              <a:buChar char="q"/>
            </a:pPr>
            <a:r>
              <a:rPr lang="en-US" sz="2800">
                <a:latin typeface="Californian FB" panose="0207040306080B030204" charset="0"/>
                <a:cs typeface="Californian FB" panose="0207040306080B030204" charset="0"/>
              </a:rPr>
              <a:t>Encouraging energetic next generation members; </a:t>
            </a:r>
            <a:endParaRPr lang="en-US" sz="2800">
              <a:latin typeface="Californian FB" panose="0207040306080B030204" charset="0"/>
              <a:cs typeface="Californian FB" panose="0207040306080B030204" charset="0"/>
            </a:endParaRPr>
          </a:p>
          <a:p>
            <a:pPr marL="532765" indent="-532765">
              <a:lnSpc>
                <a:spcPct val="90000"/>
              </a:lnSpc>
              <a:buFont typeface="Wingdings" panose="05000000000000000000" charset="0"/>
              <a:buChar char="q"/>
            </a:pPr>
            <a:r>
              <a:rPr lang="en-US" sz="2800">
                <a:latin typeface="Californian FB" panose="0207040306080B030204" charset="0"/>
                <a:cs typeface="Californian FB" panose="0207040306080B030204" charset="0"/>
              </a:rPr>
              <a:t>Celebrating our members’ successes.</a:t>
            </a:r>
            <a:endParaRPr lang="en-US" sz="2800">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p>
            <a:pPr>
              <a:defRPr/>
            </a:pPr>
            <a:r>
              <a:rPr lang="en-US" dirty="0"/>
              <a:t>www.ciltuganda.org</a:t>
            </a:r>
            <a:endParaRPr lang="en-US" dirty="0"/>
          </a:p>
        </p:txBody>
      </p:sp>
      <p:sp>
        <p:nvSpPr>
          <p:cNvPr id="6" name="Slide Number Placeholder 5"/>
          <p:cNvSpPr>
            <a:spLocks noGrp="1"/>
          </p:cNvSpPr>
          <p:nvPr>
            <p:ph type="sldNum" sz="quarter" idx="11"/>
          </p:nvPr>
        </p:nvSpPr>
        <p:spPr/>
        <p:txBody>
          <a:bodyPr/>
          <a:p>
            <a:pPr>
              <a:defRPr/>
            </a:pPr>
            <a:fld id="{6A858644-06F6-44AB-A618-87CDD4B16564}" type="slidenum">
              <a:rPr lang="en-US" altLang="en-US"/>
            </a:fld>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6565" y="483235"/>
            <a:ext cx="8251190" cy="574040"/>
          </a:xfrm>
        </p:spPr>
        <p:txBody>
          <a:bodyPr/>
          <a:lstStyle/>
          <a:p>
            <a:r>
              <a:rPr lang="en-GB" altLang="en-US" b="1" dirty="0" smtClean="0">
                <a:solidFill>
                  <a:schemeClr val="accent1">
                    <a:lumMod val="50000"/>
                    <a:lumOff val="50000"/>
                  </a:schemeClr>
                </a:solidFill>
                <a:latin typeface="Californian FB" panose="0207040306080B030204" charset="0"/>
                <a:cs typeface="Californian FB" panose="0207040306080B030204" charset="0"/>
              </a:rPr>
              <a:t>Challenges for the </a:t>
            </a:r>
            <a:r>
              <a:rPr lang="en-US" altLang="en-GB" b="1" dirty="0" smtClean="0">
                <a:solidFill>
                  <a:schemeClr val="accent1">
                    <a:lumMod val="50000"/>
                    <a:lumOff val="50000"/>
                  </a:schemeClr>
                </a:solidFill>
                <a:latin typeface="Californian FB" panose="0207040306080B030204" charset="0"/>
                <a:cs typeface="Californian FB" panose="0207040306080B030204" charset="0"/>
              </a:rPr>
              <a:t>I</a:t>
            </a:r>
            <a:r>
              <a:rPr lang="en-GB" altLang="en-US" b="1" dirty="0" smtClean="0">
                <a:solidFill>
                  <a:schemeClr val="accent1">
                    <a:lumMod val="50000"/>
                    <a:lumOff val="50000"/>
                  </a:schemeClr>
                </a:solidFill>
                <a:latin typeface="Californian FB" panose="0207040306080B030204" charset="0"/>
                <a:cs typeface="Californian FB" panose="0207040306080B030204" charset="0"/>
              </a:rPr>
              <a:t>ndustry in </a:t>
            </a:r>
            <a:r>
              <a:rPr lang="en-US" altLang="en-GB" b="1" dirty="0" smtClean="0">
                <a:solidFill>
                  <a:schemeClr val="accent1">
                    <a:lumMod val="50000"/>
                    <a:lumOff val="50000"/>
                  </a:schemeClr>
                </a:solidFill>
                <a:latin typeface="Californian FB" panose="0207040306080B030204" charset="0"/>
                <a:cs typeface="Californian FB" panose="0207040306080B030204" charset="0"/>
              </a:rPr>
              <a:t>Uganda</a:t>
            </a:r>
            <a:endParaRPr lang="en-US" altLang="en-GB" b="1" i="1" dirty="0" smtClean="0">
              <a:solidFill>
                <a:schemeClr val="accent1">
                  <a:lumMod val="50000"/>
                  <a:lumOff val="50000"/>
                </a:schemeClr>
              </a:solidFill>
              <a:latin typeface="Californian FB" panose="0207040306080B030204" charset="0"/>
              <a:cs typeface="Californian FB" panose="0207040306080B030204" charset="0"/>
            </a:endParaRPr>
          </a:p>
        </p:txBody>
      </p:sp>
      <p:sp>
        <p:nvSpPr>
          <p:cNvPr id="14339" name="Content Placeholder 2"/>
          <p:cNvSpPr>
            <a:spLocks noGrp="1"/>
          </p:cNvSpPr>
          <p:nvPr>
            <p:ph sz="half" idx="1"/>
          </p:nvPr>
        </p:nvSpPr>
        <p:spPr>
          <a:xfrm>
            <a:off x="456565" y="1365250"/>
            <a:ext cx="8251190" cy="4991735"/>
          </a:xfrm>
        </p:spPr>
        <p:txBody>
          <a:bodyPr>
            <a:normAutofit/>
          </a:bodyPr>
          <a:lstStyle/>
          <a:p>
            <a:pPr marL="567690" lvl="1" indent="-540385">
              <a:lnSpc>
                <a:spcPct val="100000"/>
              </a:lnSpc>
              <a:spcBef>
                <a:spcPts val="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Legal framework is inadequate;</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567690" lvl="1" indent="-540385">
              <a:lnSpc>
                <a:spcPct val="100000"/>
              </a:lnSpc>
              <a:spcBef>
                <a:spcPts val="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Insufficient recognition of the policy intents;</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567690" lvl="1" indent="-540385">
              <a:lnSpc>
                <a:spcPct val="100000"/>
              </a:lnSpc>
              <a:spcBef>
                <a:spcPts val="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Fragemented and informal Industry;</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567690" lvl="1" indent="-540385">
              <a:lnSpc>
                <a:spcPct val="100000"/>
              </a:lnSpc>
              <a:spcBef>
                <a:spcPts val="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Few professionals in the field;</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567690" lvl="1" indent="-540385">
              <a:lnSpc>
                <a:spcPct val="100000"/>
              </a:lnSpc>
              <a:spcBef>
                <a:spcPts val="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Inadequate governement support</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567690" lvl="1" indent="-540385">
              <a:lnSpc>
                <a:spcPct val="100000"/>
              </a:lnSpc>
              <a:spcBef>
                <a:spcPts val="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Inadequate knowledge base for training;</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567690" lvl="1" indent="-540385">
              <a:lnSpc>
                <a:spcPct val="100000"/>
              </a:lnSpc>
              <a:spcBef>
                <a:spcPts val="0"/>
              </a:spcBef>
              <a:spcAft>
                <a:spcPts val="0"/>
              </a:spcAft>
              <a:buFont typeface="Wingdings" panose="05000000000000000000" charset="0"/>
              <a:buChar char="q"/>
            </a:pPr>
            <a:r>
              <a:rPr lang="en-US" altLang="en-GB" sz="3200" dirty="0" smtClean="0">
                <a:solidFill>
                  <a:schemeClr val="tx1">
                    <a:lumMod val="95000"/>
                    <a:lumOff val="5000"/>
                  </a:schemeClr>
                </a:solidFill>
                <a:latin typeface="Californian FB" panose="0207040306080B030204" charset="0"/>
                <a:cs typeface="Californian FB" panose="0207040306080B030204" charset="0"/>
              </a:rPr>
              <a:t>Overeliance on road transport at expense of other modes of transport;</a:t>
            </a:r>
            <a:endParaRPr lang="en-US" altLang="en-GB" sz="3200" dirty="0" smtClean="0">
              <a:solidFill>
                <a:schemeClr val="tx1">
                  <a:lumMod val="95000"/>
                  <a:lumOff val="5000"/>
                </a:schemeClr>
              </a:solidFill>
              <a:latin typeface="Californian FB" panose="0207040306080B030204" charset="0"/>
              <a:cs typeface="Californian FB" panose="0207040306080B030204" charset="0"/>
            </a:endParaRPr>
          </a:p>
          <a:p>
            <a:pPr marL="1156335" lvl="1" indent="-699135">
              <a:buFont typeface="Wingdings" panose="05000000000000000000" charset="0"/>
              <a:buChar char="ü"/>
            </a:pPr>
            <a:endParaRPr lang="en-US" altLang="en-GB" sz="3200" dirty="0" smtClean="0">
              <a:solidFill>
                <a:srgbClr val="FF0000"/>
              </a:solidFill>
              <a:latin typeface="Californian FB" panose="0207040306080B030204" charset="0"/>
              <a:cs typeface="Californian FB" panose="0207040306080B030204" charset="0"/>
            </a:endParaRPr>
          </a:p>
          <a:p>
            <a:pPr marL="1156335" lvl="1" indent="-699135">
              <a:buFont typeface="Wingdings" panose="05000000000000000000" charset="0"/>
              <a:buChar char="ü"/>
            </a:pPr>
            <a:endParaRPr lang="en-GB" altLang="en-US" sz="3200" dirty="0" smtClean="0">
              <a:latin typeface="Californian FB" panose="0207040306080B030204" charset="0"/>
              <a:cs typeface="Californian FB" panose="0207040306080B030204" charset="0"/>
            </a:endParaRPr>
          </a:p>
        </p:txBody>
      </p:sp>
      <p:sp>
        <p:nvSpPr>
          <p:cNvPr id="5" name="Footer Placeholder 4"/>
          <p:cNvSpPr>
            <a:spLocks noGrp="1"/>
          </p:cNvSpPr>
          <p:nvPr>
            <p:ph type="ftr" sz="quarter" idx="10"/>
          </p:nvPr>
        </p:nvSpPr>
        <p:spPr/>
        <p:txBody>
          <a:bodyPr/>
          <a:lstStyle/>
          <a:p>
            <a:pPr>
              <a:defRPr/>
            </a:pPr>
            <a:r>
              <a:rPr lang="en-US" dirty="0" smtClean="0"/>
              <a:t>www.ciltuganda.org</a:t>
            </a:r>
            <a:endParaRPr lang="en-US" dirty="0"/>
          </a:p>
        </p:txBody>
      </p:sp>
      <p:sp>
        <p:nvSpPr>
          <p:cNvPr id="1434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D1C9EBB3-7B3C-4672-AC01-C5EBC8D6F945}" type="slidenum">
              <a:rPr lang="en-US" altLang="en-US">
                <a:solidFill>
                  <a:srgbClr val="2B0B4B"/>
                </a:solidFill>
                <a:latin typeface="Arial" panose="020B0604020202020204" pitchFamily="34" charset="0"/>
              </a:rPr>
            </a:fld>
            <a:endParaRPr lang="en-US" altLang="en-US" dirty="0">
              <a:solidFill>
                <a:srgbClr val="2B0B4B"/>
              </a:solidFill>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6">
      <a:dk1>
        <a:sysClr val="windowText" lastClr="000000"/>
      </a:dk1>
      <a:lt1>
        <a:sysClr val="window" lastClr="FFFFFF"/>
      </a:lt1>
      <a:dk2>
        <a:srgbClr val="2B0B4B"/>
      </a:dk2>
      <a:lt2>
        <a:srgbClr val="D4D2D2"/>
      </a:lt2>
      <a:accent1>
        <a:srgbClr val="2B0B4B"/>
      </a:accent1>
      <a:accent2>
        <a:srgbClr val="AD874F"/>
      </a:accent2>
      <a:accent3>
        <a:srgbClr val="B62549"/>
      </a:accent3>
      <a:accent4>
        <a:srgbClr val="B7D41F"/>
      </a:accent4>
      <a:accent5>
        <a:srgbClr val="00A8E5"/>
      </a:accent5>
      <a:accent6>
        <a:srgbClr val="FFD200"/>
      </a:accent6>
      <a:hlink>
        <a:srgbClr val="58595B"/>
      </a:hlink>
      <a:folHlink>
        <a:srgbClr val="2A0B4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15865</Words>
  <Application>WPS Presentation</Application>
  <PresentationFormat>On-screen Show (4:3)</PresentationFormat>
  <Paragraphs>1824</Paragraphs>
  <Slides>26</Slides>
  <Notes>0</Notes>
  <HiddenSlides>0</HiddenSlides>
  <MMClips>0</MMClips>
  <ScaleCrop>false</ScaleCrop>
  <HeadingPairs>
    <vt:vector size="6" baseType="variant">
      <vt:variant>
        <vt:lpstr>已用的字体</vt:lpstr>
      </vt:variant>
      <vt:variant>
        <vt:i4>28</vt:i4>
      </vt:variant>
      <vt:variant>
        <vt:lpstr>主题</vt:lpstr>
      </vt:variant>
      <vt:variant>
        <vt:i4>1</vt:i4>
      </vt:variant>
      <vt:variant>
        <vt:lpstr>幻灯片标题</vt:lpstr>
      </vt:variant>
      <vt:variant>
        <vt:i4>26</vt:i4>
      </vt:variant>
    </vt:vector>
  </HeadingPairs>
  <TitlesOfParts>
    <vt:vector size="55" baseType="lpstr">
      <vt:lpstr>Arial</vt:lpstr>
      <vt:lpstr>SimSun</vt:lpstr>
      <vt:lpstr>Wingdings</vt:lpstr>
      <vt:lpstr>Calibri</vt:lpstr>
      <vt:lpstr>MS PGothic</vt:lpstr>
      <vt:lpstr>Arial</vt:lpstr>
      <vt:lpstr>Arail</vt:lpstr>
      <vt:lpstr>Segoe Print</vt:lpstr>
      <vt:lpstr>Arial Rounded MT Bold</vt:lpstr>
      <vt:lpstr>Californian FB</vt:lpstr>
      <vt:lpstr>Wingdings</vt:lpstr>
      <vt:lpstr>Verdana</vt:lpstr>
      <vt:lpstr>Gill Sans</vt:lpstr>
      <vt:lpstr>Gill Sans MT</vt:lpstr>
      <vt:lpstr>Gill Sans</vt:lpstr>
      <vt:lpstr>Microsoft YaHei</vt:lpstr>
      <vt:lpstr>Arial Unicode MS</vt:lpstr>
      <vt:lpstr>Broadway</vt:lpstr>
      <vt:lpstr>Malgun Gothic Semilight</vt:lpstr>
      <vt:lpstr>Microsoft YaHei UI</vt:lpstr>
      <vt:lpstr>PMingLiU-ExtB</vt:lpstr>
      <vt:lpstr>Yu Gothic UI Semibold</vt:lpstr>
      <vt:lpstr>Arial Narrow</vt:lpstr>
      <vt:lpstr>Bahnschrift SemiBold Condensed</vt:lpstr>
      <vt:lpstr>Bahnschrift SemiLight Condensed</vt:lpstr>
      <vt:lpstr>Bookman Old Style</vt:lpstr>
      <vt:lpstr>Calisto MT</vt:lpstr>
      <vt:lpstr>Microsoft JhengHei Light</vt:lpstr>
      <vt:lpstr>Office Theme</vt:lpstr>
      <vt:lpstr>Business Plan 2021 – 2023 </vt:lpstr>
      <vt:lpstr>CILT Uganda National Priorities 2021 – 2023  </vt:lpstr>
      <vt:lpstr>PowerPoint 演示文稿</vt:lpstr>
      <vt:lpstr>CILT Uganda National Priorities 2021</vt:lpstr>
      <vt:lpstr>CILT Uganda Chapter Business Plan</vt:lpstr>
      <vt:lpstr>CILT Uganda Chapter Vision</vt:lpstr>
      <vt:lpstr>CILT Uganda Chapter Objectives</vt:lpstr>
      <vt:lpstr>CILT Uganda Chapter Approaches:</vt:lpstr>
      <vt:lpstr>Challenges for the Industry in Uganda</vt:lpstr>
      <vt:lpstr>Opportunities for the Industry in Uganda</vt:lpstr>
      <vt:lpstr>CILT Uganda Chapter Logistics and Transportation  Vision 2021 - 2023</vt:lpstr>
      <vt:lpstr>Key Focus Areas</vt:lpstr>
      <vt:lpstr>Key Focus Areas:</vt:lpstr>
      <vt:lpstr>Key Focus Areas</vt:lpstr>
      <vt:lpstr>Key Focus Areas</vt:lpstr>
      <vt:lpstr>CILT Uganda Chapter Marketing Plan</vt:lpstr>
      <vt:lpstr>CILT Uganda Chapter Operational Plan</vt:lpstr>
      <vt:lpstr>CILT Uganda Chapter Targets and Financials</vt:lpstr>
      <vt:lpstr>CILT Uganda Chapter Targets and Financials based on Curent Year [2020] over the period 2021-2023</vt:lpstr>
      <vt:lpstr>CILT Uganda  Targets from Members Numbers and Income</vt:lpstr>
      <vt:lpstr>CILT Uganda Chapter Targets from Sponsorships/ Corporates</vt:lpstr>
      <vt:lpstr>CILT Uganda Chapter Targets from Education</vt:lpstr>
      <vt:lpstr>CILT Uganda Chapter Targets from Events</vt:lpstr>
      <vt:lpstr>CILT Uganda Overall Profit and Loss for 2021 - 2023</vt:lpstr>
      <vt:lpstr>Conclusions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Rothwell</dc:creator>
  <cp:lastModifiedBy>ELITE BOOK</cp:lastModifiedBy>
  <cp:revision>89</cp:revision>
  <dcterms:created xsi:type="dcterms:W3CDTF">2016-06-01T07:21:00Z</dcterms:created>
  <dcterms:modified xsi:type="dcterms:W3CDTF">2020-12-31T20:13:59Z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1033-11.2.0.9906</vt:lpwstr>
  </property>
</Properties>
</file>