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2" r:id="rId2"/>
    <p:sldId id="280" r:id="rId3"/>
    <p:sldId id="257" r:id="rId4"/>
    <p:sldId id="286" r:id="rId5"/>
    <p:sldId id="281" r:id="rId6"/>
    <p:sldId id="288" r:id="rId7"/>
    <p:sldId id="283" r:id="rId8"/>
    <p:sldId id="278" r:id="rId9"/>
    <p:sldId id="277" r:id="rId10"/>
    <p:sldId id="289" r:id="rId11"/>
    <p:sldId id="275" r:id="rId12"/>
    <p:sldId id="274" r:id="rId13"/>
    <p:sldId id="271" r:id="rId14"/>
    <p:sldId id="284" r:id="rId15"/>
    <p:sldId id="269" r:id="rId16"/>
    <p:sldId id="270" r:id="rId17"/>
    <p:sldId id="273" r:id="rId18"/>
    <p:sldId id="268" r:id="rId19"/>
    <p:sldId id="267" r:id="rId20"/>
    <p:sldId id="272" r:id="rId21"/>
    <p:sldId id="265" r:id="rId22"/>
    <p:sldId id="266" r:id="rId23"/>
    <p:sldId id="287" r:id="rId24"/>
    <p:sldId id="260" r:id="rId25"/>
    <p:sldId id="258" r:id="rId26"/>
    <p:sldId id="282" r:id="rId27"/>
    <p:sldId id="256" r:id="rId28"/>
    <p:sldId id="259" r:id="rId29"/>
    <p:sldId id="263" r:id="rId30"/>
    <p:sldId id="261" r:id="rId31"/>
    <p:sldId id="290" r:id="rId32"/>
    <p:sldId id="291" r:id="rId33"/>
    <p:sldId id="292" r:id="rId34"/>
    <p:sldId id="264" r:id="rId3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EBEB"/>
    <a:srgbClr val="AD874F"/>
    <a:srgbClr val="2B0B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29985"/>
    <p:restoredTop sz="94694"/>
  </p:normalViewPr>
  <p:slideViewPr>
    <p:cSldViewPr snapToGrid="0" snapToObjects="1">
      <p:cViewPr>
        <p:scale>
          <a:sx n="106" d="100"/>
          <a:sy n="106" d="100"/>
        </p:scale>
        <p:origin x="688" y="9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A2071-14F1-6E48-A8A4-CB3D6E3768C1}" type="datetimeFigureOut">
              <a:rPr lang="en-US" smtClean="0"/>
              <a:t>10/13/19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181A7-0A50-134F-905C-41063045A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017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fade/>
      </p:transition>
    </mc:Choice>
    <mc:Fallback xmlns="">
      <p:transition spd="slow" advClick="0" advTm="6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A2071-14F1-6E48-A8A4-CB3D6E3768C1}" type="datetimeFigureOut">
              <a:rPr lang="en-US" smtClean="0"/>
              <a:t>10/13/19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181A7-0A50-134F-905C-41063045A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551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fade/>
      </p:transition>
    </mc:Choice>
    <mc:Fallback xmlns="">
      <p:transition spd="slow" advClick="0" advTm="6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A2071-14F1-6E48-A8A4-CB3D6E3768C1}" type="datetimeFigureOut">
              <a:rPr lang="en-US" smtClean="0"/>
              <a:t>10/13/19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181A7-0A50-134F-905C-41063045A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415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fade/>
      </p:transition>
    </mc:Choice>
    <mc:Fallback xmlns="">
      <p:transition spd="slow" advClick="0" advTm="6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A2071-14F1-6E48-A8A4-CB3D6E3768C1}" type="datetimeFigureOut">
              <a:rPr lang="en-US" smtClean="0"/>
              <a:t>10/13/19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181A7-0A50-134F-905C-41063045A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932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fade/>
      </p:transition>
    </mc:Choice>
    <mc:Fallback xmlns="">
      <p:transition spd="slow" advClick="0" advTm="6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A2071-14F1-6E48-A8A4-CB3D6E3768C1}" type="datetimeFigureOut">
              <a:rPr lang="en-US" smtClean="0"/>
              <a:t>10/13/19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181A7-0A50-134F-905C-41063045A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066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fade/>
      </p:transition>
    </mc:Choice>
    <mc:Fallback xmlns="">
      <p:transition spd="slow" advClick="0" advTm="6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A2071-14F1-6E48-A8A4-CB3D6E3768C1}" type="datetimeFigureOut">
              <a:rPr lang="en-US" smtClean="0"/>
              <a:t>10/13/19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181A7-0A50-134F-905C-41063045A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746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fade/>
      </p:transition>
    </mc:Choice>
    <mc:Fallback xmlns="">
      <p:transition spd="slow" advClick="0" advTm="6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A2071-14F1-6E48-A8A4-CB3D6E3768C1}" type="datetimeFigureOut">
              <a:rPr lang="en-US" smtClean="0"/>
              <a:t>10/13/19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181A7-0A50-134F-905C-41063045A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546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fade/>
      </p:transition>
    </mc:Choice>
    <mc:Fallback xmlns="">
      <p:transition spd="slow" advClick="0" advTm="6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A2071-14F1-6E48-A8A4-CB3D6E3768C1}" type="datetimeFigureOut">
              <a:rPr lang="en-US" smtClean="0"/>
              <a:t>10/13/19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181A7-0A50-134F-905C-41063045A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48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fade/>
      </p:transition>
    </mc:Choice>
    <mc:Fallback xmlns="">
      <p:transition spd="slow" advClick="0" advTm="6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A2071-14F1-6E48-A8A4-CB3D6E3768C1}" type="datetimeFigureOut">
              <a:rPr lang="en-US" smtClean="0"/>
              <a:t>10/13/19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181A7-0A50-134F-905C-41063045A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85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fade/>
      </p:transition>
    </mc:Choice>
    <mc:Fallback xmlns="">
      <p:transition spd="slow" advClick="0" advTm="6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A2071-14F1-6E48-A8A4-CB3D6E3768C1}" type="datetimeFigureOut">
              <a:rPr lang="en-US" smtClean="0"/>
              <a:t>10/13/19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181A7-0A50-134F-905C-41063045A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334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fade/>
      </p:transition>
    </mc:Choice>
    <mc:Fallback xmlns="">
      <p:transition spd="slow" advClick="0" advTm="6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A2071-14F1-6E48-A8A4-CB3D6E3768C1}" type="datetimeFigureOut">
              <a:rPr lang="en-US" smtClean="0"/>
              <a:t>10/13/19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181A7-0A50-134F-905C-41063045A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141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fade/>
      </p:transition>
    </mc:Choice>
    <mc:Fallback xmlns="">
      <p:transition spd="slow" advClick="0" advTm="6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3A2071-14F1-6E48-A8A4-CB3D6E3768C1}" type="datetimeFigureOut">
              <a:rPr lang="en-US" smtClean="0"/>
              <a:t>10/13/19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D181A7-0A50-134F-905C-41063045A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974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250">
        <p:fade/>
      </p:transition>
    </mc:Choice>
    <mc:Fallback xmlns="">
      <p:transition spd="slow" advClick="0" advTm="6000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4C41E-F41C-8542-A31B-9DB36DA64AD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Imago" panose="020B0500060000020004" pitchFamily="34" charset="0"/>
              </a:rPr>
              <a:t>With grateful thanks to our event sponsor, MTR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5BBC711-E20D-6040-B11E-3014989636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0692" y="3159416"/>
            <a:ext cx="3409627" cy="923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000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5000">
        <p:fade/>
      </p:transition>
    </mc:Choice>
    <mc:Fallback xmlns="">
      <p:transition spd="slow" advClick="0" advTm="5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43EFB-4D59-114C-A7AF-0075730DA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E15B2D-D5A7-AD49-A0C2-26184C9340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212946"/>
      </p:ext>
    </p:extLst>
  </p:cSld>
  <p:clrMapOvr>
    <a:masterClrMapping/>
  </p:clrMapOvr>
  <p:transition spd="slow" advClick="0" advTm="500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92DB7BA-91E2-2346-A5AA-924A0F6500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21" r="1"/>
          <a:stretch/>
        </p:blipFill>
        <p:spPr>
          <a:xfrm>
            <a:off x="0" y="-2449"/>
            <a:ext cx="9144000" cy="514594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C0E2C3C-9387-4643-B048-8058162F72B8}"/>
              </a:ext>
            </a:extLst>
          </p:cNvPr>
          <p:cNvSpPr txBox="1"/>
          <p:nvPr/>
        </p:nvSpPr>
        <p:spPr>
          <a:xfrm>
            <a:off x="251128" y="2478314"/>
            <a:ext cx="38466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rgbClr val="AD874F"/>
                </a:solidFill>
                <a:latin typeface="Imago" panose="020B0500060000020004" pitchFamily="34" charset="0"/>
              </a:rPr>
              <a:t>Celebrating 100 years supporting</a:t>
            </a:r>
          </a:p>
          <a:p>
            <a:pPr algn="ctr"/>
            <a:r>
              <a:rPr lang="en-US" sz="1800" dirty="0">
                <a:solidFill>
                  <a:srgbClr val="AD874F"/>
                </a:solidFill>
                <a:latin typeface="Imago" panose="020B0500060000020004" pitchFamily="34" charset="0"/>
              </a:rPr>
              <a:t>transport and logistics professionals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326F403-4B67-7342-AD1A-7F8D0B7A73E7}"/>
              </a:ext>
            </a:extLst>
          </p:cNvPr>
          <p:cNvSpPr/>
          <p:nvPr/>
        </p:nvSpPr>
        <p:spPr>
          <a:xfrm>
            <a:off x="87822" y="341393"/>
            <a:ext cx="4173239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50" dirty="0">
                <a:solidFill>
                  <a:srgbClr val="AD874F"/>
                </a:solidFill>
                <a:latin typeface="Imago" panose="020B0500060000020004" pitchFamily="34" charset="0"/>
              </a:rPr>
              <a:t>I’m a leader.</a:t>
            </a:r>
          </a:p>
          <a:p>
            <a:pPr algn="ctr"/>
            <a:r>
              <a:rPr lang="en-US" sz="2250" dirty="0">
                <a:solidFill>
                  <a:srgbClr val="AD874F"/>
                </a:solidFill>
                <a:latin typeface="Imago" panose="020B0500060000020004" pitchFamily="34" charset="0"/>
              </a:rPr>
              <a:t>I share my experience.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7F56751-5B56-2D4D-B0FD-FF08CA19E714}"/>
              </a:ext>
            </a:extLst>
          </p:cNvPr>
          <p:cNvSpPr/>
          <p:nvPr/>
        </p:nvSpPr>
        <p:spPr>
          <a:xfrm>
            <a:off x="101676" y="1224973"/>
            <a:ext cx="414553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>
                <a:solidFill>
                  <a:srgbClr val="2B0B4B"/>
                </a:solidFill>
                <a:latin typeface="Imago" panose="020B0500060000020004" pitchFamily="34" charset="0"/>
              </a:rPr>
              <a:t>I AM CILT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4F188E4-D492-0946-BADA-3F0083D35558}"/>
              </a:ext>
            </a:extLst>
          </p:cNvPr>
          <p:cNvCxnSpPr>
            <a:cxnSpLocks/>
          </p:cNvCxnSpPr>
          <p:nvPr/>
        </p:nvCxnSpPr>
        <p:spPr>
          <a:xfrm>
            <a:off x="287202" y="2275616"/>
            <a:ext cx="3774478" cy="0"/>
          </a:xfrm>
          <a:prstGeom prst="line">
            <a:avLst/>
          </a:prstGeom>
          <a:ln>
            <a:solidFill>
              <a:srgbClr val="AD87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5672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5000">
        <p:fade/>
      </p:transition>
    </mc:Choice>
    <mc:Fallback xmlns="">
      <p:transition spd="slow" advClick="0" advTm="5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43EFB-4D59-114C-A7AF-0075730DA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E15B2D-D5A7-AD49-A0C2-26184C9340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142502"/>
      </p:ext>
    </p:extLst>
  </p:cSld>
  <p:clrMapOvr>
    <a:masterClrMapping/>
  </p:clrMapOvr>
  <p:transition spd="slow" advClick="0" advTm="500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4C41E-F41C-8542-A31B-9DB36DA64AD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0B7BC6-29D4-B048-9E65-DAB260EB25D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25DA4FF-D99C-EC41-B0C3-48849E93D2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98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E860C68-0F8C-2B4D-A302-39534D6BC601}"/>
              </a:ext>
            </a:extLst>
          </p:cNvPr>
          <p:cNvSpPr txBox="1"/>
          <p:nvPr/>
        </p:nvSpPr>
        <p:spPr>
          <a:xfrm>
            <a:off x="355630" y="2412998"/>
            <a:ext cx="38466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rgbClr val="AD874F"/>
                </a:solidFill>
                <a:latin typeface="Imago" panose="020B0500060000020004" pitchFamily="34" charset="0"/>
              </a:rPr>
              <a:t>Celebrating 100 years supporting</a:t>
            </a:r>
          </a:p>
          <a:p>
            <a:pPr algn="ctr"/>
            <a:r>
              <a:rPr lang="en-US" sz="1800" dirty="0">
                <a:solidFill>
                  <a:srgbClr val="AD874F"/>
                </a:solidFill>
                <a:latin typeface="Imago" panose="020B0500060000020004" pitchFamily="34" charset="0"/>
              </a:rPr>
              <a:t>transport and logistics professionals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203679F-394E-894A-AA56-C5DE00E67724}"/>
              </a:ext>
            </a:extLst>
          </p:cNvPr>
          <p:cNvSpPr/>
          <p:nvPr/>
        </p:nvSpPr>
        <p:spPr>
          <a:xfrm>
            <a:off x="192324" y="276077"/>
            <a:ext cx="4173239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50" dirty="0">
                <a:solidFill>
                  <a:srgbClr val="AD874F"/>
                </a:solidFill>
                <a:latin typeface="Imago" panose="020B0500060000020004" pitchFamily="34" charset="0"/>
              </a:rPr>
              <a:t>I learn, I adapt,</a:t>
            </a:r>
          </a:p>
          <a:p>
            <a:pPr algn="ctr"/>
            <a:r>
              <a:rPr lang="en-US" sz="2250" dirty="0">
                <a:solidFill>
                  <a:srgbClr val="AD874F"/>
                </a:solidFill>
                <a:latin typeface="Imago" panose="020B0500060000020004" pitchFamily="34" charset="0"/>
              </a:rPr>
              <a:t>I succeed.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A6B6CB9-A2D7-4E42-A2F2-91C54DA99969}"/>
              </a:ext>
            </a:extLst>
          </p:cNvPr>
          <p:cNvSpPr/>
          <p:nvPr/>
        </p:nvSpPr>
        <p:spPr>
          <a:xfrm>
            <a:off x="206178" y="1159657"/>
            <a:ext cx="414553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>
                <a:solidFill>
                  <a:srgbClr val="2B0B4B"/>
                </a:solidFill>
                <a:latin typeface="Imago" panose="020B0500060000020004" pitchFamily="34" charset="0"/>
              </a:rPr>
              <a:t>I AM CILT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4E94FB2-7E00-CE4D-B488-D412EAC6DD68}"/>
              </a:ext>
            </a:extLst>
          </p:cNvPr>
          <p:cNvCxnSpPr>
            <a:cxnSpLocks/>
          </p:cNvCxnSpPr>
          <p:nvPr/>
        </p:nvCxnSpPr>
        <p:spPr>
          <a:xfrm>
            <a:off x="391704" y="2210300"/>
            <a:ext cx="3774478" cy="0"/>
          </a:xfrm>
          <a:prstGeom prst="line">
            <a:avLst/>
          </a:prstGeom>
          <a:ln>
            <a:solidFill>
              <a:srgbClr val="AD87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169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5000">
        <p:fade/>
      </p:transition>
    </mc:Choice>
    <mc:Fallback xmlns="">
      <p:transition spd="slow" advClick="0" advTm="500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43EFB-4D59-114C-A7AF-0075730DA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E15B2D-D5A7-AD49-A0C2-26184C9340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381785"/>
      </p:ext>
    </p:extLst>
  </p:cSld>
  <p:clrMapOvr>
    <a:masterClrMapping/>
  </p:clrMapOvr>
  <p:transition spd="slow" advClick="0" advTm="500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4C41E-F41C-8542-A31B-9DB36DA64AD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0B7BC6-29D4-B048-9E65-DAB260EB25D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25F6526-A2EB-F940-B5D1-F8152C62A8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32"/>
          <a:stretch/>
        </p:blipFill>
        <p:spPr>
          <a:xfrm>
            <a:off x="0" y="-1913"/>
            <a:ext cx="9144000" cy="514541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3469272-8DB0-1B43-84D2-1BF33339BE78}"/>
              </a:ext>
            </a:extLst>
          </p:cNvPr>
          <p:cNvSpPr txBox="1"/>
          <p:nvPr/>
        </p:nvSpPr>
        <p:spPr>
          <a:xfrm>
            <a:off x="402798" y="2334621"/>
            <a:ext cx="38466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rgbClr val="AD874F"/>
                </a:solidFill>
                <a:latin typeface="Imago" panose="020B0500060000020004" pitchFamily="34" charset="0"/>
              </a:rPr>
              <a:t>Celebrating 100 years supporting</a:t>
            </a:r>
          </a:p>
          <a:p>
            <a:pPr algn="ctr"/>
            <a:r>
              <a:rPr lang="en-US" sz="1800" dirty="0">
                <a:solidFill>
                  <a:srgbClr val="AD874F"/>
                </a:solidFill>
                <a:latin typeface="Imago" panose="020B0500060000020004" pitchFamily="34" charset="0"/>
              </a:rPr>
              <a:t>transport and logistics professionals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0F20F9C-E5D6-D64C-BDEF-0FB1666F0B46}"/>
              </a:ext>
            </a:extLst>
          </p:cNvPr>
          <p:cNvSpPr/>
          <p:nvPr/>
        </p:nvSpPr>
        <p:spPr>
          <a:xfrm>
            <a:off x="0" y="197700"/>
            <a:ext cx="4652222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50" dirty="0">
                <a:solidFill>
                  <a:srgbClr val="AD874F"/>
                </a:solidFill>
                <a:latin typeface="Imago" panose="020B0500060000020004" pitchFamily="34" charset="0"/>
              </a:rPr>
              <a:t>We believe in equality. We are</a:t>
            </a:r>
          </a:p>
          <a:p>
            <a:pPr algn="ctr"/>
            <a:r>
              <a:rPr lang="en-US" sz="2250" dirty="0">
                <a:solidFill>
                  <a:srgbClr val="AD874F"/>
                </a:solidFill>
                <a:latin typeface="Imago" panose="020B0500060000020004" pitchFamily="34" charset="0"/>
              </a:rPr>
              <a:t>working towards our shared future.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E8A66B6-15BF-084A-8B6D-BC0A04E9EFC0}"/>
              </a:ext>
            </a:extLst>
          </p:cNvPr>
          <p:cNvSpPr/>
          <p:nvPr/>
        </p:nvSpPr>
        <p:spPr>
          <a:xfrm>
            <a:off x="253346" y="1081280"/>
            <a:ext cx="414553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>
                <a:solidFill>
                  <a:srgbClr val="2B0B4B"/>
                </a:solidFill>
                <a:latin typeface="Imago" panose="020B0500060000020004" pitchFamily="34" charset="0"/>
              </a:rPr>
              <a:t>WE ARE CILT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94029AF-21E9-A644-B61D-4B784067184D}"/>
              </a:ext>
            </a:extLst>
          </p:cNvPr>
          <p:cNvCxnSpPr>
            <a:cxnSpLocks/>
          </p:cNvCxnSpPr>
          <p:nvPr/>
        </p:nvCxnSpPr>
        <p:spPr>
          <a:xfrm>
            <a:off x="438872" y="2131923"/>
            <a:ext cx="3774478" cy="0"/>
          </a:xfrm>
          <a:prstGeom prst="line">
            <a:avLst/>
          </a:prstGeom>
          <a:ln>
            <a:solidFill>
              <a:srgbClr val="AD87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2525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5000">
        <p:fade/>
      </p:transition>
    </mc:Choice>
    <mc:Fallback xmlns="">
      <p:transition spd="slow" advClick="0" advTm="500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43EFB-4D59-114C-A7AF-0075730DA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E15B2D-D5A7-AD49-A0C2-26184C9340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868936"/>
      </p:ext>
    </p:extLst>
  </p:cSld>
  <p:clrMapOvr>
    <a:masterClrMapping/>
  </p:clrMapOvr>
  <p:transition spd="slow" advClick="0" advTm="500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4C41E-F41C-8542-A31B-9DB36DA64AD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0B7BC6-29D4-B048-9E65-DAB260EB25D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58A4A33-D45D-F14D-8846-EB020D30CB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32"/>
          <a:stretch/>
        </p:blipFill>
        <p:spPr>
          <a:xfrm>
            <a:off x="0" y="0"/>
            <a:ext cx="9144000" cy="514541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ED3D73B-374F-7C4E-AB0B-DD4461671F87}"/>
              </a:ext>
            </a:extLst>
          </p:cNvPr>
          <p:cNvSpPr txBox="1"/>
          <p:nvPr/>
        </p:nvSpPr>
        <p:spPr>
          <a:xfrm>
            <a:off x="303379" y="3193969"/>
            <a:ext cx="38466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rgbClr val="AD874F"/>
                </a:solidFill>
                <a:latin typeface="Imago" panose="020B0500060000020004" pitchFamily="34" charset="0"/>
              </a:rPr>
              <a:t>Celebrating 100 years supporting</a:t>
            </a:r>
          </a:p>
          <a:p>
            <a:pPr algn="ctr"/>
            <a:r>
              <a:rPr lang="en-US" sz="1800" dirty="0">
                <a:solidFill>
                  <a:srgbClr val="AD874F"/>
                </a:solidFill>
                <a:latin typeface="Imago" panose="020B0500060000020004" pitchFamily="34" charset="0"/>
              </a:rPr>
              <a:t>transport and logistics professionals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52A4CAF-DA2A-344D-876C-649285F960AD}"/>
              </a:ext>
            </a:extLst>
          </p:cNvPr>
          <p:cNvSpPr/>
          <p:nvPr/>
        </p:nvSpPr>
        <p:spPr>
          <a:xfrm>
            <a:off x="140073" y="1122363"/>
            <a:ext cx="417323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AD874F"/>
                </a:solidFill>
                <a:latin typeface="Imago" panose="020B0500060000020004" pitchFamily="34" charset="0"/>
              </a:rPr>
              <a:t>I’m internationally </a:t>
            </a:r>
            <a:r>
              <a:rPr lang="en-US" sz="2000" dirty="0" err="1">
                <a:solidFill>
                  <a:srgbClr val="AD874F"/>
                </a:solidFill>
                <a:latin typeface="Imago" panose="020B0500060000020004" pitchFamily="34" charset="0"/>
              </a:rPr>
              <a:t>recognised</a:t>
            </a:r>
            <a:r>
              <a:rPr lang="en-US" sz="2000" dirty="0">
                <a:solidFill>
                  <a:srgbClr val="AD874F"/>
                </a:solidFill>
                <a:latin typeface="Imago" panose="020B0500060000020004" pitchFamily="34" charset="0"/>
              </a:rPr>
              <a:t>.</a:t>
            </a:r>
          </a:p>
          <a:p>
            <a:pPr algn="ctr"/>
            <a:r>
              <a:rPr lang="en-US" sz="2000" dirty="0">
                <a:solidFill>
                  <a:srgbClr val="AD874F"/>
                </a:solidFill>
                <a:latin typeface="Imago" panose="020B0500060000020004" pitchFamily="34" charset="0"/>
              </a:rPr>
              <a:t>My qualifications match my ambition.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80345DB-A712-9145-998E-4B6FC42AE821}"/>
              </a:ext>
            </a:extLst>
          </p:cNvPr>
          <p:cNvSpPr/>
          <p:nvPr/>
        </p:nvSpPr>
        <p:spPr>
          <a:xfrm>
            <a:off x="153927" y="1940628"/>
            <a:ext cx="414553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>
                <a:solidFill>
                  <a:srgbClr val="2B0B4B"/>
                </a:solidFill>
                <a:latin typeface="Imago" panose="020B0500060000020004" pitchFamily="34" charset="0"/>
              </a:rPr>
              <a:t>I AM CILT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52BFAED-0E94-0C4C-BE8C-D577D61B6BC1}"/>
              </a:ext>
            </a:extLst>
          </p:cNvPr>
          <p:cNvCxnSpPr>
            <a:cxnSpLocks/>
          </p:cNvCxnSpPr>
          <p:nvPr/>
        </p:nvCxnSpPr>
        <p:spPr>
          <a:xfrm>
            <a:off x="339453" y="2991271"/>
            <a:ext cx="3774478" cy="0"/>
          </a:xfrm>
          <a:prstGeom prst="line">
            <a:avLst/>
          </a:prstGeom>
          <a:ln>
            <a:solidFill>
              <a:srgbClr val="AD87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9560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5000">
        <p:fade/>
      </p:transition>
    </mc:Choice>
    <mc:Fallback xmlns="">
      <p:transition spd="slow" advClick="0" advTm="500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43EFB-4D59-114C-A7AF-0075730DA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E15B2D-D5A7-AD49-A0C2-26184C9340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663126"/>
      </p:ext>
    </p:extLst>
  </p:cSld>
  <p:clrMapOvr>
    <a:masterClrMapping/>
  </p:clrMapOvr>
  <p:transition spd="slow" advClick="0" advTm="500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4C41E-F41C-8542-A31B-9DB36DA64AD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0B7BC6-29D4-B048-9E65-DAB260EB25D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20058F9-584B-E54A-8052-AF9241A7DC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98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86AA176-C774-D84C-93F4-A00A5B1E1FA2}"/>
              </a:ext>
            </a:extLst>
          </p:cNvPr>
          <p:cNvSpPr txBox="1"/>
          <p:nvPr/>
        </p:nvSpPr>
        <p:spPr>
          <a:xfrm>
            <a:off x="-51838" y="2269306"/>
            <a:ext cx="384662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dirty="0">
                <a:solidFill>
                  <a:srgbClr val="AD874F"/>
                </a:solidFill>
                <a:latin typeface="Imago" panose="020B0500060000020004" pitchFamily="34" charset="0"/>
              </a:rPr>
              <a:t>Celebrating 100 years supporting</a:t>
            </a:r>
          </a:p>
          <a:p>
            <a:pPr algn="ctr"/>
            <a:r>
              <a:rPr lang="en-US" sz="1700" dirty="0">
                <a:solidFill>
                  <a:srgbClr val="AD874F"/>
                </a:solidFill>
                <a:latin typeface="Imago" panose="020B0500060000020004" pitchFamily="34" charset="0"/>
              </a:rPr>
              <a:t>transport and logistics professionals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DE189DC-B117-7048-BD4C-B48F6FEC47C8}"/>
              </a:ext>
            </a:extLst>
          </p:cNvPr>
          <p:cNvSpPr/>
          <p:nvPr/>
        </p:nvSpPr>
        <p:spPr>
          <a:xfrm>
            <a:off x="268181" y="132385"/>
            <a:ext cx="3206588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dirty="0">
                <a:solidFill>
                  <a:srgbClr val="AD874F"/>
                </a:solidFill>
                <a:latin typeface="Imago" panose="020B0500060000020004" pitchFamily="34" charset="0"/>
              </a:rPr>
              <a:t>I work across borders.</a:t>
            </a:r>
          </a:p>
          <a:p>
            <a:pPr algn="ctr"/>
            <a:r>
              <a:rPr lang="en-US" sz="2200" dirty="0">
                <a:solidFill>
                  <a:srgbClr val="AD874F"/>
                </a:solidFill>
                <a:latin typeface="Imago" panose="020B0500060000020004" pitchFamily="34" charset="0"/>
              </a:rPr>
              <a:t>I bring people together.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672F82F-D688-0147-AE9C-4CE4284F6961}"/>
              </a:ext>
            </a:extLst>
          </p:cNvPr>
          <p:cNvSpPr/>
          <p:nvPr/>
        </p:nvSpPr>
        <p:spPr>
          <a:xfrm>
            <a:off x="-201290" y="1015965"/>
            <a:ext cx="414553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>
                <a:solidFill>
                  <a:srgbClr val="2B0B4B"/>
                </a:solidFill>
                <a:latin typeface="Imago" panose="020B0500060000020004" pitchFamily="34" charset="0"/>
              </a:rPr>
              <a:t>I AM CILT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912903F-25C1-874E-AD3A-171054A1DD41}"/>
              </a:ext>
            </a:extLst>
          </p:cNvPr>
          <p:cNvCxnSpPr>
            <a:cxnSpLocks/>
          </p:cNvCxnSpPr>
          <p:nvPr/>
        </p:nvCxnSpPr>
        <p:spPr>
          <a:xfrm>
            <a:off x="447624" y="2066608"/>
            <a:ext cx="2847703" cy="0"/>
          </a:xfrm>
          <a:prstGeom prst="line">
            <a:avLst/>
          </a:prstGeom>
          <a:ln>
            <a:solidFill>
              <a:srgbClr val="AD87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6109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5000">
        <p:fade/>
      </p:transition>
    </mc:Choice>
    <mc:Fallback xmlns="">
      <p:transition spd="slow" advClick="0" advTm="5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43EFB-4D59-114C-A7AF-0075730DA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E15B2D-D5A7-AD49-A0C2-26184C9340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680228"/>
      </p:ext>
    </p:extLst>
  </p:cSld>
  <p:clrMapOvr>
    <a:masterClrMapping/>
  </p:clrMapOvr>
  <p:transition spd="slow" advClick="0" advTm="500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43EFB-4D59-114C-A7AF-0075730DA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E15B2D-D5A7-AD49-A0C2-26184C9340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499109"/>
      </p:ext>
    </p:extLst>
  </p:cSld>
  <p:clrMapOvr>
    <a:masterClrMapping/>
  </p:clrMapOvr>
  <p:transition spd="slow" advClick="0" advTm="500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4C41E-F41C-8542-A31B-9DB36DA64AD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0B7BC6-29D4-B048-9E65-DAB260EB25D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65868EC-99C8-B641-B570-5E7970AFAF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98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3D08B91-C010-AE43-80EF-537048C50103}"/>
              </a:ext>
            </a:extLst>
          </p:cNvPr>
          <p:cNvSpPr txBox="1"/>
          <p:nvPr/>
        </p:nvSpPr>
        <p:spPr>
          <a:xfrm>
            <a:off x="355630" y="2321558"/>
            <a:ext cx="38466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rgbClr val="AD874F"/>
                </a:solidFill>
                <a:latin typeface="Imago" panose="020B0500060000020004" pitchFamily="34" charset="0"/>
              </a:rPr>
              <a:t>Celebrating 100 years supporting</a:t>
            </a:r>
          </a:p>
          <a:p>
            <a:pPr algn="ctr"/>
            <a:r>
              <a:rPr lang="en-US" sz="1800" dirty="0">
                <a:solidFill>
                  <a:srgbClr val="AD874F"/>
                </a:solidFill>
                <a:latin typeface="Imago" panose="020B0500060000020004" pitchFamily="34" charset="0"/>
              </a:rPr>
              <a:t>transport and logistics professionals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E4C97C0-BD9C-804D-8181-3ABE321A894F}"/>
              </a:ext>
            </a:extLst>
          </p:cNvPr>
          <p:cNvSpPr/>
          <p:nvPr/>
        </p:nvSpPr>
        <p:spPr>
          <a:xfrm>
            <a:off x="192324" y="184637"/>
            <a:ext cx="4173239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50" dirty="0">
                <a:solidFill>
                  <a:srgbClr val="AD874F"/>
                </a:solidFill>
                <a:latin typeface="Imago" panose="020B0500060000020004" pitchFamily="34" charset="0"/>
              </a:rPr>
              <a:t>I represent the highest standards in education and best practice.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D128441-7C76-7A44-92D2-6BCC51BC9A29}"/>
              </a:ext>
            </a:extLst>
          </p:cNvPr>
          <p:cNvSpPr/>
          <p:nvPr/>
        </p:nvSpPr>
        <p:spPr>
          <a:xfrm>
            <a:off x="206178" y="1068217"/>
            <a:ext cx="414553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>
                <a:solidFill>
                  <a:srgbClr val="2B0B4B"/>
                </a:solidFill>
                <a:latin typeface="Imago" panose="020B0500060000020004" pitchFamily="34" charset="0"/>
              </a:rPr>
              <a:t>I AM CILT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F4C2FE3-A7A8-1A4B-B892-CBC825C7C304}"/>
              </a:ext>
            </a:extLst>
          </p:cNvPr>
          <p:cNvCxnSpPr>
            <a:cxnSpLocks/>
          </p:cNvCxnSpPr>
          <p:nvPr/>
        </p:nvCxnSpPr>
        <p:spPr>
          <a:xfrm>
            <a:off x="391704" y="2118860"/>
            <a:ext cx="3774478" cy="0"/>
          </a:xfrm>
          <a:prstGeom prst="line">
            <a:avLst/>
          </a:prstGeom>
          <a:ln>
            <a:solidFill>
              <a:srgbClr val="AD87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8237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5000">
        <p:fade/>
      </p:transition>
    </mc:Choice>
    <mc:Fallback xmlns="">
      <p:transition spd="slow" advClick="0" advTm="5000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43EFB-4D59-114C-A7AF-0075730DA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E15B2D-D5A7-AD49-A0C2-26184C9340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217482"/>
      </p:ext>
    </p:extLst>
  </p:cSld>
  <p:clrMapOvr>
    <a:masterClrMapping/>
  </p:clrMapOvr>
  <p:transition spd="slow" advClick="0" advTm="500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4C41E-F41C-8542-A31B-9DB36DA64AD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3CB33A4-C6AD-1C4E-900D-E40E8527B5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77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A02A2C1-7DA7-2046-B4AE-C853B87039A4}"/>
              </a:ext>
            </a:extLst>
          </p:cNvPr>
          <p:cNvSpPr txBox="1"/>
          <p:nvPr/>
        </p:nvSpPr>
        <p:spPr>
          <a:xfrm>
            <a:off x="238063" y="2661193"/>
            <a:ext cx="38466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rgbClr val="AD874F"/>
                </a:solidFill>
                <a:latin typeface="Imago" panose="020B0500060000020004" pitchFamily="34" charset="0"/>
              </a:rPr>
              <a:t>Celebrating 100 years supporting</a:t>
            </a:r>
          </a:p>
          <a:p>
            <a:pPr algn="ctr"/>
            <a:r>
              <a:rPr lang="en-US" sz="1800" dirty="0">
                <a:solidFill>
                  <a:srgbClr val="AD874F"/>
                </a:solidFill>
                <a:latin typeface="Imago" panose="020B0500060000020004" pitchFamily="34" charset="0"/>
              </a:rPr>
              <a:t>transport and logistics professionals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82C6944-121F-544B-86B8-6A0042AC4F58}"/>
              </a:ext>
            </a:extLst>
          </p:cNvPr>
          <p:cNvSpPr/>
          <p:nvPr/>
        </p:nvSpPr>
        <p:spPr>
          <a:xfrm>
            <a:off x="74757" y="524272"/>
            <a:ext cx="4173239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50" dirty="0">
                <a:solidFill>
                  <a:srgbClr val="AD874F"/>
                </a:solidFill>
                <a:latin typeface="Imago" panose="020B0500060000020004" pitchFamily="34" charset="0"/>
              </a:rPr>
              <a:t>I don’t just dream,</a:t>
            </a:r>
          </a:p>
          <a:p>
            <a:pPr algn="ctr"/>
            <a:r>
              <a:rPr lang="en-US" sz="2250" dirty="0">
                <a:solidFill>
                  <a:srgbClr val="AD874F"/>
                </a:solidFill>
                <a:latin typeface="Imago" panose="020B0500060000020004" pitchFamily="34" charset="0"/>
              </a:rPr>
              <a:t>I create my own future.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B3B155D-64CD-5B41-92B3-3CDDD10DD6E5}"/>
              </a:ext>
            </a:extLst>
          </p:cNvPr>
          <p:cNvSpPr/>
          <p:nvPr/>
        </p:nvSpPr>
        <p:spPr>
          <a:xfrm>
            <a:off x="88611" y="1407852"/>
            <a:ext cx="414553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>
                <a:solidFill>
                  <a:srgbClr val="2B0B4B"/>
                </a:solidFill>
                <a:latin typeface="Imago" panose="020B0500060000020004" pitchFamily="34" charset="0"/>
              </a:rPr>
              <a:t>I AM CILT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F7F8F4D-5051-984A-B309-8DC5B1F13F5C}"/>
              </a:ext>
            </a:extLst>
          </p:cNvPr>
          <p:cNvCxnSpPr>
            <a:cxnSpLocks/>
          </p:cNvCxnSpPr>
          <p:nvPr/>
        </p:nvCxnSpPr>
        <p:spPr>
          <a:xfrm>
            <a:off x="274137" y="2458495"/>
            <a:ext cx="3774478" cy="0"/>
          </a:xfrm>
          <a:prstGeom prst="line">
            <a:avLst/>
          </a:prstGeom>
          <a:ln>
            <a:solidFill>
              <a:srgbClr val="AD87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7347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5000">
        <p:fade/>
      </p:transition>
    </mc:Choice>
    <mc:Fallback xmlns="">
      <p:transition spd="slow" advClick="0" advTm="5000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43EFB-4D59-114C-A7AF-0075730DA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E15B2D-D5A7-AD49-A0C2-26184C9340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613522"/>
      </p:ext>
    </p:extLst>
  </p:cSld>
  <p:clrMapOvr>
    <a:masterClrMapping/>
  </p:clrMapOvr>
  <p:transition spd="slow" advClick="0" advTm="500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4C41E-F41C-8542-A31B-9DB36DA64AD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0B7BC6-29D4-B048-9E65-DAB260EB25D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034DC0C-0058-7448-8E4C-938B7FDC4B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135" t="2718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55128E0-E983-6C4A-8EDE-A3EDB4744E94}"/>
              </a:ext>
            </a:extLst>
          </p:cNvPr>
          <p:cNvSpPr txBox="1"/>
          <p:nvPr/>
        </p:nvSpPr>
        <p:spPr>
          <a:xfrm>
            <a:off x="1765136" y="1825166"/>
            <a:ext cx="38466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rgbClr val="AD874F"/>
                </a:solidFill>
                <a:latin typeface="Imago" panose="020B0500060000020004" pitchFamily="34" charset="0"/>
              </a:rPr>
              <a:t>Celebrating 100 years supporting</a:t>
            </a:r>
          </a:p>
          <a:p>
            <a:pPr algn="ctr"/>
            <a:r>
              <a:rPr lang="en-US" sz="1800" dirty="0">
                <a:solidFill>
                  <a:srgbClr val="AD874F"/>
                </a:solidFill>
                <a:latin typeface="Imago" panose="020B0500060000020004" pitchFamily="34" charset="0"/>
              </a:rPr>
              <a:t>transport and logistics professionals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37D968D-2648-A04F-AD58-D881E89E0B24}"/>
              </a:ext>
            </a:extLst>
          </p:cNvPr>
          <p:cNvSpPr/>
          <p:nvPr/>
        </p:nvSpPr>
        <p:spPr>
          <a:xfrm>
            <a:off x="1132851" y="80133"/>
            <a:ext cx="5111196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50" dirty="0">
                <a:solidFill>
                  <a:srgbClr val="AD874F"/>
                </a:solidFill>
                <a:latin typeface="Imago" panose="020B0500060000020004" pitchFamily="34" charset="0"/>
              </a:rPr>
              <a:t>I can access a network of experience.</a:t>
            </a:r>
          </a:p>
          <a:p>
            <a:pPr algn="ctr"/>
            <a:r>
              <a:rPr lang="en-US" sz="2250" dirty="0">
                <a:solidFill>
                  <a:srgbClr val="AD874F"/>
                </a:solidFill>
                <a:latin typeface="Imago" panose="020B0500060000020004" pitchFamily="34" charset="0"/>
              </a:rPr>
              <a:t>I have the knowledge I need to succeed.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3E4B42-125C-0B48-9584-FE5DB9E58347}"/>
              </a:ext>
            </a:extLst>
          </p:cNvPr>
          <p:cNvSpPr/>
          <p:nvPr/>
        </p:nvSpPr>
        <p:spPr>
          <a:xfrm>
            <a:off x="1615684" y="833083"/>
            <a:ext cx="414553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>
                <a:solidFill>
                  <a:srgbClr val="2B0B4B"/>
                </a:solidFill>
                <a:latin typeface="Imago" panose="020B0500060000020004" pitchFamily="34" charset="0"/>
              </a:rPr>
              <a:t>I AM CILT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EA70F97-262D-0D4C-ADE4-D7466A316D3B}"/>
              </a:ext>
            </a:extLst>
          </p:cNvPr>
          <p:cNvCxnSpPr>
            <a:cxnSpLocks/>
          </p:cNvCxnSpPr>
          <p:nvPr/>
        </p:nvCxnSpPr>
        <p:spPr>
          <a:xfrm>
            <a:off x="1801210" y="1726971"/>
            <a:ext cx="3774478" cy="0"/>
          </a:xfrm>
          <a:prstGeom prst="line">
            <a:avLst/>
          </a:prstGeom>
          <a:ln>
            <a:solidFill>
              <a:srgbClr val="AD87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7526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5000">
        <p:fade/>
      </p:transition>
    </mc:Choice>
    <mc:Fallback xmlns="">
      <p:transition spd="slow" advClick="0" advTm="5000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43EFB-4D59-114C-A7AF-0075730DA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E15B2D-D5A7-AD49-A0C2-26184C9340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38478"/>
      </p:ext>
    </p:extLst>
  </p:cSld>
  <p:clrMapOvr>
    <a:masterClrMapping/>
  </p:clrMapOvr>
  <p:transition spd="slow" advClick="0" advTm="500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4C41E-F41C-8542-A31B-9DB36DA64AD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0B7BC6-29D4-B048-9E65-DAB260EB25D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DE51FC3-CEBE-AA4E-AD6B-6E025BB4CC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37"/>
          <a:stretch/>
        </p:blipFill>
        <p:spPr>
          <a:xfrm>
            <a:off x="1" y="-1913"/>
            <a:ext cx="9153420" cy="514541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F98C800-02D4-1A40-A044-2B0663AC8BA6}"/>
              </a:ext>
            </a:extLst>
          </p:cNvPr>
          <p:cNvSpPr txBox="1"/>
          <p:nvPr/>
        </p:nvSpPr>
        <p:spPr>
          <a:xfrm>
            <a:off x="562067" y="2627465"/>
            <a:ext cx="38466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rgbClr val="AD874F"/>
                </a:solidFill>
                <a:latin typeface="Imago" panose="020B0500060000020004" pitchFamily="34" charset="0"/>
              </a:rPr>
              <a:t>Celebrating 100 years supporting</a:t>
            </a:r>
          </a:p>
          <a:p>
            <a:pPr algn="ctr"/>
            <a:r>
              <a:rPr lang="en-US" sz="1800" dirty="0">
                <a:solidFill>
                  <a:srgbClr val="AD874F"/>
                </a:solidFill>
                <a:latin typeface="Imago" panose="020B0500060000020004" pitchFamily="34" charset="0"/>
              </a:rPr>
              <a:t>transport and logistics professionals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7F0E7F6-90C8-6446-AF63-FCACC4B9FC8A}"/>
              </a:ext>
            </a:extLst>
          </p:cNvPr>
          <p:cNvSpPr/>
          <p:nvPr/>
        </p:nvSpPr>
        <p:spPr>
          <a:xfrm>
            <a:off x="398761" y="490544"/>
            <a:ext cx="4173239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50" dirty="0">
                <a:solidFill>
                  <a:srgbClr val="AD874F"/>
                </a:solidFill>
                <a:latin typeface="Imago" panose="020B0500060000020004" pitchFamily="34" charset="0"/>
              </a:rPr>
              <a:t>I am qualified.</a:t>
            </a:r>
          </a:p>
          <a:p>
            <a:pPr algn="ctr"/>
            <a:r>
              <a:rPr lang="en-US" sz="2250" dirty="0">
                <a:solidFill>
                  <a:srgbClr val="AD874F"/>
                </a:solidFill>
                <a:latin typeface="Imago" panose="020B0500060000020004" pitchFamily="34" charset="0"/>
              </a:rPr>
              <a:t>I am capable.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FE1E242-ABC9-4F44-B527-904A4ACA86A3}"/>
              </a:ext>
            </a:extLst>
          </p:cNvPr>
          <p:cNvSpPr/>
          <p:nvPr/>
        </p:nvSpPr>
        <p:spPr>
          <a:xfrm>
            <a:off x="412615" y="1374124"/>
            <a:ext cx="414553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>
                <a:solidFill>
                  <a:srgbClr val="2B0B4B"/>
                </a:solidFill>
                <a:latin typeface="Imago" panose="020B0500060000020004" pitchFamily="34" charset="0"/>
              </a:rPr>
              <a:t>I AM CILT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5608C21-E940-9A45-BD9E-19CA6A4A2C37}"/>
              </a:ext>
            </a:extLst>
          </p:cNvPr>
          <p:cNvCxnSpPr>
            <a:cxnSpLocks/>
          </p:cNvCxnSpPr>
          <p:nvPr/>
        </p:nvCxnSpPr>
        <p:spPr>
          <a:xfrm>
            <a:off x="598141" y="2424767"/>
            <a:ext cx="3774478" cy="0"/>
          </a:xfrm>
          <a:prstGeom prst="line">
            <a:avLst/>
          </a:prstGeom>
          <a:ln>
            <a:solidFill>
              <a:srgbClr val="AD87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9611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5000">
        <p:fade/>
      </p:transition>
    </mc:Choice>
    <mc:Fallback xmlns="">
      <p:transition spd="slow" advClick="0" advTm="5000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43EFB-4D59-114C-A7AF-0075730DA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E15B2D-D5A7-AD49-A0C2-26184C9340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718935"/>
      </p:ext>
    </p:extLst>
  </p:cSld>
  <p:clrMapOvr>
    <a:masterClrMapping/>
  </p:clrMapOvr>
  <p:transition spd="slow" advClick="0" advTm="500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3BAEC63-FBC0-024D-AA51-81E5F8E8E0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734"/>
          <a:stretch/>
        </p:blipFill>
        <p:spPr>
          <a:xfrm>
            <a:off x="-13064" y="-11890"/>
            <a:ext cx="9151748" cy="515539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7B0A50E-FE1B-2442-AB71-0A3FDE483A97}"/>
              </a:ext>
            </a:extLst>
          </p:cNvPr>
          <p:cNvSpPr txBox="1"/>
          <p:nvPr/>
        </p:nvSpPr>
        <p:spPr>
          <a:xfrm>
            <a:off x="172750" y="3105330"/>
            <a:ext cx="38466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rgbClr val="AD874F"/>
                </a:solidFill>
                <a:latin typeface="Imago" panose="020B0500060000020004" pitchFamily="34" charset="0"/>
              </a:rPr>
              <a:t>Celebrating 100 years supporting</a:t>
            </a:r>
          </a:p>
          <a:p>
            <a:pPr algn="ctr"/>
            <a:r>
              <a:rPr lang="en-US" sz="1800" dirty="0">
                <a:solidFill>
                  <a:srgbClr val="AD874F"/>
                </a:solidFill>
                <a:latin typeface="Imago" panose="020B0500060000020004" pitchFamily="34" charset="0"/>
              </a:rPr>
              <a:t>transport and logistics professionals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3EE1778-91C3-AE44-9DBD-D8A30B3A8F60}"/>
              </a:ext>
            </a:extLst>
          </p:cNvPr>
          <p:cNvSpPr/>
          <p:nvPr/>
        </p:nvSpPr>
        <p:spPr>
          <a:xfrm>
            <a:off x="9444" y="968409"/>
            <a:ext cx="4173239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50" dirty="0">
                <a:solidFill>
                  <a:srgbClr val="AD874F"/>
                </a:solidFill>
                <a:latin typeface="Imago" panose="020B0500060000020004" pitchFamily="34" charset="0"/>
              </a:rPr>
              <a:t>We are part of a global network.</a:t>
            </a:r>
          </a:p>
          <a:p>
            <a:pPr algn="ctr"/>
            <a:r>
              <a:rPr lang="en-US" sz="2250" dirty="0">
                <a:solidFill>
                  <a:srgbClr val="AD874F"/>
                </a:solidFill>
                <a:latin typeface="Imago" panose="020B0500060000020004" pitchFamily="34" charset="0"/>
              </a:rPr>
              <a:t>We are stronger together.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DB21F44-1BBB-CC41-943B-50A83945870A}"/>
              </a:ext>
            </a:extLst>
          </p:cNvPr>
          <p:cNvSpPr/>
          <p:nvPr/>
        </p:nvSpPr>
        <p:spPr>
          <a:xfrm>
            <a:off x="23298" y="1851989"/>
            <a:ext cx="414553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>
                <a:solidFill>
                  <a:srgbClr val="2B0B4B"/>
                </a:solidFill>
                <a:latin typeface="Imago" panose="020B0500060000020004" pitchFamily="34" charset="0"/>
              </a:rPr>
              <a:t>WE ARE CILT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A61B87F-F357-624C-8DDE-C802645F1BCC}"/>
              </a:ext>
            </a:extLst>
          </p:cNvPr>
          <p:cNvCxnSpPr>
            <a:cxnSpLocks/>
          </p:cNvCxnSpPr>
          <p:nvPr/>
        </p:nvCxnSpPr>
        <p:spPr>
          <a:xfrm>
            <a:off x="208824" y="2902632"/>
            <a:ext cx="3774478" cy="0"/>
          </a:xfrm>
          <a:prstGeom prst="line">
            <a:avLst/>
          </a:prstGeom>
          <a:ln>
            <a:solidFill>
              <a:srgbClr val="AD87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1618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5000">
        <p:fade/>
      </p:transition>
    </mc:Choice>
    <mc:Fallback xmlns="">
      <p:transition spd="slow" advClick="0" advTm="5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4C41E-F41C-8542-A31B-9DB36DA64AD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0B7BC6-29D4-B048-9E65-DAB260EB25D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EBFE660-7085-0D41-BAAD-E3BE8BDD9A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99" r="3299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D845AF0-90B0-064C-880F-67B77CED8EBA}"/>
              </a:ext>
            </a:extLst>
          </p:cNvPr>
          <p:cNvSpPr txBox="1"/>
          <p:nvPr/>
        </p:nvSpPr>
        <p:spPr>
          <a:xfrm>
            <a:off x="1998638" y="1925419"/>
            <a:ext cx="38466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rgbClr val="AD874F"/>
                </a:solidFill>
                <a:latin typeface="Imago" panose="020B0500060000020004" pitchFamily="34" charset="0"/>
              </a:rPr>
              <a:t>Celebrating 100 years supporting</a:t>
            </a:r>
          </a:p>
          <a:p>
            <a:pPr algn="ctr"/>
            <a:r>
              <a:rPr lang="en-US" sz="1800" dirty="0">
                <a:solidFill>
                  <a:srgbClr val="AD874F"/>
                </a:solidFill>
                <a:latin typeface="Imago" panose="020B0500060000020004" pitchFamily="34" charset="0"/>
              </a:rPr>
              <a:t>transport and logistics professionals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D98F87F-B108-FC4F-A79D-2E1825EE7BC4}"/>
              </a:ext>
            </a:extLst>
          </p:cNvPr>
          <p:cNvSpPr/>
          <p:nvPr/>
        </p:nvSpPr>
        <p:spPr>
          <a:xfrm>
            <a:off x="1835332" y="219575"/>
            <a:ext cx="4173239" cy="43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50" dirty="0">
                <a:solidFill>
                  <a:srgbClr val="AD874F"/>
                </a:solidFill>
                <a:latin typeface="Imago" panose="020B0500060000020004" pitchFamily="34" charset="0"/>
              </a:rPr>
              <a:t>We are stronger together.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4F192A1-4FD7-0342-8DD9-F87AF5CAEDEB}"/>
              </a:ext>
            </a:extLst>
          </p:cNvPr>
          <p:cNvSpPr/>
          <p:nvPr/>
        </p:nvSpPr>
        <p:spPr>
          <a:xfrm>
            <a:off x="1849186" y="672078"/>
            <a:ext cx="414553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>
                <a:solidFill>
                  <a:srgbClr val="2B0B4B"/>
                </a:solidFill>
                <a:latin typeface="Imago" panose="020B0500060000020004" pitchFamily="34" charset="0"/>
              </a:rPr>
              <a:t>WE ARE CILT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E54ADDA-3ABD-DC45-968C-31354718E171}"/>
              </a:ext>
            </a:extLst>
          </p:cNvPr>
          <p:cNvCxnSpPr>
            <a:cxnSpLocks/>
          </p:cNvCxnSpPr>
          <p:nvPr/>
        </p:nvCxnSpPr>
        <p:spPr>
          <a:xfrm>
            <a:off x="1998638" y="1722721"/>
            <a:ext cx="3810552" cy="0"/>
          </a:xfrm>
          <a:prstGeom prst="line">
            <a:avLst/>
          </a:prstGeom>
          <a:ln>
            <a:solidFill>
              <a:srgbClr val="AD87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7964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5000">
        <p:fade/>
      </p:transition>
    </mc:Choice>
    <mc:Fallback xmlns="">
      <p:transition spd="slow" advClick="0" advTm="5000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43EFB-4D59-114C-A7AF-0075730DA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E15B2D-D5A7-AD49-A0C2-26184C9340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381583"/>
      </p:ext>
    </p:extLst>
  </p:cSld>
  <p:clrMapOvr>
    <a:masterClrMapping/>
  </p:clrMapOvr>
  <p:transition spd="slow" advClick="0" advTm="500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28605A6-B13C-1746-B1EA-CCB9BF4C90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22"/>
          <a:stretch/>
        </p:blipFill>
        <p:spPr>
          <a:xfrm>
            <a:off x="-1" y="-2449"/>
            <a:ext cx="9144001" cy="514594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B2BF6D7-4A1C-ED4E-AD30-19BE27CC75A0}"/>
              </a:ext>
            </a:extLst>
          </p:cNvPr>
          <p:cNvSpPr/>
          <p:nvPr/>
        </p:nvSpPr>
        <p:spPr>
          <a:xfrm>
            <a:off x="23298" y="653143"/>
            <a:ext cx="3764931" cy="3098518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7B0A50E-FE1B-2442-AB71-0A3FDE483A97}"/>
              </a:ext>
            </a:extLst>
          </p:cNvPr>
          <p:cNvSpPr txBox="1"/>
          <p:nvPr/>
        </p:nvSpPr>
        <p:spPr>
          <a:xfrm>
            <a:off x="172750" y="3105330"/>
            <a:ext cx="38466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rgbClr val="AD874F"/>
                </a:solidFill>
                <a:latin typeface="Imago" panose="020B0500060000020004" pitchFamily="34" charset="0"/>
              </a:rPr>
              <a:t>Celebrating 100 years supporting</a:t>
            </a:r>
          </a:p>
          <a:p>
            <a:pPr algn="ctr"/>
            <a:r>
              <a:rPr lang="en-US" sz="1800" dirty="0">
                <a:solidFill>
                  <a:srgbClr val="AD874F"/>
                </a:solidFill>
                <a:latin typeface="Imago" panose="020B0500060000020004" pitchFamily="34" charset="0"/>
              </a:rPr>
              <a:t>transport and logistics professionals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3EE1778-91C3-AE44-9DBD-D8A30B3A8F60}"/>
              </a:ext>
            </a:extLst>
          </p:cNvPr>
          <p:cNvSpPr/>
          <p:nvPr/>
        </p:nvSpPr>
        <p:spPr>
          <a:xfrm>
            <a:off x="9444" y="968409"/>
            <a:ext cx="4173239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50" dirty="0">
                <a:solidFill>
                  <a:srgbClr val="AD874F"/>
                </a:solidFill>
                <a:latin typeface="Imago" panose="020B0500060000020004" pitchFamily="34" charset="0"/>
              </a:rPr>
              <a:t>I have the support.</a:t>
            </a:r>
          </a:p>
          <a:p>
            <a:pPr algn="ctr"/>
            <a:r>
              <a:rPr lang="en-US" sz="2250" dirty="0">
                <a:solidFill>
                  <a:srgbClr val="AD874F"/>
                </a:solidFill>
                <a:latin typeface="Imago" panose="020B0500060000020004" pitchFamily="34" charset="0"/>
              </a:rPr>
              <a:t>I’m changing my world.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DB21F44-1BBB-CC41-943B-50A83945870A}"/>
              </a:ext>
            </a:extLst>
          </p:cNvPr>
          <p:cNvSpPr/>
          <p:nvPr/>
        </p:nvSpPr>
        <p:spPr>
          <a:xfrm>
            <a:off x="23298" y="1851989"/>
            <a:ext cx="414553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>
                <a:solidFill>
                  <a:srgbClr val="2B0B4B"/>
                </a:solidFill>
                <a:latin typeface="Imago" panose="020B0500060000020004" pitchFamily="34" charset="0"/>
              </a:rPr>
              <a:t>I AM CILT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A61B87F-F357-624C-8DDE-C802645F1BCC}"/>
              </a:ext>
            </a:extLst>
          </p:cNvPr>
          <p:cNvCxnSpPr>
            <a:cxnSpLocks/>
          </p:cNvCxnSpPr>
          <p:nvPr/>
        </p:nvCxnSpPr>
        <p:spPr>
          <a:xfrm>
            <a:off x="208824" y="2902632"/>
            <a:ext cx="3774478" cy="0"/>
          </a:xfrm>
          <a:prstGeom prst="line">
            <a:avLst/>
          </a:prstGeom>
          <a:ln>
            <a:solidFill>
              <a:srgbClr val="AD87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5767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5000">
        <p:fade/>
      </p:transition>
    </mc:Choice>
    <mc:Fallback xmlns="">
      <p:transition spd="slow" advClick="0" advTm="5000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43EFB-4D59-114C-A7AF-0075730DA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E15B2D-D5A7-AD49-A0C2-26184C9340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560465"/>
      </p:ext>
    </p:extLst>
  </p:cSld>
  <p:clrMapOvr>
    <a:masterClrMapping/>
  </p:clrMapOvr>
  <p:transition spd="slow" advClick="0" advTm="500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CAD5F47-F0E6-9142-80C4-B55F5FEB69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48"/>
          <a:stretch/>
        </p:blipFill>
        <p:spPr>
          <a:xfrm>
            <a:off x="-23300" y="1000"/>
            <a:ext cx="9144002" cy="51425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B2BF6D7-4A1C-ED4E-AD30-19BE27CC75A0}"/>
              </a:ext>
            </a:extLst>
          </p:cNvPr>
          <p:cNvSpPr/>
          <p:nvPr/>
        </p:nvSpPr>
        <p:spPr>
          <a:xfrm>
            <a:off x="23298" y="653143"/>
            <a:ext cx="3764931" cy="3098518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7B0A50E-FE1B-2442-AB71-0A3FDE483A97}"/>
              </a:ext>
            </a:extLst>
          </p:cNvPr>
          <p:cNvSpPr txBox="1"/>
          <p:nvPr/>
        </p:nvSpPr>
        <p:spPr>
          <a:xfrm>
            <a:off x="870584" y="2539847"/>
            <a:ext cx="38466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rgbClr val="AD874F"/>
                </a:solidFill>
                <a:latin typeface="Imago" panose="020B0500060000020004" pitchFamily="34" charset="0"/>
              </a:rPr>
              <a:t>Celebrating 100 years supporting</a:t>
            </a:r>
          </a:p>
          <a:p>
            <a:pPr algn="ctr"/>
            <a:r>
              <a:rPr lang="en-US" sz="1800" dirty="0">
                <a:solidFill>
                  <a:srgbClr val="AD874F"/>
                </a:solidFill>
                <a:latin typeface="Imago" panose="020B0500060000020004" pitchFamily="34" charset="0"/>
              </a:rPr>
              <a:t>transport and logistics professionals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3EE1778-91C3-AE44-9DBD-D8A30B3A8F60}"/>
              </a:ext>
            </a:extLst>
          </p:cNvPr>
          <p:cNvSpPr/>
          <p:nvPr/>
        </p:nvSpPr>
        <p:spPr>
          <a:xfrm>
            <a:off x="406488" y="559338"/>
            <a:ext cx="47791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AD874F"/>
                </a:solidFill>
                <a:latin typeface="Imago" panose="020B0500060000020004" pitchFamily="34" charset="0"/>
              </a:rPr>
              <a:t>I’m an expert in my field. </a:t>
            </a:r>
          </a:p>
          <a:p>
            <a:pPr algn="ctr"/>
            <a:r>
              <a:rPr lang="en-US" dirty="0">
                <a:solidFill>
                  <a:srgbClr val="AD874F"/>
                </a:solidFill>
                <a:latin typeface="Imago" panose="020B0500060000020004" pitchFamily="34" charset="0"/>
              </a:rPr>
              <a:t>My qualifications are internationally </a:t>
            </a:r>
            <a:r>
              <a:rPr lang="en-US" dirty="0" err="1">
                <a:solidFill>
                  <a:srgbClr val="AD874F"/>
                </a:solidFill>
                <a:latin typeface="Imago" panose="020B0500060000020004" pitchFamily="34" charset="0"/>
              </a:rPr>
              <a:t>recognised</a:t>
            </a:r>
            <a:r>
              <a:rPr lang="en-US" dirty="0">
                <a:solidFill>
                  <a:srgbClr val="AD874F"/>
                </a:solidFill>
                <a:latin typeface="Imago" panose="020B0500060000020004" pitchFamily="34" charset="0"/>
              </a:rPr>
              <a:t>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DB21F44-1BBB-CC41-943B-50A83945870A}"/>
              </a:ext>
            </a:extLst>
          </p:cNvPr>
          <p:cNvSpPr/>
          <p:nvPr/>
        </p:nvSpPr>
        <p:spPr>
          <a:xfrm>
            <a:off x="721132" y="1286506"/>
            <a:ext cx="414553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>
                <a:solidFill>
                  <a:srgbClr val="2B0B4B"/>
                </a:solidFill>
                <a:latin typeface="Imago" panose="020B0500060000020004" pitchFamily="34" charset="0"/>
              </a:rPr>
              <a:t>I AM CILT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A61B87F-F357-624C-8DDE-C802645F1BCC}"/>
              </a:ext>
            </a:extLst>
          </p:cNvPr>
          <p:cNvCxnSpPr>
            <a:cxnSpLocks/>
          </p:cNvCxnSpPr>
          <p:nvPr/>
        </p:nvCxnSpPr>
        <p:spPr>
          <a:xfrm>
            <a:off x="906658" y="2337149"/>
            <a:ext cx="3774478" cy="0"/>
          </a:xfrm>
          <a:prstGeom prst="line">
            <a:avLst/>
          </a:prstGeom>
          <a:ln>
            <a:solidFill>
              <a:srgbClr val="AD87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3591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5000">
        <p:fade/>
      </p:transition>
    </mc:Choice>
    <mc:Fallback xmlns="">
      <p:transition spd="slow" advClick="0" advTm="5000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43EFB-4D59-114C-A7AF-0075730DA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E15B2D-D5A7-AD49-A0C2-26184C9340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425494"/>
      </p:ext>
    </p:extLst>
  </p:cSld>
  <p:clrMapOvr>
    <a:masterClrMapping/>
  </p:clrMapOvr>
  <p:transition spd="slow" advClick="0" advTm="500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43EFB-4D59-114C-A7AF-0075730DA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E15B2D-D5A7-AD49-A0C2-26184C9340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300592"/>
      </p:ext>
    </p:extLst>
  </p:cSld>
  <p:clrMapOvr>
    <a:masterClrMapping/>
  </p:clrMapOvr>
  <p:transition spd="slow" advClick="0" advTm="500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4C41E-F41C-8542-A31B-9DB36DA64AD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0B7BC6-29D4-B048-9E65-DAB260EB25D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CBDE1D1-D6D4-AF40-85AE-B8BFFE726E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98"/>
          <a:stretch/>
        </p:blipFill>
        <p:spPr>
          <a:xfrm>
            <a:off x="-1" y="0"/>
            <a:ext cx="9144001" cy="51435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A02A2C1-7DA7-2046-B4AE-C853B87039A4}"/>
              </a:ext>
            </a:extLst>
          </p:cNvPr>
          <p:cNvSpPr txBox="1"/>
          <p:nvPr/>
        </p:nvSpPr>
        <p:spPr>
          <a:xfrm>
            <a:off x="238063" y="2661193"/>
            <a:ext cx="38466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rgbClr val="AD874F"/>
                </a:solidFill>
                <a:latin typeface="Imago" panose="020B0500060000020004" pitchFamily="34" charset="0"/>
              </a:rPr>
              <a:t>Celebrating 100 years supporting</a:t>
            </a:r>
          </a:p>
          <a:p>
            <a:pPr algn="ctr"/>
            <a:r>
              <a:rPr lang="en-US" sz="1800" dirty="0">
                <a:solidFill>
                  <a:srgbClr val="AD874F"/>
                </a:solidFill>
                <a:latin typeface="Imago" panose="020B0500060000020004" pitchFamily="34" charset="0"/>
              </a:rPr>
              <a:t>transport and logistics professionals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82C6944-121F-544B-86B8-6A0042AC4F58}"/>
              </a:ext>
            </a:extLst>
          </p:cNvPr>
          <p:cNvSpPr/>
          <p:nvPr/>
        </p:nvSpPr>
        <p:spPr>
          <a:xfrm>
            <a:off x="74757" y="524272"/>
            <a:ext cx="4173239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50" dirty="0">
                <a:solidFill>
                  <a:srgbClr val="AD874F"/>
                </a:solidFill>
                <a:latin typeface="Imago" panose="020B0500060000020004" pitchFamily="34" charset="0"/>
              </a:rPr>
              <a:t>I’m connected.</a:t>
            </a:r>
          </a:p>
          <a:p>
            <a:pPr algn="ctr"/>
            <a:r>
              <a:rPr lang="en-US" sz="2250" dirty="0">
                <a:solidFill>
                  <a:srgbClr val="AD874F"/>
                </a:solidFill>
                <a:latin typeface="Imago" panose="020B0500060000020004" pitchFamily="34" charset="0"/>
              </a:rPr>
              <a:t>I’m </a:t>
            </a:r>
            <a:r>
              <a:rPr lang="en-US" sz="2250" dirty="0" err="1">
                <a:solidFill>
                  <a:srgbClr val="AD874F"/>
                </a:solidFill>
                <a:latin typeface="Imago" panose="020B0500060000020004" pitchFamily="34" charset="0"/>
              </a:rPr>
              <a:t>recognised</a:t>
            </a:r>
            <a:r>
              <a:rPr lang="en-US" sz="2250" dirty="0">
                <a:solidFill>
                  <a:srgbClr val="AD874F"/>
                </a:solidFill>
                <a:latin typeface="Imago" panose="020B0500060000020004" pitchFamily="34" charset="0"/>
              </a:rPr>
              <a:t>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B3B155D-64CD-5B41-92B3-3CDDD10DD6E5}"/>
              </a:ext>
            </a:extLst>
          </p:cNvPr>
          <p:cNvSpPr/>
          <p:nvPr/>
        </p:nvSpPr>
        <p:spPr>
          <a:xfrm>
            <a:off x="88611" y="1407852"/>
            <a:ext cx="414553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>
                <a:solidFill>
                  <a:srgbClr val="2B0B4B"/>
                </a:solidFill>
                <a:latin typeface="Imago" panose="020B0500060000020004" pitchFamily="34" charset="0"/>
              </a:rPr>
              <a:t>I AM CILT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F7F8F4D-5051-984A-B309-8DC5B1F13F5C}"/>
              </a:ext>
            </a:extLst>
          </p:cNvPr>
          <p:cNvCxnSpPr>
            <a:cxnSpLocks/>
          </p:cNvCxnSpPr>
          <p:nvPr/>
        </p:nvCxnSpPr>
        <p:spPr>
          <a:xfrm>
            <a:off x="274137" y="2458495"/>
            <a:ext cx="3774478" cy="0"/>
          </a:xfrm>
          <a:prstGeom prst="line">
            <a:avLst/>
          </a:prstGeom>
          <a:ln>
            <a:solidFill>
              <a:srgbClr val="AD87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5883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5000">
        <p:fade/>
      </p:transition>
    </mc:Choice>
    <mc:Fallback xmlns="">
      <p:transition spd="slow" advClick="0" advTm="5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43EFB-4D59-114C-A7AF-0075730DA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E15B2D-D5A7-AD49-A0C2-26184C9340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836145"/>
      </p:ext>
    </p:extLst>
  </p:cSld>
  <p:clrMapOvr>
    <a:masterClrMapping/>
  </p:clrMapOvr>
  <p:transition spd="slow" advClick="0" advTm="500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4C41E-F41C-8542-A31B-9DB36DA64AD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0B7BC6-29D4-B048-9E65-DAB260EB25D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1CF78A0-085E-FE48-93EF-3DF38AF608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98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96E471A-CBF0-064C-A8C1-D07376BBEFC9}"/>
              </a:ext>
            </a:extLst>
          </p:cNvPr>
          <p:cNvSpPr txBox="1"/>
          <p:nvPr/>
        </p:nvSpPr>
        <p:spPr>
          <a:xfrm>
            <a:off x="222089" y="2360747"/>
            <a:ext cx="38466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rgbClr val="AD874F"/>
                </a:solidFill>
                <a:latin typeface="Imago" panose="020B0500060000020004" pitchFamily="34" charset="0"/>
              </a:rPr>
              <a:t>Celebrating 100 years supporting</a:t>
            </a:r>
          </a:p>
          <a:p>
            <a:pPr algn="ctr"/>
            <a:r>
              <a:rPr lang="en-US" sz="1800" dirty="0">
                <a:solidFill>
                  <a:srgbClr val="AD874F"/>
                </a:solidFill>
                <a:latin typeface="Imago" panose="020B0500060000020004" pitchFamily="34" charset="0"/>
              </a:rPr>
              <a:t>transport and logistics professionals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415B45C-B5AC-734C-ADDE-599FDED3719E}"/>
              </a:ext>
            </a:extLst>
          </p:cNvPr>
          <p:cNvSpPr/>
          <p:nvPr/>
        </p:nvSpPr>
        <p:spPr>
          <a:xfrm>
            <a:off x="58783" y="223826"/>
            <a:ext cx="4173239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50" dirty="0">
                <a:solidFill>
                  <a:srgbClr val="AD874F"/>
                </a:solidFill>
                <a:latin typeface="Imago" panose="020B0500060000020004" pitchFamily="34" charset="0"/>
              </a:rPr>
              <a:t>We have the knowledge.</a:t>
            </a:r>
          </a:p>
          <a:p>
            <a:pPr algn="ctr"/>
            <a:r>
              <a:rPr lang="en-US" sz="2250" dirty="0">
                <a:solidFill>
                  <a:srgbClr val="AD874F"/>
                </a:solidFill>
                <a:latin typeface="Imago" panose="020B0500060000020004" pitchFamily="34" charset="0"/>
              </a:rPr>
              <a:t>We have the support.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ABF18A1-FACF-6741-9FE4-A2B7335A57A9}"/>
              </a:ext>
            </a:extLst>
          </p:cNvPr>
          <p:cNvSpPr/>
          <p:nvPr/>
        </p:nvSpPr>
        <p:spPr>
          <a:xfrm>
            <a:off x="72637" y="1107406"/>
            <a:ext cx="414553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>
                <a:solidFill>
                  <a:srgbClr val="2B0B4B"/>
                </a:solidFill>
                <a:latin typeface="Imago" panose="020B0500060000020004" pitchFamily="34" charset="0"/>
              </a:rPr>
              <a:t>WE ARE CILT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282E167-13F1-0B4A-B37F-DDB75E6EDC1C}"/>
              </a:ext>
            </a:extLst>
          </p:cNvPr>
          <p:cNvCxnSpPr>
            <a:cxnSpLocks/>
          </p:cNvCxnSpPr>
          <p:nvPr/>
        </p:nvCxnSpPr>
        <p:spPr>
          <a:xfrm>
            <a:off x="222089" y="2158049"/>
            <a:ext cx="3810552" cy="0"/>
          </a:xfrm>
          <a:prstGeom prst="line">
            <a:avLst/>
          </a:prstGeom>
          <a:ln>
            <a:solidFill>
              <a:srgbClr val="AD87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5420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5000">
        <p:fade/>
      </p:transition>
    </mc:Choice>
    <mc:Fallback xmlns="">
      <p:transition spd="slow" advClick="0" advTm="5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43EFB-4D59-114C-A7AF-0075730DA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E15B2D-D5A7-AD49-A0C2-26184C9340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75872"/>
      </p:ext>
    </p:extLst>
  </p:cSld>
  <p:clrMapOvr>
    <a:masterClrMapping/>
  </p:clrMapOvr>
  <p:transition spd="slow" advClick="0" advTm="500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4C41E-F41C-8542-A31B-9DB36DA64AD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0B7BC6-29D4-B048-9E65-DAB260EB25D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227FD58-A420-464E-8939-D8C8B67D28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98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B60596A-63D1-C34E-8038-609F5C8F1FE7}"/>
              </a:ext>
            </a:extLst>
          </p:cNvPr>
          <p:cNvSpPr txBox="1"/>
          <p:nvPr/>
        </p:nvSpPr>
        <p:spPr>
          <a:xfrm>
            <a:off x="627382" y="2853469"/>
            <a:ext cx="38466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rgbClr val="AD874F"/>
                </a:solidFill>
                <a:latin typeface="Imago" panose="020B0500060000020004" pitchFamily="34" charset="0"/>
              </a:rPr>
              <a:t>Celebrating 100 years supporting</a:t>
            </a:r>
          </a:p>
          <a:p>
            <a:pPr algn="ctr"/>
            <a:r>
              <a:rPr lang="en-US" sz="1800" dirty="0">
                <a:solidFill>
                  <a:srgbClr val="AD874F"/>
                </a:solidFill>
                <a:latin typeface="Imago" panose="020B0500060000020004" pitchFamily="34" charset="0"/>
              </a:rPr>
              <a:t>transport and logistics professionals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E0DC5F5-AEA4-C84B-B88A-F66E380565D3}"/>
              </a:ext>
            </a:extLst>
          </p:cNvPr>
          <p:cNvSpPr/>
          <p:nvPr/>
        </p:nvSpPr>
        <p:spPr>
          <a:xfrm>
            <a:off x="398761" y="716548"/>
            <a:ext cx="4303868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50" dirty="0">
                <a:solidFill>
                  <a:srgbClr val="AD874F"/>
                </a:solidFill>
                <a:latin typeface="Imago" panose="020B0500060000020004" pitchFamily="34" charset="0"/>
              </a:rPr>
              <a:t>Today I am a student.</a:t>
            </a:r>
          </a:p>
          <a:p>
            <a:pPr algn="ctr"/>
            <a:r>
              <a:rPr lang="en-US" sz="2250" dirty="0">
                <a:solidFill>
                  <a:srgbClr val="AD874F"/>
                </a:solidFill>
                <a:latin typeface="Imago" panose="020B0500060000020004" pitchFamily="34" charset="0"/>
              </a:rPr>
              <a:t>Tomorrow I will change the world.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5A6AFC6-3FA2-FD49-BC90-38B63BE28F89}"/>
              </a:ext>
            </a:extLst>
          </p:cNvPr>
          <p:cNvSpPr/>
          <p:nvPr/>
        </p:nvSpPr>
        <p:spPr>
          <a:xfrm>
            <a:off x="477930" y="1600128"/>
            <a:ext cx="414553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>
                <a:solidFill>
                  <a:srgbClr val="2B0B4B"/>
                </a:solidFill>
                <a:latin typeface="Imago" panose="020B0500060000020004" pitchFamily="34" charset="0"/>
              </a:rPr>
              <a:t>I AM CILT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9094A4D-3E64-E944-86F8-352515696FEF}"/>
              </a:ext>
            </a:extLst>
          </p:cNvPr>
          <p:cNvCxnSpPr>
            <a:cxnSpLocks/>
          </p:cNvCxnSpPr>
          <p:nvPr/>
        </p:nvCxnSpPr>
        <p:spPr>
          <a:xfrm>
            <a:off x="663456" y="2650771"/>
            <a:ext cx="3774478" cy="0"/>
          </a:xfrm>
          <a:prstGeom prst="line">
            <a:avLst/>
          </a:prstGeom>
          <a:ln>
            <a:solidFill>
              <a:srgbClr val="AD87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0766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5000">
        <p:fade/>
      </p:transition>
    </mc:Choice>
    <mc:Fallback xmlns="">
      <p:transition spd="slow" advClick="0" advTm="5000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192</TotalTime>
  <Words>353</Words>
  <Application>Microsoft Macintosh PowerPoint</Application>
  <PresentationFormat>On-screen Show (16:9)</PresentationFormat>
  <Paragraphs>79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9" baseType="lpstr">
      <vt:lpstr>Arial</vt:lpstr>
      <vt:lpstr>Calibri</vt:lpstr>
      <vt:lpstr>Calibri Light</vt:lpstr>
      <vt:lpstr>Imago</vt:lpstr>
      <vt:lpstr>Office Theme</vt:lpstr>
      <vt:lpstr>With grateful thanks to our event sponsor, MTR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 Davis</dc:creator>
  <cp:lastModifiedBy>Sue Simmonds</cp:lastModifiedBy>
  <cp:revision>24</cp:revision>
  <dcterms:created xsi:type="dcterms:W3CDTF">2019-09-13T12:37:00Z</dcterms:created>
  <dcterms:modified xsi:type="dcterms:W3CDTF">2019-10-13T18:17:55Z</dcterms:modified>
</cp:coreProperties>
</file>